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</p:sldIdLst>
  <p:sldSz cx="12192000" cy="6858000"/>
  <p:notesSz cx="6858000" cy="9144000"/>
  <p:custDataLst>
    <p:tags r:id="rId2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3" Type="http://schemas.openxmlformats.org/officeDocument/2006/relationships/tags" Target="tags/tag3.xml"/><Relationship Id="rId232" Type="http://schemas.openxmlformats.org/officeDocument/2006/relationships/tableStyles" Target="tableStyles.xml"/><Relationship Id="rId231" Type="http://schemas.openxmlformats.org/officeDocument/2006/relationships/viewProps" Target="viewProps.xml"/><Relationship Id="rId230" Type="http://schemas.openxmlformats.org/officeDocument/2006/relationships/presProps" Target="presProps.xml"/><Relationship Id="rId23" Type="http://schemas.openxmlformats.org/officeDocument/2006/relationships/slide" Target="slides/slide21.xml"/><Relationship Id="rId229" Type="http://schemas.openxmlformats.org/officeDocument/2006/relationships/slide" Target="slides/slide227.xml"/><Relationship Id="rId228" Type="http://schemas.openxmlformats.org/officeDocument/2006/relationships/slide" Target="slides/slide226.xml"/><Relationship Id="rId227" Type="http://schemas.openxmlformats.org/officeDocument/2006/relationships/slide" Target="slides/slide225.xml"/><Relationship Id="rId226" Type="http://schemas.openxmlformats.org/officeDocument/2006/relationships/slide" Target="slides/slide224.xml"/><Relationship Id="rId225" Type="http://schemas.openxmlformats.org/officeDocument/2006/relationships/slide" Target="slides/slide223.xml"/><Relationship Id="rId224" Type="http://schemas.openxmlformats.org/officeDocument/2006/relationships/slide" Target="slides/slide222.xml"/><Relationship Id="rId223" Type="http://schemas.openxmlformats.org/officeDocument/2006/relationships/slide" Target="slides/slide221.xml"/><Relationship Id="rId222" Type="http://schemas.openxmlformats.org/officeDocument/2006/relationships/slide" Target="slides/slide220.xml"/><Relationship Id="rId221" Type="http://schemas.openxmlformats.org/officeDocument/2006/relationships/slide" Target="slides/slide219.xml"/><Relationship Id="rId220" Type="http://schemas.openxmlformats.org/officeDocument/2006/relationships/slide" Target="slides/slide218.xml"/><Relationship Id="rId22" Type="http://schemas.openxmlformats.org/officeDocument/2006/relationships/slide" Target="slides/slide20.xml"/><Relationship Id="rId219" Type="http://schemas.openxmlformats.org/officeDocument/2006/relationships/slide" Target="slides/slide217.xml"/><Relationship Id="rId218" Type="http://schemas.openxmlformats.org/officeDocument/2006/relationships/slide" Target="slides/slide216.xml"/><Relationship Id="rId217" Type="http://schemas.openxmlformats.org/officeDocument/2006/relationships/slide" Target="slides/slide215.xml"/><Relationship Id="rId216" Type="http://schemas.openxmlformats.org/officeDocument/2006/relationships/slide" Target="slides/slide214.xml"/><Relationship Id="rId215" Type="http://schemas.openxmlformats.org/officeDocument/2006/relationships/slide" Target="slides/slide213.xml"/><Relationship Id="rId214" Type="http://schemas.openxmlformats.org/officeDocument/2006/relationships/slide" Target="slides/slide212.xml"/><Relationship Id="rId213" Type="http://schemas.openxmlformats.org/officeDocument/2006/relationships/slide" Target="slides/slide211.xml"/><Relationship Id="rId212" Type="http://schemas.openxmlformats.org/officeDocument/2006/relationships/slide" Target="slides/slide210.xml"/><Relationship Id="rId211" Type="http://schemas.openxmlformats.org/officeDocument/2006/relationships/slide" Target="slides/slide209.xml"/><Relationship Id="rId210" Type="http://schemas.openxmlformats.org/officeDocument/2006/relationships/slide" Target="slides/slide208.xml"/><Relationship Id="rId21" Type="http://schemas.openxmlformats.org/officeDocument/2006/relationships/slide" Target="slides/slide19.xml"/><Relationship Id="rId209" Type="http://schemas.openxmlformats.org/officeDocument/2006/relationships/slide" Target="slides/slide207.xml"/><Relationship Id="rId208" Type="http://schemas.openxmlformats.org/officeDocument/2006/relationships/slide" Target="slides/slide206.xml"/><Relationship Id="rId207" Type="http://schemas.openxmlformats.org/officeDocument/2006/relationships/slide" Target="slides/slide205.xml"/><Relationship Id="rId206" Type="http://schemas.openxmlformats.org/officeDocument/2006/relationships/slide" Target="slides/slide204.xml"/><Relationship Id="rId205" Type="http://schemas.openxmlformats.org/officeDocument/2006/relationships/slide" Target="slides/slide203.xml"/><Relationship Id="rId204" Type="http://schemas.openxmlformats.org/officeDocument/2006/relationships/slide" Target="slides/slide202.xml"/><Relationship Id="rId203" Type="http://schemas.openxmlformats.org/officeDocument/2006/relationships/slide" Target="slides/slide201.xml"/><Relationship Id="rId202" Type="http://schemas.openxmlformats.org/officeDocument/2006/relationships/slide" Target="slides/slide200.xml"/><Relationship Id="rId201" Type="http://schemas.openxmlformats.org/officeDocument/2006/relationships/slide" Target="slides/slide199.xml"/><Relationship Id="rId200" Type="http://schemas.openxmlformats.org/officeDocument/2006/relationships/slide" Target="slides/slide198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9" Type="http://schemas.openxmlformats.org/officeDocument/2006/relationships/slide" Target="slides/slide197.xml"/><Relationship Id="rId198" Type="http://schemas.openxmlformats.org/officeDocument/2006/relationships/slide" Target="slides/slide196.xml"/><Relationship Id="rId197" Type="http://schemas.openxmlformats.org/officeDocument/2006/relationships/slide" Target="slides/slide195.xml"/><Relationship Id="rId196" Type="http://schemas.openxmlformats.org/officeDocument/2006/relationships/slide" Target="slides/slide194.xml"/><Relationship Id="rId195" Type="http://schemas.openxmlformats.org/officeDocument/2006/relationships/slide" Target="slides/slide193.xml"/><Relationship Id="rId194" Type="http://schemas.openxmlformats.org/officeDocument/2006/relationships/slide" Target="slides/slide192.xml"/><Relationship Id="rId193" Type="http://schemas.openxmlformats.org/officeDocument/2006/relationships/slide" Target="slides/slide191.xml"/><Relationship Id="rId192" Type="http://schemas.openxmlformats.org/officeDocument/2006/relationships/slide" Target="slides/slide190.xml"/><Relationship Id="rId191" Type="http://schemas.openxmlformats.org/officeDocument/2006/relationships/slide" Target="slides/slide189.xml"/><Relationship Id="rId190" Type="http://schemas.openxmlformats.org/officeDocument/2006/relationships/slide" Target="slides/slide188.xml"/><Relationship Id="rId19" Type="http://schemas.openxmlformats.org/officeDocument/2006/relationships/slide" Target="slides/slide17.xml"/><Relationship Id="rId189" Type="http://schemas.openxmlformats.org/officeDocument/2006/relationships/slide" Target="slides/slide187.xml"/><Relationship Id="rId188" Type="http://schemas.openxmlformats.org/officeDocument/2006/relationships/slide" Target="slides/slide186.xml"/><Relationship Id="rId187" Type="http://schemas.openxmlformats.org/officeDocument/2006/relationships/slide" Target="slides/slide185.xml"/><Relationship Id="rId186" Type="http://schemas.openxmlformats.org/officeDocument/2006/relationships/slide" Target="slides/slide184.xml"/><Relationship Id="rId185" Type="http://schemas.openxmlformats.org/officeDocument/2006/relationships/slide" Target="slides/slide183.xml"/><Relationship Id="rId184" Type="http://schemas.openxmlformats.org/officeDocument/2006/relationships/slide" Target="slides/slide182.xml"/><Relationship Id="rId183" Type="http://schemas.openxmlformats.org/officeDocument/2006/relationships/slide" Target="slides/slide181.xml"/><Relationship Id="rId182" Type="http://schemas.openxmlformats.org/officeDocument/2006/relationships/slide" Target="slides/slide180.xml"/><Relationship Id="rId181" Type="http://schemas.openxmlformats.org/officeDocument/2006/relationships/slide" Target="slides/slide179.xml"/><Relationship Id="rId180" Type="http://schemas.openxmlformats.org/officeDocument/2006/relationships/slide" Target="slides/slide178.xml"/><Relationship Id="rId18" Type="http://schemas.openxmlformats.org/officeDocument/2006/relationships/slide" Target="slides/slide16.xml"/><Relationship Id="rId179" Type="http://schemas.openxmlformats.org/officeDocument/2006/relationships/slide" Target="slides/slide177.xml"/><Relationship Id="rId178" Type="http://schemas.openxmlformats.org/officeDocument/2006/relationships/slide" Target="slides/slide176.xml"/><Relationship Id="rId177" Type="http://schemas.openxmlformats.org/officeDocument/2006/relationships/slide" Target="slides/slide175.xml"/><Relationship Id="rId176" Type="http://schemas.openxmlformats.org/officeDocument/2006/relationships/slide" Target="slides/slide174.xml"/><Relationship Id="rId175" Type="http://schemas.openxmlformats.org/officeDocument/2006/relationships/slide" Target="slides/slide173.xml"/><Relationship Id="rId174" Type="http://schemas.openxmlformats.org/officeDocument/2006/relationships/slide" Target="slides/slide172.xml"/><Relationship Id="rId173" Type="http://schemas.openxmlformats.org/officeDocument/2006/relationships/slide" Target="slides/slide171.xml"/><Relationship Id="rId172" Type="http://schemas.openxmlformats.org/officeDocument/2006/relationships/slide" Target="slides/slide170.xml"/><Relationship Id="rId171" Type="http://schemas.openxmlformats.org/officeDocument/2006/relationships/slide" Target="slides/slide169.xml"/><Relationship Id="rId170" Type="http://schemas.openxmlformats.org/officeDocument/2006/relationships/slide" Target="slides/slide168.xml"/><Relationship Id="rId17" Type="http://schemas.openxmlformats.org/officeDocument/2006/relationships/slide" Target="slides/slide15.xml"/><Relationship Id="rId169" Type="http://schemas.openxmlformats.org/officeDocument/2006/relationships/slide" Target="slides/slide167.xml"/><Relationship Id="rId168" Type="http://schemas.openxmlformats.org/officeDocument/2006/relationships/slide" Target="slides/slide166.xml"/><Relationship Id="rId167" Type="http://schemas.openxmlformats.org/officeDocument/2006/relationships/slide" Target="slides/slide165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9" Type="http://schemas.openxmlformats.org/officeDocument/2006/relationships/image" Target="../media/image39.png"/><Relationship Id="rId18" Type="http://schemas.openxmlformats.org/officeDocument/2006/relationships/image" Target="../media/image38.png"/><Relationship Id="rId17" Type="http://schemas.openxmlformats.org/officeDocument/2006/relationships/image" Target="../media/image37.png"/><Relationship Id="rId16" Type="http://schemas.openxmlformats.org/officeDocument/2006/relationships/image" Target="../media/image21.png"/><Relationship Id="rId15" Type="http://schemas.openxmlformats.org/officeDocument/2006/relationships/image" Target="../media/image36.png"/><Relationship Id="rId14" Type="http://schemas.openxmlformats.org/officeDocument/2006/relationships/image" Target="../media/image35.png"/><Relationship Id="rId13" Type="http://schemas.openxmlformats.org/officeDocument/2006/relationships/image" Target="../media/image34.png"/><Relationship Id="rId12" Type="http://schemas.openxmlformats.org/officeDocument/2006/relationships/image" Target="../media/image33.png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1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0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354.pn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24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356.png"/><Relationship Id="rId2" Type="http://schemas.openxmlformats.org/officeDocument/2006/relationships/image" Target="../media/image18.png"/><Relationship Id="rId1" Type="http://schemas.openxmlformats.org/officeDocument/2006/relationships/image" Target="../media/image355.png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362.png"/><Relationship Id="rId7" Type="http://schemas.openxmlformats.org/officeDocument/2006/relationships/image" Target="../media/image361.png"/><Relationship Id="rId6" Type="http://schemas.openxmlformats.org/officeDocument/2006/relationships/image" Target="../media/image19.png"/><Relationship Id="rId5" Type="http://schemas.openxmlformats.org/officeDocument/2006/relationships/image" Target="../media/image360.png"/><Relationship Id="rId4" Type="http://schemas.openxmlformats.org/officeDocument/2006/relationships/image" Target="../media/image359.png"/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1.png"/><Relationship Id="rId1" Type="http://schemas.openxmlformats.org/officeDocument/2006/relationships/image" Target="../media/image1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368.png"/><Relationship Id="rId7" Type="http://schemas.openxmlformats.org/officeDocument/2006/relationships/image" Target="../media/image367.png"/><Relationship Id="rId6" Type="http://schemas.openxmlformats.org/officeDocument/2006/relationships/image" Target="../media/image19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Relationship Id="rId3" Type="http://schemas.openxmlformats.org/officeDocument/2006/relationships/image" Target="../media/image364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363.png"/><Relationship Id="rId19" Type="http://schemas.openxmlformats.org/officeDocument/2006/relationships/image" Target="../media/image376.png"/><Relationship Id="rId18" Type="http://schemas.openxmlformats.org/officeDocument/2006/relationships/image" Target="../media/image21.png"/><Relationship Id="rId17" Type="http://schemas.openxmlformats.org/officeDocument/2006/relationships/image" Target="../media/image215.png"/><Relationship Id="rId16" Type="http://schemas.openxmlformats.org/officeDocument/2006/relationships/image" Target="../media/image375.png"/><Relationship Id="rId15" Type="http://schemas.openxmlformats.org/officeDocument/2006/relationships/image" Target="../media/image374.png"/><Relationship Id="rId14" Type="http://schemas.openxmlformats.org/officeDocument/2006/relationships/image" Target="../media/image373.png"/><Relationship Id="rId13" Type="http://schemas.openxmlformats.org/officeDocument/2006/relationships/image" Target="../media/image372.png"/><Relationship Id="rId12" Type="http://schemas.openxmlformats.org/officeDocument/2006/relationships/image" Target="../media/image371.png"/><Relationship Id="rId11" Type="http://schemas.openxmlformats.org/officeDocument/2006/relationships/image" Target="../media/image370.png"/><Relationship Id="rId10" Type="http://schemas.openxmlformats.org/officeDocument/2006/relationships/image" Target="../media/image369.png"/><Relationship Id="rId1" Type="http://schemas.openxmlformats.org/officeDocument/2006/relationships/image" Target="../media/image18.pn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21.png"/><Relationship Id="rId4" Type="http://schemas.openxmlformats.org/officeDocument/2006/relationships/image" Target="../media/image190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2.png"/><Relationship Id="rId8" Type="http://schemas.openxmlformats.org/officeDocument/2006/relationships/image" Target="../media/image381.png"/><Relationship Id="rId7" Type="http://schemas.openxmlformats.org/officeDocument/2006/relationships/image" Target="../media/image20.png"/><Relationship Id="rId6" Type="http://schemas.openxmlformats.org/officeDocument/2006/relationships/image" Target="../media/image38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83.png"/><Relationship Id="rId10" Type="http://schemas.openxmlformats.org/officeDocument/2006/relationships/image" Target="../media/image21.png"/><Relationship Id="rId1" Type="http://schemas.openxmlformats.org/officeDocument/2006/relationships/image" Target="../media/image377.png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387.png"/><Relationship Id="rId7" Type="http://schemas.openxmlformats.org/officeDocument/2006/relationships/image" Target="../media/image386.png"/><Relationship Id="rId6" Type="http://schemas.openxmlformats.org/officeDocument/2006/relationships/image" Target="../media/image385.png"/><Relationship Id="rId5" Type="http://schemas.openxmlformats.org/officeDocument/2006/relationships/image" Target="../media/image384.png"/><Relationship Id="rId4" Type="http://schemas.openxmlformats.org/officeDocument/2006/relationships/image" Target="../media/image20.png"/><Relationship Id="rId3" Type="http://schemas.openxmlformats.org/officeDocument/2006/relationships/image" Target="../media/image380.jpeg"/><Relationship Id="rId2" Type="http://schemas.openxmlformats.org/officeDocument/2006/relationships/image" Target="../media/image19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88.png"/><Relationship Id="rId10" Type="http://schemas.openxmlformats.org/officeDocument/2006/relationships/image" Target="../media/image288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3.png"/><Relationship Id="rId8" Type="http://schemas.openxmlformats.org/officeDocument/2006/relationships/image" Target="../media/image392.png"/><Relationship Id="rId7" Type="http://schemas.openxmlformats.org/officeDocument/2006/relationships/image" Target="../media/image391.png"/><Relationship Id="rId6" Type="http://schemas.openxmlformats.org/officeDocument/2006/relationships/image" Target="../media/image21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96.png"/><Relationship Id="rId11" Type="http://schemas.openxmlformats.org/officeDocument/2006/relationships/image" Target="../media/image395.png"/><Relationship Id="rId10" Type="http://schemas.openxmlformats.org/officeDocument/2006/relationships/image" Target="../media/image394.png"/><Relationship Id="rId1" Type="http://schemas.openxmlformats.org/officeDocument/2006/relationships/image" Target="../media/image18.png"/></Relationships>
</file>

<file path=ppt/slides/_rels/slide1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401.png"/><Relationship Id="rId7" Type="http://schemas.openxmlformats.org/officeDocument/2006/relationships/image" Target="../media/image400.png"/><Relationship Id="rId6" Type="http://schemas.openxmlformats.org/officeDocument/2006/relationships/image" Target="../media/image399.png"/><Relationship Id="rId5" Type="http://schemas.openxmlformats.org/officeDocument/2006/relationships/image" Target="../media/image398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39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8.png"/><Relationship Id="rId8" Type="http://schemas.openxmlformats.org/officeDocument/2006/relationships/image" Target="../media/image407.png"/><Relationship Id="rId7" Type="http://schemas.openxmlformats.org/officeDocument/2006/relationships/image" Target="../media/image406.png"/><Relationship Id="rId6" Type="http://schemas.openxmlformats.org/officeDocument/2006/relationships/image" Target="../media/image405.png"/><Relationship Id="rId5" Type="http://schemas.openxmlformats.org/officeDocument/2006/relationships/image" Target="../media/image19.png"/><Relationship Id="rId4" Type="http://schemas.openxmlformats.org/officeDocument/2006/relationships/image" Target="../media/image404.png"/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10.png"/><Relationship Id="rId11" Type="http://schemas.openxmlformats.org/officeDocument/2006/relationships/image" Target="../media/image409.png"/><Relationship Id="rId10" Type="http://schemas.openxmlformats.org/officeDocument/2006/relationships/image" Target="../media/image21.png"/><Relationship Id="rId1" Type="http://schemas.openxmlformats.org/officeDocument/2006/relationships/image" Target="../media/image57.png"/></Relationships>
</file>

<file path=ppt/slides/_rels/slide1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6.png"/><Relationship Id="rId8" Type="http://schemas.openxmlformats.org/officeDocument/2006/relationships/image" Target="../media/image415.png"/><Relationship Id="rId7" Type="http://schemas.openxmlformats.org/officeDocument/2006/relationships/image" Target="../media/image21.png"/><Relationship Id="rId6" Type="http://schemas.openxmlformats.org/officeDocument/2006/relationships/image" Target="../media/image414.png"/><Relationship Id="rId5" Type="http://schemas.openxmlformats.org/officeDocument/2006/relationships/image" Target="../media/image413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412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11.png"/></Relationships>
</file>

<file path=ppt/slides/_rels/slide1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420.png"/><Relationship Id="rId5" Type="http://schemas.openxmlformats.org/officeDocument/2006/relationships/image" Target="../media/image419.png"/><Relationship Id="rId4" Type="http://schemas.openxmlformats.org/officeDocument/2006/relationships/image" Target="../media/image407.png"/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416.png"/><Relationship Id="rId13" Type="http://schemas.openxmlformats.org/officeDocument/2006/relationships/image" Target="../media/image424.png"/><Relationship Id="rId12" Type="http://schemas.openxmlformats.org/officeDocument/2006/relationships/image" Target="../media/image423.png"/><Relationship Id="rId11" Type="http://schemas.openxmlformats.org/officeDocument/2006/relationships/image" Target="../media/image21.png"/><Relationship Id="rId10" Type="http://schemas.openxmlformats.org/officeDocument/2006/relationships/image" Target="../media/image422.png"/><Relationship Id="rId1" Type="http://schemas.openxmlformats.org/officeDocument/2006/relationships/image" Target="../media/image18.png"/></Relationships>
</file>

<file path=ppt/slides/_rels/slide1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9.png"/><Relationship Id="rId8" Type="http://schemas.openxmlformats.org/officeDocument/2006/relationships/image" Target="../media/image428.png"/><Relationship Id="rId7" Type="http://schemas.openxmlformats.org/officeDocument/2006/relationships/image" Target="../media/image427.png"/><Relationship Id="rId6" Type="http://schemas.openxmlformats.org/officeDocument/2006/relationships/image" Target="../media/image426.png"/><Relationship Id="rId5" Type="http://schemas.openxmlformats.org/officeDocument/2006/relationships/image" Target="../media/image425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31.png"/><Relationship Id="rId5" Type="http://schemas.openxmlformats.org/officeDocument/2006/relationships/image" Target="../media/image21.png"/><Relationship Id="rId4" Type="http://schemas.openxmlformats.org/officeDocument/2006/relationships/image" Target="../media/image430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5.png"/><Relationship Id="rId8" Type="http://schemas.openxmlformats.org/officeDocument/2006/relationships/image" Target="../media/image434.png"/><Relationship Id="rId7" Type="http://schemas.openxmlformats.org/officeDocument/2006/relationships/image" Target="../media/image21.png"/><Relationship Id="rId6" Type="http://schemas.openxmlformats.org/officeDocument/2006/relationships/image" Target="../media/image390.png"/><Relationship Id="rId5" Type="http://schemas.openxmlformats.org/officeDocument/2006/relationships/image" Target="../media/image433.png"/><Relationship Id="rId4" Type="http://schemas.openxmlformats.org/officeDocument/2006/relationships/image" Target="../media/image432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96.png"/><Relationship Id="rId10" Type="http://schemas.openxmlformats.org/officeDocument/2006/relationships/image" Target="../media/image436.png"/><Relationship Id="rId1" Type="http://schemas.openxmlformats.org/officeDocument/2006/relationships/image" Target="../media/image18.png"/></Relationships>
</file>

<file path=ppt/slides/_rels/slide1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31.png"/><Relationship Id="rId5" Type="http://schemas.openxmlformats.org/officeDocument/2006/relationships/image" Target="../media/image21.png"/><Relationship Id="rId4" Type="http://schemas.openxmlformats.org/officeDocument/2006/relationships/image" Target="../media/image430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438.png"/><Relationship Id="rId1" Type="http://schemas.openxmlformats.org/officeDocument/2006/relationships/image" Target="../media/image43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40.png"/></Relationships>
</file>

<file path=ppt/slides/_rels/slide1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31.png"/><Relationship Id="rId5" Type="http://schemas.openxmlformats.org/officeDocument/2006/relationships/image" Target="../media/image21.png"/><Relationship Id="rId4" Type="http://schemas.openxmlformats.org/officeDocument/2006/relationships/image" Target="../media/image430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5.png"/><Relationship Id="rId8" Type="http://schemas.openxmlformats.org/officeDocument/2006/relationships/image" Target="../media/image21.png"/><Relationship Id="rId7" Type="http://schemas.openxmlformats.org/officeDocument/2006/relationships/image" Target="../media/image441.png"/><Relationship Id="rId6" Type="http://schemas.openxmlformats.org/officeDocument/2006/relationships/image" Target="../media/image44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439.png"/><Relationship Id="rId2" Type="http://schemas.openxmlformats.org/officeDocument/2006/relationships/image" Target="../media/image206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443.png"/><Relationship Id="rId10" Type="http://schemas.openxmlformats.org/officeDocument/2006/relationships/image" Target="../media/image442.png"/><Relationship Id="rId1" Type="http://schemas.openxmlformats.org/officeDocument/2006/relationships/image" Target="../media/image18.png"/></Relationships>
</file>

<file path=ppt/slides/_rels/slide1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31.png"/><Relationship Id="rId5" Type="http://schemas.openxmlformats.org/officeDocument/2006/relationships/image" Target="../media/image21.png"/><Relationship Id="rId4" Type="http://schemas.openxmlformats.org/officeDocument/2006/relationships/image" Target="../media/image430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7.png"/><Relationship Id="rId8" Type="http://schemas.openxmlformats.org/officeDocument/2006/relationships/image" Target="../media/image446.png"/><Relationship Id="rId7" Type="http://schemas.openxmlformats.org/officeDocument/2006/relationships/image" Target="../media/image445.png"/><Relationship Id="rId6" Type="http://schemas.openxmlformats.org/officeDocument/2006/relationships/image" Target="../media/image444.png"/><Relationship Id="rId5" Type="http://schemas.openxmlformats.org/officeDocument/2006/relationships/image" Target="../media/image205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206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1.png"/><Relationship Id="rId1" Type="http://schemas.openxmlformats.org/officeDocument/2006/relationships/image" Target="../media/image18.png"/></Relationships>
</file>

<file path=ppt/slides/_rels/slide1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31.png"/><Relationship Id="rId5" Type="http://schemas.openxmlformats.org/officeDocument/2006/relationships/image" Target="../media/image21.png"/><Relationship Id="rId4" Type="http://schemas.openxmlformats.org/officeDocument/2006/relationships/image" Target="../media/image430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451.png"/><Relationship Id="rId7" Type="http://schemas.openxmlformats.org/officeDocument/2006/relationships/image" Target="../media/image450.png"/><Relationship Id="rId6" Type="http://schemas.openxmlformats.org/officeDocument/2006/relationships/image" Target="../media/image449.png"/><Relationship Id="rId5" Type="http://schemas.openxmlformats.org/officeDocument/2006/relationships/image" Target="../media/image448.png"/><Relationship Id="rId4" Type="http://schemas.openxmlformats.org/officeDocument/2006/relationships/image" Target="../media/image20.png"/><Relationship Id="rId3" Type="http://schemas.openxmlformats.org/officeDocument/2006/relationships/image" Target="../media/image198.png"/><Relationship Id="rId2" Type="http://schemas.openxmlformats.org/officeDocument/2006/relationships/image" Target="../media/image19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445.png"/><Relationship Id="rId10" Type="http://schemas.openxmlformats.org/officeDocument/2006/relationships/image" Target="../media/image205.png"/><Relationship Id="rId1" Type="http://schemas.openxmlformats.org/officeDocument/2006/relationships/image" Target="../media/image18.png"/></Relationships>
</file>

<file path=ppt/slides/_rels/slide1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31.png"/><Relationship Id="rId5" Type="http://schemas.openxmlformats.org/officeDocument/2006/relationships/image" Target="../media/image21.png"/><Relationship Id="rId4" Type="http://schemas.openxmlformats.org/officeDocument/2006/relationships/image" Target="../media/image430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5.png"/><Relationship Id="rId8" Type="http://schemas.openxmlformats.org/officeDocument/2006/relationships/image" Target="../media/image455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52.png"/></Relationships>
</file>

<file path=ppt/slides/_rels/slide1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21.png"/><Relationship Id="rId4" Type="http://schemas.openxmlformats.org/officeDocument/2006/relationships/image" Target="../media/image190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4.png"/><Relationship Id="rId8" Type="http://schemas.openxmlformats.org/officeDocument/2006/relationships/image" Target="../media/image463.png"/><Relationship Id="rId7" Type="http://schemas.openxmlformats.org/officeDocument/2006/relationships/image" Target="../media/image462.png"/><Relationship Id="rId6" Type="http://schemas.openxmlformats.org/officeDocument/2006/relationships/image" Target="../media/image461.png"/><Relationship Id="rId5" Type="http://schemas.openxmlformats.org/officeDocument/2006/relationships/image" Target="../media/image460.png"/><Relationship Id="rId4" Type="http://schemas.openxmlformats.org/officeDocument/2006/relationships/image" Target="../media/image459.png"/><Relationship Id="rId3" Type="http://schemas.openxmlformats.org/officeDocument/2006/relationships/image" Target="../media/image458.png"/><Relationship Id="rId22" Type="http://schemas.openxmlformats.org/officeDocument/2006/relationships/slideLayout" Target="../slideLayouts/slideLayout1.xml"/><Relationship Id="rId21" Type="http://schemas.openxmlformats.org/officeDocument/2006/relationships/image" Target="../media/image472.png"/><Relationship Id="rId20" Type="http://schemas.openxmlformats.org/officeDocument/2006/relationships/image" Target="../media/image21.png"/><Relationship Id="rId2" Type="http://schemas.openxmlformats.org/officeDocument/2006/relationships/image" Target="../media/image457.png"/><Relationship Id="rId19" Type="http://schemas.openxmlformats.org/officeDocument/2006/relationships/image" Target="../media/image471.png"/><Relationship Id="rId18" Type="http://schemas.openxmlformats.org/officeDocument/2006/relationships/image" Target="../media/image470.png"/><Relationship Id="rId17" Type="http://schemas.openxmlformats.org/officeDocument/2006/relationships/image" Target="../media/image469.png"/><Relationship Id="rId16" Type="http://schemas.openxmlformats.org/officeDocument/2006/relationships/image" Target="../media/image468.png"/><Relationship Id="rId15" Type="http://schemas.openxmlformats.org/officeDocument/2006/relationships/image" Target="../media/image467.png"/><Relationship Id="rId14" Type="http://schemas.openxmlformats.org/officeDocument/2006/relationships/hyperlink" Target="https://dev.mysql.com/doc/mysql-errors/8.0/en/server-error-reference.html" TargetMode="External"/><Relationship Id="rId13" Type="http://schemas.openxmlformats.org/officeDocument/2006/relationships/image" Target="../media/image19.png"/><Relationship Id="rId12" Type="http://schemas.openxmlformats.org/officeDocument/2006/relationships/image" Target="../media/image466.png"/><Relationship Id="rId11" Type="http://schemas.openxmlformats.org/officeDocument/2006/relationships/image" Target="../media/image18.png"/><Relationship Id="rId10" Type="http://schemas.openxmlformats.org/officeDocument/2006/relationships/image" Target="../media/image465.png"/><Relationship Id="rId1" Type="http://schemas.openxmlformats.org/officeDocument/2006/relationships/image" Target="../media/image456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44.jpeg"/><Relationship Id="rId1" Type="http://schemas.openxmlformats.org/officeDocument/2006/relationships/image" Target="../media/image18.png"/></Relationships>
</file>

<file path=ppt/slides/_rels/slide1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21.png"/><Relationship Id="rId4" Type="http://schemas.openxmlformats.org/officeDocument/2006/relationships/image" Target="../media/image190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8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477.png"/><Relationship Id="rId4" Type="http://schemas.openxmlformats.org/officeDocument/2006/relationships/image" Target="../media/image476.png"/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363.png"/><Relationship Id="rId16" Type="http://schemas.openxmlformats.org/officeDocument/2006/relationships/image" Target="../media/image484.png"/><Relationship Id="rId15" Type="http://schemas.openxmlformats.org/officeDocument/2006/relationships/image" Target="../media/image483.png"/><Relationship Id="rId14" Type="http://schemas.openxmlformats.org/officeDocument/2006/relationships/image" Target="../media/image482.png"/><Relationship Id="rId13" Type="http://schemas.openxmlformats.org/officeDocument/2006/relationships/image" Target="../media/image21.png"/><Relationship Id="rId12" Type="http://schemas.openxmlformats.org/officeDocument/2006/relationships/image" Target="../media/image481.png"/><Relationship Id="rId11" Type="http://schemas.openxmlformats.org/officeDocument/2006/relationships/image" Target="../media/image480.png"/><Relationship Id="rId10" Type="http://schemas.openxmlformats.org/officeDocument/2006/relationships/image" Target="../media/image479.png"/><Relationship Id="rId1" Type="http://schemas.openxmlformats.org/officeDocument/2006/relationships/image" Target="../media/image473.png"/></Relationships>
</file>

<file path=ppt/slides/_rels/slide1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31.png"/><Relationship Id="rId5" Type="http://schemas.openxmlformats.org/officeDocument/2006/relationships/image" Target="../media/image21.png"/><Relationship Id="rId4" Type="http://schemas.openxmlformats.org/officeDocument/2006/relationships/image" Target="../media/image430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485.png"/></Relationships>
</file>

<file path=ppt/slides/_rels/slide1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1.png"/><Relationship Id="rId8" Type="http://schemas.openxmlformats.org/officeDocument/2006/relationships/image" Target="../media/image490.png"/><Relationship Id="rId7" Type="http://schemas.openxmlformats.org/officeDocument/2006/relationships/image" Target="../media/image20.png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87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494.png"/><Relationship Id="rId13" Type="http://schemas.openxmlformats.org/officeDocument/2006/relationships/image" Target="../media/image483.png"/><Relationship Id="rId12" Type="http://schemas.openxmlformats.org/officeDocument/2006/relationships/image" Target="../media/image21.png"/><Relationship Id="rId11" Type="http://schemas.openxmlformats.org/officeDocument/2006/relationships/image" Target="../media/image493.png"/><Relationship Id="rId10" Type="http://schemas.openxmlformats.org/officeDocument/2006/relationships/image" Target="../media/image492.png"/><Relationship Id="rId1" Type="http://schemas.openxmlformats.org/officeDocument/2006/relationships/image" Target="../media/image486.png"/></Relationships>
</file>

<file path=ppt/slides/_rels/slide1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0.png"/><Relationship Id="rId8" Type="http://schemas.openxmlformats.org/officeDocument/2006/relationships/image" Target="../media/image20.png"/><Relationship Id="rId7" Type="http://schemas.openxmlformats.org/officeDocument/2006/relationships/image" Target="../media/image499.png"/><Relationship Id="rId6" Type="http://schemas.openxmlformats.org/officeDocument/2006/relationships/image" Target="../media/image19.png"/><Relationship Id="rId5" Type="http://schemas.openxmlformats.org/officeDocument/2006/relationships/image" Target="../media/image498.png"/><Relationship Id="rId4" Type="http://schemas.openxmlformats.org/officeDocument/2006/relationships/image" Target="../media/image497.png"/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504.png"/><Relationship Id="rId16" Type="http://schemas.openxmlformats.org/officeDocument/2006/relationships/image" Target="../media/image431.png"/><Relationship Id="rId15" Type="http://schemas.openxmlformats.org/officeDocument/2006/relationships/image" Target="../media/image179.png"/><Relationship Id="rId14" Type="http://schemas.openxmlformats.org/officeDocument/2006/relationships/image" Target="../media/image21.png"/><Relationship Id="rId13" Type="http://schemas.openxmlformats.org/officeDocument/2006/relationships/image" Target="../media/image430.png"/><Relationship Id="rId12" Type="http://schemas.openxmlformats.org/officeDocument/2006/relationships/image" Target="../media/image503.png"/><Relationship Id="rId11" Type="http://schemas.openxmlformats.org/officeDocument/2006/relationships/image" Target="../media/image502.png"/><Relationship Id="rId10" Type="http://schemas.openxmlformats.org/officeDocument/2006/relationships/image" Target="../media/image501.png"/><Relationship Id="rId1" Type="http://schemas.openxmlformats.org/officeDocument/2006/relationships/image" Target="../media/image18.pn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510.png"/><Relationship Id="rId6" Type="http://schemas.openxmlformats.org/officeDocument/2006/relationships/image" Target="../media/image509.png"/><Relationship Id="rId5" Type="http://schemas.openxmlformats.org/officeDocument/2006/relationships/image" Target="../media/image508.png"/><Relationship Id="rId4" Type="http://schemas.openxmlformats.org/officeDocument/2006/relationships/image" Target="../media/image507.png"/><Relationship Id="rId3" Type="http://schemas.openxmlformats.org/officeDocument/2006/relationships/image" Target="../media/image506.png"/><Relationship Id="rId2" Type="http://schemas.openxmlformats.org/officeDocument/2006/relationships/image" Target="../media/image505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21.png"/><Relationship Id="rId12" Type="http://schemas.openxmlformats.org/officeDocument/2006/relationships/image" Target="../media/image513.png"/><Relationship Id="rId11" Type="http://schemas.openxmlformats.org/officeDocument/2006/relationships/image" Target="../media/image512.png"/><Relationship Id="rId10" Type="http://schemas.openxmlformats.org/officeDocument/2006/relationships/image" Target="../media/image511.png"/><Relationship Id="rId1" Type="http://schemas.openxmlformats.org/officeDocument/2006/relationships/image" Target="../media/image18.png"/></Relationships>
</file>

<file path=ppt/slides/_rels/slide1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8.png"/><Relationship Id="rId8" Type="http://schemas.openxmlformats.org/officeDocument/2006/relationships/image" Target="../media/image21.png"/><Relationship Id="rId7" Type="http://schemas.openxmlformats.org/officeDocument/2006/relationships/image" Target="../media/image517.png"/><Relationship Id="rId6" Type="http://schemas.openxmlformats.org/officeDocument/2006/relationships/image" Target="../media/image516.png"/><Relationship Id="rId5" Type="http://schemas.openxmlformats.org/officeDocument/2006/relationships/image" Target="../media/image515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19.png"/><Relationship Id="rId1" Type="http://schemas.openxmlformats.org/officeDocument/2006/relationships/image" Target="../media/image514.png"/></Relationships>
</file>

<file path=ppt/slides/_rels/slide1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5.png"/><Relationship Id="rId8" Type="http://schemas.openxmlformats.org/officeDocument/2006/relationships/image" Target="../media/image524.png"/><Relationship Id="rId7" Type="http://schemas.openxmlformats.org/officeDocument/2006/relationships/image" Target="../media/image523.jpeg"/><Relationship Id="rId6" Type="http://schemas.openxmlformats.org/officeDocument/2006/relationships/image" Target="../media/image522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521.png"/><Relationship Id="rId2" Type="http://schemas.openxmlformats.org/officeDocument/2006/relationships/image" Target="../media/image18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1.png"/><Relationship Id="rId10" Type="http://schemas.openxmlformats.org/officeDocument/2006/relationships/image" Target="../media/image526.png"/><Relationship Id="rId1" Type="http://schemas.openxmlformats.org/officeDocument/2006/relationships/image" Target="../media/image520.pn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527.png"/><Relationship Id="rId1" Type="http://schemas.openxmlformats.org/officeDocument/2006/relationships/image" Target="../media/image18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2.png"/><Relationship Id="rId8" Type="http://schemas.openxmlformats.org/officeDocument/2006/relationships/image" Target="../media/image531.png"/><Relationship Id="rId7" Type="http://schemas.openxmlformats.org/officeDocument/2006/relationships/image" Target="../media/image530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52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33.png"/><Relationship Id="rId1" Type="http://schemas.openxmlformats.org/officeDocument/2006/relationships/image" Target="../media/image528.png"/></Relationships>
</file>

<file path=ppt/slides/_rels/slide16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534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37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536.png"/><Relationship Id="rId1" Type="http://schemas.openxmlformats.org/officeDocument/2006/relationships/image" Target="../media/image535.png"/></Relationships>
</file>

<file path=ppt/slides/_rels/slide1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2.png"/><Relationship Id="rId8" Type="http://schemas.openxmlformats.org/officeDocument/2006/relationships/image" Target="../media/image21.png"/><Relationship Id="rId7" Type="http://schemas.openxmlformats.org/officeDocument/2006/relationships/image" Target="../media/image541.jpeg"/><Relationship Id="rId6" Type="http://schemas.openxmlformats.org/officeDocument/2006/relationships/image" Target="../media/image540.png"/><Relationship Id="rId5" Type="http://schemas.openxmlformats.org/officeDocument/2006/relationships/image" Target="../media/image539.jpe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38.jpeg"/></Relationships>
</file>

<file path=ppt/slides/_rels/slide1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543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8.png"/><Relationship Id="rId8" Type="http://schemas.openxmlformats.org/officeDocument/2006/relationships/image" Target="../media/image547.png"/><Relationship Id="rId7" Type="http://schemas.openxmlformats.org/officeDocument/2006/relationships/image" Target="../media/image546.png"/><Relationship Id="rId6" Type="http://schemas.openxmlformats.org/officeDocument/2006/relationships/image" Target="../media/image545.png"/><Relationship Id="rId5" Type="http://schemas.openxmlformats.org/officeDocument/2006/relationships/image" Target="../media/image544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9" Type="http://schemas.openxmlformats.org/officeDocument/2006/relationships/image" Target="../media/image557.png"/><Relationship Id="rId18" Type="http://schemas.openxmlformats.org/officeDocument/2006/relationships/image" Target="../media/image541.jpeg"/><Relationship Id="rId17" Type="http://schemas.openxmlformats.org/officeDocument/2006/relationships/image" Target="../media/image556.png"/><Relationship Id="rId16" Type="http://schemas.openxmlformats.org/officeDocument/2006/relationships/image" Target="../media/image555.png"/><Relationship Id="rId15" Type="http://schemas.openxmlformats.org/officeDocument/2006/relationships/image" Target="../media/image554.png"/><Relationship Id="rId14" Type="http://schemas.openxmlformats.org/officeDocument/2006/relationships/image" Target="../media/image553.png"/><Relationship Id="rId13" Type="http://schemas.openxmlformats.org/officeDocument/2006/relationships/image" Target="../media/image552.png"/><Relationship Id="rId12" Type="http://schemas.openxmlformats.org/officeDocument/2006/relationships/image" Target="../media/image551.png"/><Relationship Id="rId11" Type="http://schemas.openxmlformats.org/officeDocument/2006/relationships/image" Target="../media/image550.png"/><Relationship Id="rId10" Type="http://schemas.openxmlformats.org/officeDocument/2006/relationships/image" Target="../media/image549.png"/><Relationship Id="rId1" Type="http://schemas.openxmlformats.org/officeDocument/2006/relationships/image" Target="../media/image18.pn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562.png"/><Relationship Id="rId4" Type="http://schemas.openxmlformats.org/officeDocument/2006/relationships/image" Target="../media/image561.png"/><Relationship Id="rId3" Type="http://schemas.openxmlformats.org/officeDocument/2006/relationships/image" Target="../media/image560.png"/><Relationship Id="rId2" Type="http://schemas.openxmlformats.org/officeDocument/2006/relationships/image" Target="../media/image559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58.png"/></Relationships>
</file>

<file path=ppt/slides/_rels/slide1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7.png"/><Relationship Id="rId8" Type="http://schemas.openxmlformats.org/officeDocument/2006/relationships/image" Target="../media/image566.png"/><Relationship Id="rId7" Type="http://schemas.openxmlformats.org/officeDocument/2006/relationships/image" Target="../media/image565.png"/><Relationship Id="rId6" Type="http://schemas.openxmlformats.org/officeDocument/2006/relationships/image" Target="../media/image564.png"/><Relationship Id="rId5" Type="http://schemas.openxmlformats.org/officeDocument/2006/relationships/image" Target="../media/image563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70.png"/><Relationship Id="rId11" Type="http://schemas.openxmlformats.org/officeDocument/2006/relationships/image" Target="../media/image569.png"/><Relationship Id="rId10" Type="http://schemas.openxmlformats.org/officeDocument/2006/relationships/image" Target="../media/image568.png"/><Relationship Id="rId1" Type="http://schemas.openxmlformats.org/officeDocument/2006/relationships/image" Target="../media/image18.pn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571.jpeg"/></Relationships>
</file>

<file path=ppt/slides/_rels/slide1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576.png"/><Relationship Id="rId7" Type="http://schemas.openxmlformats.org/officeDocument/2006/relationships/image" Target="../media/image575.png"/><Relationship Id="rId6" Type="http://schemas.openxmlformats.org/officeDocument/2006/relationships/image" Target="../media/image574.png"/><Relationship Id="rId5" Type="http://schemas.openxmlformats.org/officeDocument/2006/relationships/image" Target="../media/image573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77.png"/><Relationship Id="rId1" Type="http://schemas.openxmlformats.org/officeDocument/2006/relationships/image" Target="../media/image572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578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8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8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579.jpe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83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582.png"/><Relationship Id="rId1" Type="http://schemas.openxmlformats.org/officeDocument/2006/relationships/image" Target="../media/image581.jpeg"/></Relationships>
</file>

<file path=ppt/slides/_rels/slide18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584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579.jpeg"/></Relationships>
</file>

<file path=ppt/slides/_rels/slide18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586.png"/><Relationship Id="rId2" Type="http://schemas.openxmlformats.org/officeDocument/2006/relationships/image" Target="../media/image18.png"/><Relationship Id="rId1" Type="http://schemas.openxmlformats.org/officeDocument/2006/relationships/image" Target="../media/image585.png"/></Relationships>
</file>

<file path=ppt/slides/_rels/slide18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578.jpe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589.png"/><Relationship Id="rId2" Type="http://schemas.openxmlformats.org/officeDocument/2006/relationships/image" Target="../media/image588.png"/><Relationship Id="rId1" Type="http://schemas.openxmlformats.org/officeDocument/2006/relationships/image" Target="../media/image587.jpeg"/></Relationships>
</file>

<file path=ppt/slides/_rels/slide1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594.png"/><Relationship Id="rId6" Type="http://schemas.openxmlformats.org/officeDocument/2006/relationships/image" Target="../media/image593.png"/><Relationship Id="rId5" Type="http://schemas.openxmlformats.org/officeDocument/2006/relationships/image" Target="../media/image18.png"/><Relationship Id="rId4" Type="http://schemas.openxmlformats.org/officeDocument/2006/relationships/image" Target="../media/image592.png"/><Relationship Id="rId3" Type="http://schemas.openxmlformats.org/officeDocument/2006/relationships/image" Target="../media/image591.png"/><Relationship Id="rId2" Type="http://schemas.openxmlformats.org/officeDocument/2006/relationships/image" Target="../media/image590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1.png"/><Relationship Id="rId1" Type="http://schemas.openxmlformats.org/officeDocument/2006/relationships/image" Target="../media/image587.jpeg"/></Relationships>
</file>

<file path=ppt/slides/_rels/slide1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598.jpeg"/><Relationship Id="rId7" Type="http://schemas.openxmlformats.org/officeDocument/2006/relationships/image" Target="../media/image597.jpe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596.png"/><Relationship Id="rId2" Type="http://schemas.openxmlformats.org/officeDocument/2006/relationships/image" Target="../media/image59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87.jpeg"/></Relationships>
</file>

<file path=ppt/slides/_rels/slide18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599.png"/></Relationships>
</file>

<file path=ppt/slides/_rels/slide18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1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19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599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9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603.png"/><Relationship Id="rId4" Type="http://schemas.openxmlformats.org/officeDocument/2006/relationships/image" Target="../media/image602.png"/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image" Target="../media/image18.png"/></Relationships>
</file>

<file path=ppt/slides/_rels/slide19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603.png"/><Relationship Id="rId4" Type="http://schemas.openxmlformats.org/officeDocument/2006/relationships/image" Target="../media/image606.png"/><Relationship Id="rId3" Type="http://schemas.openxmlformats.org/officeDocument/2006/relationships/image" Target="../media/image18.png"/><Relationship Id="rId2" Type="http://schemas.openxmlformats.org/officeDocument/2006/relationships/image" Target="../media/image605.png"/><Relationship Id="rId1" Type="http://schemas.openxmlformats.org/officeDocument/2006/relationships/image" Target="../media/image604.png"/></Relationships>
</file>

<file path=ppt/slides/_rels/slide1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1.png"/><Relationship Id="rId8" Type="http://schemas.openxmlformats.org/officeDocument/2006/relationships/image" Target="../media/image610.png"/><Relationship Id="rId7" Type="http://schemas.openxmlformats.org/officeDocument/2006/relationships/image" Target="../media/image609.png"/><Relationship Id="rId6" Type="http://schemas.openxmlformats.org/officeDocument/2006/relationships/image" Target="../media/image21.png"/><Relationship Id="rId5" Type="http://schemas.openxmlformats.org/officeDocument/2006/relationships/image" Target="../media/image608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60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12.png"/><Relationship Id="rId1" Type="http://schemas.openxmlformats.org/officeDocument/2006/relationships/image" Target="../media/image18.png"/></Relationships>
</file>

<file path=ppt/slides/_rels/slide19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613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9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8.png"/><Relationship Id="rId8" Type="http://schemas.openxmlformats.org/officeDocument/2006/relationships/image" Target="../media/image617.jpeg"/><Relationship Id="rId7" Type="http://schemas.openxmlformats.org/officeDocument/2006/relationships/image" Target="../media/image616.jpe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15.jpeg"/><Relationship Id="rId3" Type="http://schemas.openxmlformats.org/officeDocument/2006/relationships/image" Target="../media/image614.png"/><Relationship Id="rId2" Type="http://schemas.openxmlformats.org/officeDocument/2006/relationships/image" Target="../media/image18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1.png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0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0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22.png"/><Relationship Id="rId3" Type="http://schemas.openxmlformats.org/officeDocument/2006/relationships/image" Target="../media/image621.png"/><Relationship Id="rId2" Type="http://schemas.openxmlformats.org/officeDocument/2006/relationships/image" Target="../media/image620.png"/><Relationship Id="rId1" Type="http://schemas.openxmlformats.org/officeDocument/2006/relationships/image" Target="../media/image619.png"/></Relationships>
</file>

<file path=ppt/slides/_rels/slide20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26.png"/><Relationship Id="rId3" Type="http://schemas.openxmlformats.org/officeDocument/2006/relationships/image" Target="../media/image625.png"/><Relationship Id="rId2" Type="http://schemas.openxmlformats.org/officeDocument/2006/relationships/image" Target="../media/image624.png"/><Relationship Id="rId1" Type="http://schemas.openxmlformats.org/officeDocument/2006/relationships/image" Target="../media/image623.png"/></Relationships>
</file>

<file path=ppt/slides/_rels/slide20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30.png"/><Relationship Id="rId3" Type="http://schemas.openxmlformats.org/officeDocument/2006/relationships/image" Target="../media/image629.png"/><Relationship Id="rId2" Type="http://schemas.openxmlformats.org/officeDocument/2006/relationships/image" Target="../media/image628.png"/><Relationship Id="rId1" Type="http://schemas.openxmlformats.org/officeDocument/2006/relationships/image" Target="../media/image627.png"/></Relationships>
</file>

<file path=ppt/slides/_rels/slide20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34.png"/><Relationship Id="rId7" Type="http://schemas.openxmlformats.org/officeDocument/2006/relationships/image" Target="../media/image21.png"/><Relationship Id="rId6" Type="http://schemas.openxmlformats.org/officeDocument/2006/relationships/image" Target="../media/image633.png"/><Relationship Id="rId5" Type="http://schemas.openxmlformats.org/officeDocument/2006/relationships/image" Target="../media/image632.png"/><Relationship Id="rId4" Type="http://schemas.openxmlformats.org/officeDocument/2006/relationships/image" Target="../media/image63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0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37.png"/><Relationship Id="rId6" Type="http://schemas.openxmlformats.org/officeDocument/2006/relationships/image" Target="../media/image63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635.jpeg"/></Relationships>
</file>

<file path=ppt/slides/_rels/slide20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41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640.png"/><Relationship Id="rId2" Type="http://schemas.openxmlformats.org/officeDocument/2006/relationships/image" Target="../media/image639.jpeg"/><Relationship Id="rId1" Type="http://schemas.openxmlformats.org/officeDocument/2006/relationships/image" Target="../media/image638.jpeg"/></Relationships>
</file>

<file path=ppt/slides/_rels/slide20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41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640.png"/><Relationship Id="rId2" Type="http://schemas.openxmlformats.org/officeDocument/2006/relationships/image" Target="../media/image639.jpeg"/><Relationship Id="rId1" Type="http://schemas.openxmlformats.org/officeDocument/2006/relationships/image" Target="../media/image638.jpeg"/></Relationships>
</file>

<file path=ppt/slides/_rels/slide20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643.png"/><Relationship Id="rId2" Type="http://schemas.openxmlformats.org/officeDocument/2006/relationships/image" Target="../media/image18.png"/><Relationship Id="rId1" Type="http://schemas.openxmlformats.org/officeDocument/2006/relationships/image" Target="../media/image6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648.png"/><Relationship Id="rId7" Type="http://schemas.openxmlformats.org/officeDocument/2006/relationships/image" Target="../media/image647.png"/><Relationship Id="rId6" Type="http://schemas.openxmlformats.org/officeDocument/2006/relationships/image" Target="../media/image20.png"/><Relationship Id="rId5" Type="http://schemas.openxmlformats.org/officeDocument/2006/relationships/image" Target="../media/image646.png"/><Relationship Id="rId4" Type="http://schemas.openxmlformats.org/officeDocument/2006/relationships/image" Target="../media/image19.png"/><Relationship Id="rId3" Type="http://schemas.openxmlformats.org/officeDocument/2006/relationships/image" Target="../media/image645.png"/><Relationship Id="rId2" Type="http://schemas.openxmlformats.org/officeDocument/2006/relationships/image" Target="../media/image644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5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651.png"/><Relationship Id="rId2" Type="http://schemas.openxmlformats.org/officeDocument/2006/relationships/image" Target="../media/image650.png"/><Relationship Id="rId1" Type="http://schemas.openxmlformats.org/officeDocument/2006/relationships/image" Target="../media/image649.pn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7.png"/><Relationship Id="rId8" Type="http://schemas.openxmlformats.org/officeDocument/2006/relationships/image" Target="../media/image656.png"/><Relationship Id="rId7" Type="http://schemas.openxmlformats.org/officeDocument/2006/relationships/image" Target="../media/image655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54.png"/><Relationship Id="rId3" Type="http://schemas.openxmlformats.org/officeDocument/2006/relationships/image" Target="../media/image653.png"/><Relationship Id="rId2" Type="http://schemas.openxmlformats.org/officeDocument/2006/relationships/image" Target="../media/image307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21.png"/><Relationship Id="rId13" Type="http://schemas.openxmlformats.org/officeDocument/2006/relationships/image" Target="../media/image661.png"/><Relationship Id="rId12" Type="http://schemas.openxmlformats.org/officeDocument/2006/relationships/image" Target="../media/image660.png"/><Relationship Id="rId11" Type="http://schemas.openxmlformats.org/officeDocument/2006/relationships/image" Target="../media/image659.png"/><Relationship Id="rId10" Type="http://schemas.openxmlformats.org/officeDocument/2006/relationships/image" Target="../media/image658.png"/><Relationship Id="rId1" Type="http://schemas.openxmlformats.org/officeDocument/2006/relationships/image" Target="../media/image18.png"/></Relationships>
</file>

<file path=ppt/slides/_rels/slide2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1.png"/><Relationship Id="rId7" Type="http://schemas.openxmlformats.org/officeDocument/2006/relationships/image" Target="../media/image665.png"/><Relationship Id="rId6" Type="http://schemas.openxmlformats.org/officeDocument/2006/relationships/image" Target="../media/image664.png"/><Relationship Id="rId5" Type="http://schemas.openxmlformats.org/officeDocument/2006/relationships/image" Target="../media/image663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662.jpeg"/></Relationships>
</file>

<file path=ppt/slides/_rels/slide2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1.png"/><Relationship Id="rId8" Type="http://schemas.openxmlformats.org/officeDocument/2006/relationships/image" Target="../media/image670.png"/><Relationship Id="rId7" Type="http://schemas.openxmlformats.org/officeDocument/2006/relationships/image" Target="../media/image669.png"/><Relationship Id="rId6" Type="http://schemas.openxmlformats.org/officeDocument/2006/relationships/image" Target="../media/image668.png"/><Relationship Id="rId5" Type="http://schemas.openxmlformats.org/officeDocument/2006/relationships/image" Target="../media/image667.png"/><Relationship Id="rId4" Type="http://schemas.openxmlformats.org/officeDocument/2006/relationships/image" Target="../media/image666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21.png"/><Relationship Id="rId12" Type="http://schemas.openxmlformats.org/officeDocument/2006/relationships/image" Target="../media/image674.png"/><Relationship Id="rId11" Type="http://schemas.openxmlformats.org/officeDocument/2006/relationships/image" Target="../media/image673.png"/><Relationship Id="rId10" Type="http://schemas.openxmlformats.org/officeDocument/2006/relationships/image" Target="../media/image672.png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9.png"/><Relationship Id="rId8" Type="http://schemas.openxmlformats.org/officeDocument/2006/relationships/image" Target="../media/image307.png"/><Relationship Id="rId7" Type="http://schemas.openxmlformats.org/officeDocument/2006/relationships/image" Target="../media/image678.png"/><Relationship Id="rId6" Type="http://schemas.openxmlformats.org/officeDocument/2006/relationships/image" Target="../media/image677.png"/><Relationship Id="rId5" Type="http://schemas.openxmlformats.org/officeDocument/2006/relationships/image" Target="../media/image676.png"/><Relationship Id="rId4" Type="http://schemas.openxmlformats.org/officeDocument/2006/relationships/image" Target="../media/image20.png"/><Relationship Id="rId3" Type="http://schemas.openxmlformats.org/officeDocument/2006/relationships/image" Target="../media/image675.png"/><Relationship Id="rId2" Type="http://schemas.openxmlformats.org/officeDocument/2006/relationships/image" Target="../media/image19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682.png"/><Relationship Id="rId12" Type="http://schemas.openxmlformats.org/officeDocument/2006/relationships/image" Target="../media/image681.png"/><Relationship Id="rId11" Type="http://schemas.openxmlformats.org/officeDocument/2006/relationships/image" Target="../media/image21.png"/><Relationship Id="rId10" Type="http://schemas.openxmlformats.org/officeDocument/2006/relationships/image" Target="../media/image680.png"/><Relationship Id="rId1" Type="http://schemas.openxmlformats.org/officeDocument/2006/relationships/image" Target="../media/image18.png"/></Relationships>
</file>

<file path=ppt/slides/_rels/slide2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8.png"/><Relationship Id="rId8" Type="http://schemas.openxmlformats.org/officeDocument/2006/relationships/image" Target="../media/image687.png"/><Relationship Id="rId7" Type="http://schemas.openxmlformats.org/officeDocument/2006/relationships/image" Target="../media/image686.png"/><Relationship Id="rId6" Type="http://schemas.openxmlformats.org/officeDocument/2006/relationships/image" Target="../media/image20.png"/><Relationship Id="rId5" Type="http://schemas.openxmlformats.org/officeDocument/2006/relationships/image" Target="../media/image685.png"/><Relationship Id="rId4" Type="http://schemas.openxmlformats.org/officeDocument/2006/relationships/image" Target="../media/image19.png"/><Relationship Id="rId3" Type="http://schemas.openxmlformats.org/officeDocument/2006/relationships/image" Target="../media/image684.png"/><Relationship Id="rId2" Type="http://schemas.openxmlformats.org/officeDocument/2006/relationships/image" Target="../media/image683.pn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409.png"/><Relationship Id="rId16" Type="http://schemas.openxmlformats.org/officeDocument/2006/relationships/image" Target="../media/image388.png"/><Relationship Id="rId15" Type="http://schemas.openxmlformats.org/officeDocument/2006/relationships/image" Target="../media/image21.png"/><Relationship Id="rId14" Type="http://schemas.openxmlformats.org/officeDocument/2006/relationships/image" Target="../media/image692.png"/><Relationship Id="rId13" Type="http://schemas.openxmlformats.org/officeDocument/2006/relationships/image" Target="../media/image691.png"/><Relationship Id="rId12" Type="http://schemas.openxmlformats.org/officeDocument/2006/relationships/image" Target="../media/image690.png"/><Relationship Id="rId11" Type="http://schemas.openxmlformats.org/officeDocument/2006/relationships/image" Target="../media/image689.png"/><Relationship Id="rId10" Type="http://schemas.openxmlformats.org/officeDocument/2006/relationships/image" Target="../media/image481.png"/><Relationship Id="rId1" Type="http://schemas.openxmlformats.org/officeDocument/2006/relationships/image" Target="../media/image18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6" Type="http://schemas.openxmlformats.org/officeDocument/2006/relationships/image" Target="../media/image695.png"/><Relationship Id="rId5" Type="http://schemas.openxmlformats.org/officeDocument/2006/relationships/image" Target="../media/image694.png"/><Relationship Id="rId4" Type="http://schemas.openxmlformats.org/officeDocument/2006/relationships/image" Target="../media/image20.png"/><Relationship Id="rId3" Type="http://schemas.openxmlformats.org/officeDocument/2006/relationships/image" Target="../media/image693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1.png"/><Relationship Id="rId8" Type="http://schemas.openxmlformats.org/officeDocument/2006/relationships/image" Target="../media/image700.png"/><Relationship Id="rId7" Type="http://schemas.openxmlformats.org/officeDocument/2006/relationships/image" Target="../media/image699.png"/><Relationship Id="rId6" Type="http://schemas.openxmlformats.org/officeDocument/2006/relationships/image" Target="../media/image698.png"/><Relationship Id="rId5" Type="http://schemas.openxmlformats.org/officeDocument/2006/relationships/image" Target="../media/image697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704.png"/><Relationship Id="rId11" Type="http://schemas.openxmlformats.org/officeDocument/2006/relationships/image" Target="../media/image703.png"/><Relationship Id="rId10" Type="http://schemas.openxmlformats.org/officeDocument/2006/relationships/image" Target="../media/image702.png"/><Relationship Id="rId1" Type="http://schemas.openxmlformats.org/officeDocument/2006/relationships/image" Target="../media/image696.png"/></Relationships>
</file>

<file path=ppt/slides/_rels/slide2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5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png"/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3" Type="http://schemas.openxmlformats.org/officeDocument/2006/relationships/slideLayout" Target="../slideLayouts/slideLayout1.xml"/><Relationship Id="rId32" Type="http://schemas.openxmlformats.org/officeDocument/2006/relationships/image" Target="../media/image80.png"/><Relationship Id="rId31" Type="http://schemas.openxmlformats.org/officeDocument/2006/relationships/image" Target="../media/image79.png"/><Relationship Id="rId30" Type="http://schemas.openxmlformats.org/officeDocument/2006/relationships/image" Target="../media/image78.png"/><Relationship Id="rId3" Type="http://schemas.openxmlformats.org/officeDocument/2006/relationships/image" Target="../media/image53.png"/><Relationship Id="rId29" Type="http://schemas.openxmlformats.org/officeDocument/2006/relationships/image" Target="../media/image77.png"/><Relationship Id="rId28" Type="http://schemas.openxmlformats.org/officeDocument/2006/relationships/image" Target="../media/image76.png"/><Relationship Id="rId27" Type="http://schemas.openxmlformats.org/officeDocument/2006/relationships/image" Target="../media/image75.png"/><Relationship Id="rId26" Type="http://schemas.openxmlformats.org/officeDocument/2006/relationships/image" Target="../media/image74.png"/><Relationship Id="rId25" Type="http://schemas.openxmlformats.org/officeDocument/2006/relationships/image" Target="../media/image73.png"/><Relationship Id="rId24" Type="http://schemas.openxmlformats.org/officeDocument/2006/relationships/image" Target="../media/image72.png"/><Relationship Id="rId23" Type="http://schemas.openxmlformats.org/officeDocument/2006/relationships/image" Target="../media/image71.png"/><Relationship Id="rId22" Type="http://schemas.openxmlformats.org/officeDocument/2006/relationships/image" Target="../media/image21.png"/><Relationship Id="rId21" Type="http://schemas.openxmlformats.org/officeDocument/2006/relationships/image" Target="../media/image70.png"/><Relationship Id="rId20" Type="http://schemas.openxmlformats.org/officeDocument/2006/relationships/image" Target="../media/image19.png"/><Relationship Id="rId2" Type="http://schemas.openxmlformats.org/officeDocument/2006/relationships/image" Target="../media/image52.png"/><Relationship Id="rId19" Type="http://schemas.openxmlformats.org/officeDocument/2006/relationships/image" Target="../media/image69.png"/><Relationship Id="rId18" Type="http://schemas.openxmlformats.org/officeDocument/2006/relationships/image" Target="../media/image68.png"/><Relationship Id="rId17" Type="http://schemas.openxmlformats.org/officeDocument/2006/relationships/image" Target="../media/image67.png"/><Relationship Id="rId16" Type="http://schemas.openxmlformats.org/officeDocument/2006/relationships/image" Target="../media/image66.png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62.png"/><Relationship Id="rId11" Type="http://schemas.openxmlformats.org/officeDocument/2006/relationships/image" Target="../media/image61.png"/><Relationship Id="rId10" Type="http://schemas.openxmlformats.org/officeDocument/2006/relationships/image" Target="../media/image60.png"/><Relationship Id="rId1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86.jpeg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3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88.png"/><Relationship Id="rId12" Type="http://schemas.openxmlformats.org/officeDocument/2006/relationships/image" Target="../media/image87.png"/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93.png"/><Relationship Id="rId7" Type="http://schemas.openxmlformats.org/officeDocument/2006/relationships/image" Target="../media/image92.png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96.png"/><Relationship Id="rId11" Type="http://schemas.openxmlformats.org/officeDocument/2006/relationships/image" Target="../media/image95.png"/><Relationship Id="rId10" Type="http://schemas.openxmlformats.org/officeDocument/2006/relationships/image" Target="../media/image94.png"/><Relationship Id="rId1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8" Type="http://schemas.openxmlformats.org/officeDocument/2006/relationships/image" Target="../media/image101.png"/><Relationship Id="rId7" Type="http://schemas.openxmlformats.org/officeDocument/2006/relationships/image" Target="../media/image100.png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3" Type="http://schemas.openxmlformats.org/officeDocument/2006/relationships/slideLayout" Target="../slideLayouts/slideLayout1.xml"/><Relationship Id="rId32" Type="http://schemas.openxmlformats.org/officeDocument/2006/relationships/image" Target="../media/image124.png"/><Relationship Id="rId31" Type="http://schemas.openxmlformats.org/officeDocument/2006/relationships/image" Target="../media/image123.png"/><Relationship Id="rId30" Type="http://schemas.openxmlformats.org/officeDocument/2006/relationships/image" Target="../media/image122.png"/><Relationship Id="rId3" Type="http://schemas.openxmlformats.org/officeDocument/2006/relationships/image" Target="../media/image20.png"/><Relationship Id="rId29" Type="http://schemas.openxmlformats.org/officeDocument/2006/relationships/image" Target="../media/image121.png"/><Relationship Id="rId28" Type="http://schemas.openxmlformats.org/officeDocument/2006/relationships/image" Target="../media/image120.png"/><Relationship Id="rId27" Type="http://schemas.openxmlformats.org/officeDocument/2006/relationships/image" Target="../media/image119.png"/><Relationship Id="rId26" Type="http://schemas.openxmlformats.org/officeDocument/2006/relationships/image" Target="../media/image118.png"/><Relationship Id="rId25" Type="http://schemas.openxmlformats.org/officeDocument/2006/relationships/image" Target="../media/image117.png"/><Relationship Id="rId24" Type="http://schemas.openxmlformats.org/officeDocument/2006/relationships/image" Target="../media/image116.png"/><Relationship Id="rId23" Type="http://schemas.openxmlformats.org/officeDocument/2006/relationships/image" Target="../media/image115.png"/><Relationship Id="rId22" Type="http://schemas.openxmlformats.org/officeDocument/2006/relationships/image" Target="../media/image114.png"/><Relationship Id="rId21" Type="http://schemas.openxmlformats.org/officeDocument/2006/relationships/image" Target="../media/image113.png"/><Relationship Id="rId20" Type="http://schemas.openxmlformats.org/officeDocument/2006/relationships/image" Target="../media/image112.png"/><Relationship Id="rId2" Type="http://schemas.openxmlformats.org/officeDocument/2006/relationships/image" Target="../media/image19.png"/><Relationship Id="rId19" Type="http://schemas.openxmlformats.org/officeDocument/2006/relationships/image" Target="../media/image111.png"/><Relationship Id="rId18" Type="http://schemas.openxmlformats.org/officeDocument/2006/relationships/image" Target="../media/image110.png"/><Relationship Id="rId17" Type="http://schemas.openxmlformats.org/officeDocument/2006/relationships/image" Target="../media/image109.png"/><Relationship Id="rId16" Type="http://schemas.openxmlformats.org/officeDocument/2006/relationships/image" Target="../media/image108.png"/><Relationship Id="rId15" Type="http://schemas.openxmlformats.org/officeDocument/2006/relationships/image" Target="../media/image21.png"/><Relationship Id="rId14" Type="http://schemas.openxmlformats.org/officeDocument/2006/relationships/image" Target="../media/image107.png"/><Relationship Id="rId13" Type="http://schemas.openxmlformats.org/officeDocument/2006/relationships/image" Target="../media/image106.png"/><Relationship Id="rId12" Type="http://schemas.openxmlformats.org/officeDocument/2006/relationships/image" Target="../media/image105.png"/><Relationship Id="rId11" Type="http://schemas.openxmlformats.org/officeDocument/2006/relationships/image" Target="../media/image104.png"/><Relationship Id="rId10" Type="http://schemas.openxmlformats.org/officeDocument/2006/relationships/image" Target="../media/image103.png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25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0.png"/><Relationship Id="rId8" Type="http://schemas.openxmlformats.org/officeDocument/2006/relationships/image" Target="../media/image129.png"/><Relationship Id="rId7" Type="http://schemas.openxmlformats.org/officeDocument/2006/relationships/image" Target="../media/image128.png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33.png"/><Relationship Id="rId11" Type="http://schemas.openxmlformats.org/officeDocument/2006/relationships/image" Target="../media/image132.png"/><Relationship Id="rId10" Type="http://schemas.openxmlformats.org/officeDocument/2006/relationships/image" Target="../media/image131.png"/><Relationship Id="rId1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34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40.png"/><Relationship Id="rId6" Type="http://schemas.openxmlformats.org/officeDocument/2006/relationships/image" Target="../media/image139.png"/><Relationship Id="rId5" Type="http://schemas.openxmlformats.org/officeDocument/2006/relationships/image" Target="../media/image18.png"/><Relationship Id="rId4" Type="http://schemas.openxmlformats.org/officeDocument/2006/relationships/image" Target="../media/image138.png"/><Relationship Id="rId3" Type="http://schemas.openxmlformats.org/officeDocument/2006/relationships/image" Target="../media/image137.png"/><Relationship Id="rId26" Type="http://schemas.openxmlformats.org/officeDocument/2006/relationships/slideLayout" Target="../slideLayouts/slideLayout1.xml"/><Relationship Id="rId25" Type="http://schemas.openxmlformats.org/officeDocument/2006/relationships/image" Target="../media/image155.png"/><Relationship Id="rId24" Type="http://schemas.openxmlformats.org/officeDocument/2006/relationships/image" Target="../media/image154.png"/><Relationship Id="rId23" Type="http://schemas.openxmlformats.org/officeDocument/2006/relationships/image" Target="../media/image153.png"/><Relationship Id="rId22" Type="http://schemas.openxmlformats.org/officeDocument/2006/relationships/image" Target="../media/image152.png"/><Relationship Id="rId21" Type="http://schemas.openxmlformats.org/officeDocument/2006/relationships/image" Target="../media/image151.png"/><Relationship Id="rId20" Type="http://schemas.openxmlformats.org/officeDocument/2006/relationships/image" Target="../media/image150.png"/><Relationship Id="rId2" Type="http://schemas.openxmlformats.org/officeDocument/2006/relationships/image" Target="../media/image136.png"/><Relationship Id="rId19" Type="http://schemas.openxmlformats.org/officeDocument/2006/relationships/image" Target="../media/image149.png"/><Relationship Id="rId18" Type="http://schemas.openxmlformats.org/officeDocument/2006/relationships/image" Target="../media/image148.png"/><Relationship Id="rId17" Type="http://schemas.openxmlformats.org/officeDocument/2006/relationships/image" Target="../media/image147.png"/><Relationship Id="rId16" Type="http://schemas.openxmlformats.org/officeDocument/2006/relationships/image" Target="../media/image21.png"/><Relationship Id="rId15" Type="http://schemas.openxmlformats.org/officeDocument/2006/relationships/image" Target="../media/image146.png"/><Relationship Id="rId14" Type="http://schemas.openxmlformats.org/officeDocument/2006/relationships/image" Target="../media/image145.png"/><Relationship Id="rId13" Type="http://schemas.openxmlformats.org/officeDocument/2006/relationships/image" Target="../media/image144.png"/><Relationship Id="rId12" Type="http://schemas.openxmlformats.org/officeDocument/2006/relationships/image" Target="../media/image143.png"/><Relationship Id="rId11" Type="http://schemas.openxmlformats.org/officeDocument/2006/relationships/image" Target="../media/image142.png"/><Relationship Id="rId10" Type="http://schemas.openxmlformats.org/officeDocument/2006/relationships/image" Target="../media/image141.png"/><Relationship Id="rId1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0.png"/><Relationship Id="rId8" Type="http://schemas.openxmlformats.org/officeDocument/2006/relationships/image" Target="../media/image159.png"/><Relationship Id="rId7" Type="http://schemas.openxmlformats.org/officeDocument/2006/relationships/image" Target="../media/image158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5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63.png"/><Relationship Id="rId11" Type="http://schemas.openxmlformats.org/officeDocument/2006/relationships/image" Target="../media/image162.png"/><Relationship Id="rId10" Type="http://schemas.openxmlformats.org/officeDocument/2006/relationships/image" Target="../media/image161.png"/><Relationship Id="rId1" Type="http://schemas.openxmlformats.org/officeDocument/2006/relationships/image" Target="../media/image156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168.png"/><Relationship Id="rId7" Type="http://schemas.openxmlformats.org/officeDocument/2006/relationships/image" Target="../media/image167.png"/><Relationship Id="rId6" Type="http://schemas.openxmlformats.org/officeDocument/2006/relationships/image" Target="../media/image16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65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71.png"/><Relationship Id="rId11" Type="http://schemas.openxmlformats.org/officeDocument/2006/relationships/image" Target="../media/image170.png"/><Relationship Id="rId10" Type="http://schemas.openxmlformats.org/officeDocument/2006/relationships/image" Target="../media/image169.png"/><Relationship Id="rId1" Type="http://schemas.openxmlformats.org/officeDocument/2006/relationships/image" Target="../media/image16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73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2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7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image" Target="../media/image174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65.png"/><Relationship Id="rId6" Type="http://schemas.openxmlformats.org/officeDocument/2006/relationships/image" Target="../media/image183.jpeg"/><Relationship Id="rId5" Type="http://schemas.openxmlformats.org/officeDocument/2006/relationships/image" Target="../media/image182.jpeg"/><Relationship Id="rId4" Type="http://schemas.openxmlformats.org/officeDocument/2006/relationships/image" Target="../media/image181.png"/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171.png"/><Relationship Id="rId17" Type="http://schemas.openxmlformats.org/officeDocument/2006/relationships/image" Target="../media/image170.png"/><Relationship Id="rId16" Type="http://schemas.openxmlformats.org/officeDocument/2006/relationships/image" Target="../media/image169.png"/><Relationship Id="rId15" Type="http://schemas.openxmlformats.org/officeDocument/2006/relationships/image" Target="../media/image184.png"/><Relationship Id="rId14" Type="http://schemas.openxmlformats.org/officeDocument/2006/relationships/image" Target="../media/image21.png"/><Relationship Id="rId13" Type="http://schemas.openxmlformats.org/officeDocument/2006/relationships/image" Target="../media/image168.png"/><Relationship Id="rId12" Type="http://schemas.openxmlformats.org/officeDocument/2006/relationships/image" Target="../media/image167.png"/><Relationship Id="rId11" Type="http://schemas.openxmlformats.org/officeDocument/2006/relationships/image" Target="../media/image166.png"/><Relationship Id="rId10" Type="http://schemas.openxmlformats.org/officeDocument/2006/relationships/image" Target="../media/image20.png"/><Relationship Id="rId1" Type="http://schemas.openxmlformats.org/officeDocument/2006/relationships/image" Target="../media/image178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9.png"/><Relationship Id="rId8" Type="http://schemas.openxmlformats.org/officeDocument/2006/relationships/image" Target="../media/image21.png"/><Relationship Id="rId7" Type="http://schemas.openxmlformats.org/officeDocument/2006/relationships/image" Target="../media/image168.png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65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71.png"/><Relationship Id="rId10" Type="http://schemas.openxmlformats.org/officeDocument/2006/relationships/image" Target="../media/image170.png"/><Relationship Id="rId1" Type="http://schemas.openxmlformats.org/officeDocument/2006/relationships/image" Target="../media/image18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image" Target="../media/image18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91.png"/><Relationship Id="rId6" Type="http://schemas.openxmlformats.org/officeDocument/2006/relationships/image" Target="../media/image21.png"/><Relationship Id="rId5" Type="http://schemas.openxmlformats.org/officeDocument/2006/relationships/image" Target="../media/image190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8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93.png"/><Relationship Id="rId1" Type="http://schemas.openxmlformats.org/officeDocument/2006/relationships/image" Target="../media/image19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8.png"/><Relationship Id="rId8" Type="http://schemas.openxmlformats.org/officeDocument/2006/relationships/image" Target="../media/image197.png"/><Relationship Id="rId7" Type="http://schemas.openxmlformats.org/officeDocument/2006/relationships/image" Target="../media/image196.png"/><Relationship Id="rId6" Type="http://schemas.openxmlformats.org/officeDocument/2006/relationships/image" Target="../media/image195.png"/><Relationship Id="rId5" Type="http://schemas.openxmlformats.org/officeDocument/2006/relationships/image" Target="../media/image20.png"/><Relationship Id="rId4" Type="http://schemas.openxmlformats.org/officeDocument/2006/relationships/image" Target="../media/image32.png"/><Relationship Id="rId3" Type="http://schemas.openxmlformats.org/officeDocument/2006/relationships/image" Target="../media/image194.png"/><Relationship Id="rId2" Type="http://schemas.openxmlformats.org/officeDocument/2006/relationships/image" Target="../media/image19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1.png"/><Relationship Id="rId10" Type="http://schemas.openxmlformats.org/officeDocument/2006/relationships/image" Target="../media/image199.png"/><Relationship Id="rId1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201.png"/><Relationship Id="rId1" Type="http://schemas.openxmlformats.org/officeDocument/2006/relationships/image" Target="../media/image200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7.png"/><Relationship Id="rId8" Type="http://schemas.openxmlformats.org/officeDocument/2006/relationships/image" Target="../media/image206.png"/><Relationship Id="rId7" Type="http://schemas.openxmlformats.org/officeDocument/2006/relationships/image" Target="../media/image205.png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1.png"/><Relationship Id="rId10" Type="http://schemas.openxmlformats.org/officeDocument/2006/relationships/image" Target="../media/image208.png"/><Relationship Id="rId1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4.png"/><Relationship Id="rId8" Type="http://schemas.openxmlformats.org/officeDocument/2006/relationships/image" Target="../media/image213.png"/><Relationship Id="rId7" Type="http://schemas.openxmlformats.org/officeDocument/2006/relationships/image" Target="../media/image212.png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15.png"/><Relationship Id="rId11" Type="http://schemas.openxmlformats.org/officeDocument/2006/relationships/image" Target="../media/image198.png"/><Relationship Id="rId10" Type="http://schemas.openxmlformats.org/officeDocument/2006/relationships/image" Target="../media/image21.png"/><Relationship Id="rId1" Type="http://schemas.openxmlformats.org/officeDocument/2006/relationships/image" Target="../media/image209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image" Target="../media/image216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23.png"/><Relationship Id="rId7" Type="http://schemas.openxmlformats.org/officeDocument/2006/relationships/image" Target="../media/image222.png"/><Relationship Id="rId6" Type="http://schemas.openxmlformats.org/officeDocument/2006/relationships/image" Target="../media/image20.png"/><Relationship Id="rId5" Type="http://schemas.openxmlformats.org/officeDocument/2006/relationships/image" Target="../media/image221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220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24.png"/><Relationship Id="rId1" Type="http://schemas.openxmlformats.org/officeDocument/2006/relationships/image" Target="../media/image21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0.png"/><Relationship Id="rId3" Type="http://schemas.openxmlformats.org/officeDocument/2006/relationships/image" Target="../media/image225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22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6" Type="http://schemas.openxmlformats.org/officeDocument/2006/relationships/image" Target="../media/image230.png"/><Relationship Id="rId5" Type="http://schemas.openxmlformats.org/officeDocument/2006/relationships/image" Target="../media/image20.png"/><Relationship Id="rId4" Type="http://schemas.openxmlformats.org/officeDocument/2006/relationships/image" Target="../media/image221.png"/><Relationship Id="rId3" Type="http://schemas.openxmlformats.org/officeDocument/2006/relationships/image" Target="../media/image19.png"/><Relationship Id="rId2" Type="http://schemas.openxmlformats.org/officeDocument/2006/relationships/image" Target="../media/image229.png"/><Relationship Id="rId1" Type="http://schemas.openxmlformats.org/officeDocument/2006/relationships/image" Target="../media/image18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1.png"/><Relationship Id="rId7" Type="http://schemas.openxmlformats.org/officeDocument/2006/relationships/image" Target="../media/image224.png"/><Relationship Id="rId6" Type="http://schemas.openxmlformats.org/officeDocument/2006/relationships/image" Target="../media/image23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234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235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24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38.png"/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image" Target="../media/image18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3.png"/><Relationship Id="rId8" Type="http://schemas.openxmlformats.org/officeDocument/2006/relationships/image" Target="../media/image242.png"/><Relationship Id="rId7" Type="http://schemas.openxmlformats.org/officeDocument/2006/relationships/image" Target="../media/image20.png"/><Relationship Id="rId6" Type="http://schemas.openxmlformats.org/officeDocument/2006/relationships/image" Target="../media/image225.png"/><Relationship Id="rId5" Type="http://schemas.openxmlformats.org/officeDocument/2006/relationships/image" Target="../media/image19.png"/><Relationship Id="rId4" Type="http://schemas.openxmlformats.org/officeDocument/2006/relationships/image" Target="../media/image241.png"/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1.png"/><Relationship Id="rId11" Type="http://schemas.openxmlformats.org/officeDocument/2006/relationships/image" Target="../media/image245.png"/><Relationship Id="rId10" Type="http://schemas.openxmlformats.org/officeDocument/2006/relationships/image" Target="../media/image244.png"/><Relationship Id="rId1" Type="http://schemas.openxmlformats.org/officeDocument/2006/relationships/image" Target="../media/image18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18.png"/><Relationship Id="rId3" Type="http://schemas.openxmlformats.org/officeDocument/2006/relationships/image" Target="../media/image248.png"/><Relationship Id="rId23" Type="http://schemas.openxmlformats.org/officeDocument/2006/relationships/slideLayout" Target="../slideLayouts/slideLayout1.xml"/><Relationship Id="rId22" Type="http://schemas.openxmlformats.org/officeDocument/2006/relationships/image" Target="../media/image263.png"/><Relationship Id="rId21" Type="http://schemas.openxmlformats.org/officeDocument/2006/relationships/image" Target="../media/image262.png"/><Relationship Id="rId20" Type="http://schemas.openxmlformats.org/officeDocument/2006/relationships/image" Target="../media/image261.png"/><Relationship Id="rId2" Type="http://schemas.openxmlformats.org/officeDocument/2006/relationships/image" Target="../media/image247.png"/><Relationship Id="rId19" Type="http://schemas.openxmlformats.org/officeDocument/2006/relationships/image" Target="../media/image260.png"/><Relationship Id="rId18" Type="http://schemas.openxmlformats.org/officeDocument/2006/relationships/image" Target="../media/image259.png"/><Relationship Id="rId17" Type="http://schemas.openxmlformats.org/officeDocument/2006/relationships/image" Target="../media/image258.png"/><Relationship Id="rId16" Type="http://schemas.openxmlformats.org/officeDocument/2006/relationships/image" Target="../media/image257.png"/><Relationship Id="rId15" Type="http://schemas.openxmlformats.org/officeDocument/2006/relationships/image" Target="../media/image256.png"/><Relationship Id="rId14" Type="http://schemas.openxmlformats.org/officeDocument/2006/relationships/image" Target="../media/image255.png"/><Relationship Id="rId13" Type="http://schemas.openxmlformats.org/officeDocument/2006/relationships/image" Target="../media/image254.png"/><Relationship Id="rId12" Type="http://schemas.openxmlformats.org/officeDocument/2006/relationships/image" Target="../media/image253.png"/><Relationship Id="rId11" Type="http://schemas.openxmlformats.org/officeDocument/2006/relationships/image" Target="../media/image252.png"/><Relationship Id="rId10" Type="http://schemas.openxmlformats.org/officeDocument/2006/relationships/image" Target="../media/image251.png"/><Relationship Id="rId1" Type="http://schemas.openxmlformats.org/officeDocument/2006/relationships/image" Target="../media/image246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250.png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49.png"/><Relationship Id="rId3" Type="http://schemas.openxmlformats.org/officeDocument/2006/relationships/image" Target="../media/image18.png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263.png"/><Relationship Id="rId22" Type="http://schemas.openxmlformats.org/officeDocument/2006/relationships/image" Target="../media/image262.png"/><Relationship Id="rId21" Type="http://schemas.openxmlformats.org/officeDocument/2006/relationships/image" Target="../media/image261.png"/><Relationship Id="rId20" Type="http://schemas.openxmlformats.org/officeDocument/2006/relationships/image" Target="../media/image260.png"/><Relationship Id="rId2" Type="http://schemas.openxmlformats.org/officeDocument/2006/relationships/image" Target="../media/image246.png"/><Relationship Id="rId19" Type="http://schemas.openxmlformats.org/officeDocument/2006/relationships/image" Target="../media/image259.png"/><Relationship Id="rId18" Type="http://schemas.openxmlformats.org/officeDocument/2006/relationships/image" Target="../media/image258.png"/><Relationship Id="rId17" Type="http://schemas.openxmlformats.org/officeDocument/2006/relationships/image" Target="../media/image257.png"/><Relationship Id="rId16" Type="http://schemas.openxmlformats.org/officeDocument/2006/relationships/image" Target="../media/image256.png"/><Relationship Id="rId15" Type="http://schemas.openxmlformats.org/officeDocument/2006/relationships/image" Target="../media/image255.png"/><Relationship Id="rId14" Type="http://schemas.openxmlformats.org/officeDocument/2006/relationships/image" Target="../media/image254.png"/><Relationship Id="rId13" Type="http://schemas.openxmlformats.org/officeDocument/2006/relationships/image" Target="../media/image253.png"/><Relationship Id="rId12" Type="http://schemas.openxmlformats.org/officeDocument/2006/relationships/image" Target="../media/image252.png"/><Relationship Id="rId11" Type="http://schemas.openxmlformats.org/officeDocument/2006/relationships/image" Target="../media/image251.png"/><Relationship Id="rId10" Type="http://schemas.openxmlformats.org/officeDocument/2006/relationships/image" Target="../media/image21.png"/><Relationship Id="rId1" Type="http://schemas.openxmlformats.org/officeDocument/2006/relationships/image" Target="../media/image247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8.png"/><Relationship Id="rId8" Type="http://schemas.openxmlformats.org/officeDocument/2006/relationships/image" Target="../media/image249.png"/><Relationship Id="rId7" Type="http://schemas.openxmlformats.org/officeDocument/2006/relationships/image" Target="../media/image18.png"/><Relationship Id="rId6" Type="http://schemas.openxmlformats.org/officeDocument/2006/relationships/image" Target="../media/image246.png"/><Relationship Id="rId5" Type="http://schemas.openxmlformats.org/officeDocument/2006/relationships/image" Target="../media/image247.png"/><Relationship Id="rId4" Type="http://schemas.openxmlformats.org/officeDocument/2006/relationships/image" Target="../media/image267.png"/><Relationship Id="rId3" Type="http://schemas.openxmlformats.org/officeDocument/2006/relationships/image" Target="../media/image258.png"/><Relationship Id="rId25" Type="http://schemas.openxmlformats.org/officeDocument/2006/relationships/slideLayout" Target="../slideLayouts/slideLayout1.xml"/><Relationship Id="rId24" Type="http://schemas.openxmlformats.org/officeDocument/2006/relationships/image" Target="../media/image263.png"/><Relationship Id="rId23" Type="http://schemas.openxmlformats.org/officeDocument/2006/relationships/image" Target="../media/image262.png"/><Relationship Id="rId22" Type="http://schemas.openxmlformats.org/officeDocument/2006/relationships/image" Target="../media/image261.png"/><Relationship Id="rId21" Type="http://schemas.openxmlformats.org/officeDocument/2006/relationships/image" Target="../media/image260.png"/><Relationship Id="rId20" Type="http://schemas.openxmlformats.org/officeDocument/2006/relationships/image" Target="../media/image257.png"/><Relationship Id="rId2" Type="http://schemas.openxmlformats.org/officeDocument/2006/relationships/image" Target="../media/image266.png"/><Relationship Id="rId19" Type="http://schemas.openxmlformats.org/officeDocument/2006/relationships/image" Target="../media/image256.png"/><Relationship Id="rId18" Type="http://schemas.openxmlformats.org/officeDocument/2006/relationships/image" Target="../media/image255.png"/><Relationship Id="rId17" Type="http://schemas.openxmlformats.org/officeDocument/2006/relationships/image" Target="../media/image254.png"/><Relationship Id="rId16" Type="http://schemas.openxmlformats.org/officeDocument/2006/relationships/image" Target="../media/image253.png"/><Relationship Id="rId15" Type="http://schemas.openxmlformats.org/officeDocument/2006/relationships/image" Target="../media/image252.png"/><Relationship Id="rId14" Type="http://schemas.openxmlformats.org/officeDocument/2006/relationships/image" Target="../media/image251.png"/><Relationship Id="rId13" Type="http://schemas.openxmlformats.org/officeDocument/2006/relationships/image" Target="../media/image21.png"/><Relationship Id="rId12" Type="http://schemas.openxmlformats.org/officeDocument/2006/relationships/image" Target="../media/image19.png"/><Relationship Id="rId11" Type="http://schemas.openxmlformats.org/officeDocument/2006/relationships/image" Target="../media/image250.png"/><Relationship Id="rId10" Type="http://schemas.openxmlformats.org/officeDocument/2006/relationships/image" Target="../media/image264.png"/><Relationship Id="rId1" Type="http://schemas.openxmlformats.org/officeDocument/2006/relationships/image" Target="../media/image25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250.png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18.png"/><Relationship Id="rId3" Type="http://schemas.openxmlformats.org/officeDocument/2006/relationships/tags" Target="../tags/tag1.xml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263.png"/><Relationship Id="rId22" Type="http://schemas.openxmlformats.org/officeDocument/2006/relationships/image" Target="../media/image262.png"/><Relationship Id="rId21" Type="http://schemas.openxmlformats.org/officeDocument/2006/relationships/image" Target="../media/image261.png"/><Relationship Id="rId20" Type="http://schemas.openxmlformats.org/officeDocument/2006/relationships/image" Target="../media/image260.png"/><Relationship Id="rId2" Type="http://schemas.openxmlformats.org/officeDocument/2006/relationships/image" Target="../media/image246.png"/><Relationship Id="rId19" Type="http://schemas.openxmlformats.org/officeDocument/2006/relationships/image" Target="../media/image259.png"/><Relationship Id="rId18" Type="http://schemas.openxmlformats.org/officeDocument/2006/relationships/image" Target="../media/image258.png"/><Relationship Id="rId17" Type="http://schemas.openxmlformats.org/officeDocument/2006/relationships/image" Target="../media/image257.png"/><Relationship Id="rId16" Type="http://schemas.openxmlformats.org/officeDocument/2006/relationships/image" Target="../media/image256.png"/><Relationship Id="rId15" Type="http://schemas.openxmlformats.org/officeDocument/2006/relationships/image" Target="../media/image255.png"/><Relationship Id="rId14" Type="http://schemas.openxmlformats.org/officeDocument/2006/relationships/image" Target="../media/image254.png"/><Relationship Id="rId13" Type="http://schemas.openxmlformats.org/officeDocument/2006/relationships/image" Target="../media/image253.png"/><Relationship Id="rId12" Type="http://schemas.openxmlformats.org/officeDocument/2006/relationships/image" Target="../media/image252.png"/><Relationship Id="rId11" Type="http://schemas.openxmlformats.org/officeDocument/2006/relationships/image" Target="../media/image251.png"/><Relationship Id="rId10" Type="http://schemas.openxmlformats.org/officeDocument/2006/relationships/image" Target="../media/image21.png"/><Relationship Id="rId1" Type="http://schemas.openxmlformats.org/officeDocument/2006/relationships/image" Target="../media/image247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168.png"/><Relationship Id="rId7" Type="http://schemas.openxmlformats.org/officeDocument/2006/relationships/image" Target="../media/image167.png"/><Relationship Id="rId6" Type="http://schemas.openxmlformats.org/officeDocument/2006/relationships/image" Target="../media/image16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271.png"/><Relationship Id="rId2" Type="http://schemas.openxmlformats.org/officeDocument/2006/relationships/image" Target="../media/image18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71.png"/><Relationship Id="rId11" Type="http://schemas.openxmlformats.org/officeDocument/2006/relationships/image" Target="../media/image170.png"/><Relationship Id="rId10" Type="http://schemas.openxmlformats.org/officeDocument/2006/relationships/image" Target="../media/image169.png"/><Relationship Id="rId1" Type="http://schemas.openxmlformats.org/officeDocument/2006/relationships/image" Target="../media/image165.png"/></Relationships>
</file>

<file path=ppt/slides/_rels/slide7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273.png"/><Relationship Id="rId1" Type="http://schemas.openxmlformats.org/officeDocument/2006/relationships/image" Target="../media/image272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2.png"/><Relationship Id="rId8" Type="http://schemas.openxmlformats.org/officeDocument/2006/relationships/image" Target="../media/image281.png"/><Relationship Id="rId7" Type="http://schemas.openxmlformats.org/officeDocument/2006/relationships/image" Target="../media/image280.png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285.png"/><Relationship Id="rId15" Type="http://schemas.openxmlformats.org/officeDocument/2006/relationships/image" Target="../media/image284.png"/><Relationship Id="rId14" Type="http://schemas.openxmlformats.org/officeDocument/2006/relationships/image" Target="../media/image21.png"/><Relationship Id="rId13" Type="http://schemas.openxmlformats.org/officeDocument/2006/relationships/image" Target="../media/image20.png"/><Relationship Id="rId12" Type="http://schemas.openxmlformats.org/officeDocument/2006/relationships/image" Target="../media/image19.png"/><Relationship Id="rId11" Type="http://schemas.openxmlformats.org/officeDocument/2006/relationships/image" Target="../media/image283.png"/><Relationship Id="rId10" Type="http://schemas.openxmlformats.org/officeDocument/2006/relationships/image" Target="../media/image18.png"/><Relationship Id="rId1" Type="http://schemas.openxmlformats.org/officeDocument/2006/relationships/image" Target="../media/image274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89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88.png"/><Relationship Id="rId3" Type="http://schemas.openxmlformats.org/officeDocument/2006/relationships/image" Target="../media/image18.png"/><Relationship Id="rId2" Type="http://schemas.openxmlformats.org/officeDocument/2006/relationships/image" Target="../media/image287.png"/><Relationship Id="rId1" Type="http://schemas.openxmlformats.org/officeDocument/2006/relationships/image" Target="../media/image286.jpe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4.png"/><Relationship Id="rId8" Type="http://schemas.openxmlformats.org/officeDocument/2006/relationships/image" Target="../media/image293.png"/><Relationship Id="rId7" Type="http://schemas.openxmlformats.org/officeDocument/2006/relationships/image" Target="../media/image29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291.png"/><Relationship Id="rId2" Type="http://schemas.openxmlformats.org/officeDocument/2006/relationships/image" Target="../media/image18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95.png"/><Relationship Id="rId1" Type="http://schemas.openxmlformats.org/officeDocument/2006/relationships/image" Target="../media/image29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7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297.png"/><Relationship Id="rId1" Type="http://schemas.openxmlformats.org/officeDocument/2006/relationships/image" Target="../media/image296.pn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00.png"/><Relationship Id="rId3" Type="http://schemas.openxmlformats.org/officeDocument/2006/relationships/image" Target="../media/image18.png"/><Relationship Id="rId2" Type="http://schemas.openxmlformats.org/officeDocument/2006/relationships/image" Target="../media/image299.png"/><Relationship Id="rId1" Type="http://schemas.openxmlformats.org/officeDocument/2006/relationships/image" Target="../media/image298.png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7.png"/><Relationship Id="rId8" Type="http://schemas.openxmlformats.org/officeDocument/2006/relationships/image" Target="../media/image306.png"/><Relationship Id="rId7" Type="http://schemas.openxmlformats.org/officeDocument/2006/relationships/image" Target="../media/image305.png"/><Relationship Id="rId6" Type="http://schemas.openxmlformats.org/officeDocument/2006/relationships/image" Target="../media/image304.png"/><Relationship Id="rId5" Type="http://schemas.openxmlformats.org/officeDocument/2006/relationships/image" Target="../media/image19.png"/><Relationship Id="rId4" Type="http://schemas.openxmlformats.org/officeDocument/2006/relationships/image" Target="../media/image303.png"/><Relationship Id="rId3" Type="http://schemas.openxmlformats.org/officeDocument/2006/relationships/image" Target="../media/image18.png"/><Relationship Id="rId2" Type="http://schemas.openxmlformats.org/officeDocument/2006/relationships/image" Target="../media/image302.jpe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21.png"/><Relationship Id="rId12" Type="http://schemas.openxmlformats.org/officeDocument/2006/relationships/image" Target="../media/image310.png"/><Relationship Id="rId11" Type="http://schemas.openxmlformats.org/officeDocument/2006/relationships/image" Target="../media/image309.png"/><Relationship Id="rId10" Type="http://schemas.openxmlformats.org/officeDocument/2006/relationships/image" Target="../media/image308.png"/><Relationship Id="rId1" Type="http://schemas.openxmlformats.org/officeDocument/2006/relationships/image" Target="../media/image301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8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311.png"/></Relationships>
</file>

<file path=ppt/slides/_rels/slide8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12.png"/><Relationship Id="rId7" Type="http://schemas.openxmlformats.org/officeDocument/2006/relationships/image" Target="../media/image316.png"/><Relationship Id="rId6" Type="http://schemas.openxmlformats.org/officeDocument/2006/relationships/image" Target="../media/image21.png"/><Relationship Id="rId5" Type="http://schemas.openxmlformats.org/officeDocument/2006/relationships/image" Target="../media/image315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314.png"/></Relationships>
</file>

<file path=ppt/slides/_rels/slide8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17.png"/><Relationship Id="rId5" Type="http://schemas.openxmlformats.org/officeDocument/2006/relationships/image" Target="../media/image31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20.png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321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328.png"/><Relationship Id="rId7" Type="http://schemas.openxmlformats.org/officeDocument/2006/relationships/image" Target="../media/image327.png"/><Relationship Id="rId6" Type="http://schemas.openxmlformats.org/officeDocument/2006/relationships/image" Target="../media/image326.png"/><Relationship Id="rId5" Type="http://schemas.openxmlformats.org/officeDocument/2006/relationships/image" Target="../media/image18.png"/><Relationship Id="rId4" Type="http://schemas.openxmlformats.org/officeDocument/2006/relationships/image" Target="../media/image325.png"/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329.png"/><Relationship Id="rId10" Type="http://schemas.openxmlformats.org/officeDocument/2006/relationships/image" Target="../media/image206.png"/><Relationship Id="rId1" Type="http://schemas.openxmlformats.org/officeDocument/2006/relationships/image" Target="../media/image322.png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4.png"/><Relationship Id="rId8" Type="http://schemas.openxmlformats.org/officeDocument/2006/relationships/image" Target="../media/image333.png"/><Relationship Id="rId7" Type="http://schemas.openxmlformats.org/officeDocument/2006/relationships/image" Target="../media/image20.png"/><Relationship Id="rId6" Type="http://schemas.openxmlformats.org/officeDocument/2006/relationships/image" Target="../media/image332.png"/><Relationship Id="rId5" Type="http://schemas.openxmlformats.org/officeDocument/2006/relationships/image" Target="../media/image206.png"/><Relationship Id="rId4" Type="http://schemas.openxmlformats.org/officeDocument/2006/relationships/image" Target="../media/image19.png"/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342.png"/><Relationship Id="rId17" Type="http://schemas.openxmlformats.org/officeDocument/2006/relationships/image" Target="../media/image341.png"/><Relationship Id="rId16" Type="http://schemas.openxmlformats.org/officeDocument/2006/relationships/image" Target="../media/image340.png"/><Relationship Id="rId15" Type="http://schemas.openxmlformats.org/officeDocument/2006/relationships/image" Target="../media/image339.png"/><Relationship Id="rId14" Type="http://schemas.openxmlformats.org/officeDocument/2006/relationships/image" Target="../media/image338.png"/><Relationship Id="rId13" Type="http://schemas.openxmlformats.org/officeDocument/2006/relationships/image" Target="../media/image337.png"/><Relationship Id="rId12" Type="http://schemas.openxmlformats.org/officeDocument/2006/relationships/image" Target="../media/image336.png"/><Relationship Id="rId11" Type="http://schemas.openxmlformats.org/officeDocument/2006/relationships/image" Target="../media/image335.png"/><Relationship Id="rId10" Type="http://schemas.openxmlformats.org/officeDocument/2006/relationships/image" Target="../media/image21.png"/><Relationship Id="rId1" Type="http://schemas.openxmlformats.org/officeDocument/2006/relationships/image" Target="../media/image18.pn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1.png"/><Relationship Id="rId7" Type="http://schemas.openxmlformats.org/officeDocument/2006/relationships/image" Target="../media/image346.png"/><Relationship Id="rId6" Type="http://schemas.openxmlformats.org/officeDocument/2006/relationships/image" Target="../media/image20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34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352.png"/><Relationship Id="rId7" Type="http://schemas.openxmlformats.org/officeDocument/2006/relationships/image" Target="../media/image206.png"/><Relationship Id="rId6" Type="http://schemas.openxmlformats.org/officeDocument/2006/relationships/image" Target="../media/image351.png"/><Relationship Id="rId5" Type="http://schemas.openxmlformats.org/officeDocument/2006/relationships/image" Target="../media/image19.png"/><Relationship Id="rId4" Type="http://schemas.openxmlformats.org/officeDocument/2006/relationships/image" Target="../media/image350.png"/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47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9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3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/>
          <p:nvPr/>
        </p:nvSpPr>
        <p:spPr>
          <a:xfrm>
            <a:off x="3802689" y="2988722"/>
            <a:ext cx="4654550" cy="7467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8000"/>
              </a:lnSpc>
            </a:pPr>
            <a:r>
              <a:rPr sz="5400" spc="-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</a:t>
            </a:r>
            <a:r>
              <a:rPr sz="540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5400" spc="-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-进阶篇</a:t>
            </a:r>
            <a:endParaRPr lang="en-US" alt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312920" y="5295900"/>
            <a:ext cx="3566160" cy="5821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621267" y="0"/>
            <a:ext cx="1136904" cy="8412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743862" y="462134"/>
            <a:ext cx="848654" cy="5651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741229" y="1022985"/>
            <a:ext cx="773048" cy="505205"/>
          </a:xfrm>
          <a:prstGeom prst="rect">
            <a:avLst/>
          </a:prstGeom>
        </p:spPr>
      </p:pic>
      <p:sp>
        <p:nvSpPr>
          <p:cNvPr id="7" name="path"/>
          <p:cNvSpPr/>
          <p:nvPr/>
        </p:nvSpPr>
        <p:spPr>
          <a:xfrm>
            <a:off x="9994951" y="1126747"/>
            <a:ext cx="652042" cy="404741"/>
          </a:xfrm>
          <a:custGeom>
            <a:avLst/>
            <a:gdLst/>
            <a:ahLst/>
            <a:cxnLst/>
            <a:rect l="0" t="0" r="0" b="0"/>
            <a:pathLst>
              <a:path w="1026" h="637">
                <a:moveTo>
                  <a:pt x="3" y="6"/>
                </a:moveTo>
                <a:lnTo>
                  <a:pt x="1022" y="630"/>
                </a:lnTo>
              </a:path>
            </a:pathLst>
          </a:custGeom>
          <a:noFill/>
          <a:ln w="9525" cap="flat">
            <a:solidFill>
              <a:srgbClr val="BFBFB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557004" y="717804"/>
            <a:ext cx="451103" cy="5227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743862" y="1523931"/>
            <a:ext cx="767783" cy="199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051546" y="1075182"/>
            <a:ext cx="476503" cy="2971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4590288" y="749808"/>
            <a:ext cx="318515" cy="368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058567" y="951046"/>
            <a:ext cx="462462" cy="1354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058567" y="1361002"/>
            <a:ext cx="462462" cy="1354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275885" y="1207320"/>
            <a:ext cx="187833" cy="2142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932688" y="662940"/>
            <a:ext cx="178308" cy="2057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0300716" y="128015"/>
            <a:ext cx="170688" cy="1965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table 70"/>
          <p:cNvGraphicFramePr>
            <a:graphicFrameLocks noGrp="1"/>
          </p:cNvGraphicFramePr>
          <p:nvPr/>
        </p:nvGraphicFramePr>
        <p:xfrm>
          <a:off x="1219136" y="2208212"/>
          <a:ext cx="10131425" cy="1709420"/>
        </p:xfrm>
        <a:graphic>
          <a:graphicData uri="http://schemas.openxmlformats.org/drawingml/2006/table">
            <a:tbl>
              <a:tblPr/>
              <a:tblGrid>
                <a:gridCol w="10131425"/>
              </a:tblGrid>
              <a:tr h="17062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" name="table 71"/>
          <p:cNvGraphicFramePr>
            <a:graphicFrameLocks noGrp="1"/>
          </p:cNvGraphicFramePr>
          <p:nvPr/>
        </p:nvGraphicFramePr>
        <p:xfrm>
          <a:off x="1219136" y="4809744"/>
          <a:ext cx="10131425" cy="345439"/>
        </p:xfrm>
        <a:graphic>
          <a:graphicData uri="http://schemas.openxmlformats.org/drawingml/2006/table">
            <a:tbl>
              <a:tblPr/>
              <a:tblGrid>
                <a:gridCol w="10131425"/>
              </a:tblGrid>
              <a:tr h="34226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2" name="picture 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220723" y="4809744"/>
            <a:ext cx="10128504" cy="344423"/>
          </a:xfrm>
          <a:prstGeom prst="rect">
            <a:avLst/>
          </a:prstGeom>
        </p:spPr>
      </p:pic>
      <p:pic>
        <p:nvPicPr>
          <p:cNvPr id="73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74" name="textbox 74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75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77" name="textbox 77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78" name="picture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971800" y="3564890"/>
            <a:ext cx="1092289" cy="275843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342132" y="3244596"/>
            <a:ext cx="1054785" cy="275844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4660645" y="3244596"/>
            <a:ext cx="210311" cy="275844"/>
          </a:xfrm>
          <a:prstGeom prst="rect">
            <a:avLst/>
          </a:prstGeom>
        </p:spPr>
      </p:pic>
      <p:sp>
        <p:nvSpPr>
          <p:cNvPr id="81" name="textbox 81"/>
          <p:cNvSpPr/>
          <p:nvPr/>
        </p:nvSpPr>
        <p:spPr>
          <a:xfrm>
            <a:off x="3970428" y="3290565"/>
            <a:ext cx="1165225" cy="5873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en-US" altLang="en-US" sz="100" dirty="0"/>
          </a:p>
          <a:p>
            <a:pPr marL="12700" indent="331470" algn="l" rtl="0" eaLnBrk="0">
              <a:lnSpc>
                <a:spcPct val="122000"/>
              </a:lnSpc>
            </a:pPr>
            <a:r>
              <a:rPr sz="1400" spc="2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字段</a:t>
            </a:r>
            <a:r>
              <a:rPr sz="1400" spc="1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注释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2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表注</a:t>
            </a:r>
            <a:r>
              <a:rPr sz="1400" spc="-1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释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endParaRPr lang="en-US" altLang="en-US" sz="1400" dirty="0"/>
          </a:p>
        </p:txBody>
      </p:sp>
      <p:pic>
        <p:nvPicPr>
          <p:cNvPr id="82" name="picture 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4549394" y="3564890"/>
            <a:ext cx="216408" cy="275843"/>
          </a:xfrm>
          <a:prstGeom prst="rect">
            <a:avLst/>
          </a:prstGeom>
        </p:spPr>
      </p:pic>
      <p:sp>
        <p:nvSpPr>
          <p:cNvPr id="83" name="textbox 83"/>
          <p:cNvSpPr/>
          <p:nvPr/>
        </p:nvSpPr>
        <p:spPr>
          <a:xfrm>
            <a:off x="925901" y="4378523"/>
            <a:ext cx="2809239" cy="2209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看当前数据库支持的存储引擎</a:t>
            </a:r>
            <a:endParaRPr lang="en-US" altLang="en-US" sz="1400" dirty="0"/>
          </a:p>
        </p:txBody>
      </p:sp>
      <p:pic>
        <p:nvPicPr>
          <p:cNvPr id="84" name="picture 8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311910" y="3564890"/>
            <a:ext cx="1624329" cy="275843"/>
          </a:xfrm>
          <a:prstGeom prst="rect">
            <a:avLst/>
          </a:prstGeom>
        </p:spPr>
      </p:pic>
      <p:pic>
        <p:nvPicPr>
          <p:cNvPr id="85" name="picture 8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311910" y="2284476"/>
            <a:ext cx="1282064" cy="275844"/>
          </a:xfrm>
          <a:prstGeom prst="rect">
            <a:avLst/>
          </a:prstGeom>
        </p:spPr>
      </p:pic>
      <p:pic>
        <p:nvPicPr>
          <p:cNvPr id="86" name="picture 8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2749295" y="2604515"/>
            <a:ext cx="195072" cy="275844"/>
          </a:xfrm>
          <a:prstGeom prst="rect">
            <a:avLst/>
          </a:prstGeom>
        </p:spPr>
      </p:pic>
      <p:pic>
        <p:nvPicPr>
          <p:cNvPr id="87" name="picture 8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2211324" y="2604515"/>
            <a:ext cx="237744" cy="275844"/>
          </a:xfrm>
          <a:prstGeom prst="rect">
            <a:avLst/>
          </a:prstGeom>
        </p:spPr>
      </p:pic>
      <p:sp>
        <p:nvSpPr>
          <p:cNvPr id="88" name="textbox 88"/>
          <p:cNvSpPr/>
          <p:nvPr/>
        </p:nvSpPr>
        <p:spPr>
          <a:xfrm>
            <a:off x="2390840" y="2271776"/>
            <a:ext cx="825500" cy="6057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7000"/>
              </a:lnSpc>
            </a:pPr>
            <a:endParaRPr lang="en-US" altLang="en-US" sz="400" dirty="0"/>
          </a:p>
          <a:p>
            <a:pPr marL="127635" algn="l" rtl="0" eaLnBrk="0">
              <a:lnSpc>
                <a:spcPct val="95000"/>
              </a:lnSpc>
              <a:spcBef>
                <a:spcPts val="0"/>
              </a:spcBef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表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名</a:t>
            </a:r>
            <a:endParaRPr lang="en-US" altLang="en-US" sz="1400" dirty="0"/>
          </a:p>
          <a:p>
            <a:pPr algn="l" rtl="0" eaLnBrk="0">
              <a:lnSpc>
                <a:spcPct val="110000"/>
              </a:lnSpc>
            </a:pPr>
            <a:endParaRPr lang="en-US" altLang="en-US" sz="700" dirty="0"/>
          </a:p>
          <a:p>
            <a:pPr marL="12700" algn="l" rtl="0" eaLnBrk="0">
              <a:lnSpc>
                <a:spcPct val="94000"/>
              </a:lnSpc>
              <a:spcBef>
                <a:spcPts val="5"/>
              </a:spcBef>
            </a:pPr>
            <a:r>
              <a:rPr sz="1400" spc="1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字段</a:t>
            </a:r>
            <a:r>
              <a:rPr sz="1400" spc="1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1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类</a:t>
            </a:r>
            <a:r>
              <a:rPr sz="1400" spc="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型</a:t>
            </a:r>
            <a:endParaRPr lang="en-US" altLang="en-US" sz="1400" dirty="0"/>
          </a:p>
        </p:txBody>
      </p:sp>
      <p:pic>
        <p:nvPicPr>
          <p:cNvPr id="89" name="picture 8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2868167" y="2284476"/>
            <a:ext cx="109727" cy="275844"/>
          </a:xfrm>
          <a:prstGeom prst="rect">
            <a:avLst/>
          </a:prstGeom>
        </p:spPr>
      </p:pic>
      <p:sp>
        <p:nvSpPr>
          <p:cNvPr id="90" name="textbox 90"/>
          <p:cNvSpPr/>
          <p:nvPr/>
        </p:nvSpPr>
        <p:spPr>
          <a:xfrm>
            <a:off x="933729" y="1839544"/>
            <a:ext cx="2450464" cy="222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在创建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表时，指定存储引擎</a:t>
            </a:r>
            <a:endParaRPr lang="en-US" altLang="en-US" sz="1400" dirty="0"/>
          </a:p>
        </p:txBody>
      </p:sp>
      <p:sp>
        <p:nvSpPr>
          <p:cNvPr id="91" name="textbox 91"/>
          <p:cNvSpPr/>
          <p:nvPr/>
        </p:nvSpPr>
        <p:spPr>
          <a:xfrm>
            <a:off x="797728" y="1112977"/>
            <a:ext cx="1517650" cy="3041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存储引擎简</a:t>
            </a:r>
            <a:r>
              <a:rPr sz="2000" spc="-1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</a:t>
            </a:r>
            <a:endParaRPr lang="en-US" altLang="en-US" sz="2000" dirty="0"/>
          </a:p>
        </p:txBody>
      </p:sp>
      <p:pic>
        <p:nvPicPr>
          <p:cNvPr id="92" name="picture 9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3326891" y="2604515"/>
            <a:ext cx="1092618" cy="275844"/>
          </a:xfrm>
          <a:prstGeom prst="rect">
            <a:avLst/>
          </a:prstGeom>
        </p:spPr>
      </p:pic>
      <p:pic>
        <p:nvPicPr>
          <p:cNvPr id="93" name="picture 9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2211324" y="3244596"/>
            <a:ext cx="247904" cy="275844"/>
          </a:xfrm>
          <a:prstGeom prst="rect">
            <a:avLst/>
          </a:prstGeom>
        </p:spPr>
      </p:pic>
      <p:pic>
        <p:nvPicPr>
          <p:cNvPr id="94" name="picture 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756916" y="3244596"/>
            <a:ext cx="210311" cy="275844"/>
          </a:xfrm>
          <a:prstGeom prst="rect">
            <a:avLst/>
          </a:prstGeom>
        </p:spPr>
      </p:pic>
      <p:sp>
        <p:nvSpPr>
          <p:cNvPr id="95" name="textbox 95"/>
          <p:cNvSpPr/>
          <p:nvPr/>
        </p:nvSpPr>
        <p:spPr>
          <a:xfrm>
            <a:off x="1852868" y="3290565"/>
            <a:ext cx="1378585" cy="2273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1400" spc="3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字段</a:t>
            </a:r>
            <a:r>
              <a:rPr sz="1400" spc="3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400" spc="3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字段</a:t>
            </a:r>
            <a:r>
              <a:rPr sz="1400" spc="2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类型</a:t>
            </a:r>
            <a:endParaRPr lang="en-US" altLang="en-US" sz="1400" dirty="0"/>
          </a:p>
        </p:txBody>
      </p:sp>
      <p:grpSp>
        <p:nvGrpSpPr>
          <p:cNvPr id="14" name="group 1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96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7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98" name="picture 9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99" name="picture 9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4688078" y="2604515"/>
            <a:ext cx="195071" cy="275844"/>
          </a:xfrm>
          <a:prstGeom prst="rect">
            <a:avLst/>
          </a:prstGeom>
        </p:spPr>
      </p:pic>
      <p:sp>
        <p:nvSpPr>
          <p:cNvPr id="100" name="textbox 100"/>
          <p:cNvSpPr/>
          <p:nvPr/>
        </p:nvSpPr>
        <p:spPr>
          <a:xfrm>
            <a:off x="4329621" y="2650485"/>
            <a:ext cx="825500" cy="2279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400" spc="1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字段</a:t>
            </a:r>
            <a:r>
              <a:rPr sz="1400" spc="1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注释</a:t>
            </a:r>
            <a:endParaRPr lang="en-US" altLang="en-US" sz="1400" dirty="0"/>
          </a:p>
        </p:txBody>
      </p:sp>
      <p:pic>
        <p:nvPicPr>
          <p:cNvPr id="101" name="picture 10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1851660" y="2924555"/>
            <a:ext cx="320039" cy="275844"/>
          </a:xfrm>
          <a:prstGeom prst="rect">
            <a:avLst/>
          </a:prstGeom>
        </p:spPr>
      </p:pic>
      <p:sp>
        <p:nvSpPr>
          <p:cNvPr id="102" name="textbox 102"/>
          <p:cNvSpPr/>
          <p:nvPr/>
        </p:nvSpPr>
        <p:spPr>
          <a:xfrm>
            <a:off x="1852868" y="2650485"/>
            <a:ext cx="370204" cy="2279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400" spc="-3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字</a:t>
            </a:r>
            <a:r>
              <a:rPr sz="1400" spc="-2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段</a:t>
            </a:r>
            <a:endParaRPr lang="en-US" altLang="en-US" sz="1400" dirty="0"/>
          </a:p>
        </p:txBody>
      </p:sp>
      <p:pic>
        <p:nvPicPr>
          <p:cNvPr id="103" name="picture 10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5178805" y="2604515"/>
            <a:ext cx="187452" cy="275844"/>
          </a:xfrm>
          <a:prstGeom prst="rect">
            <a:avLst/>
          </a:prstGeom>
        </p:spPr>
      </p:pic>
      <p:pic>
        <p:nvPicPr>
          <p:cNvPr id="104" name="picture 10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5160517" y="3244596"/>
            <a:ext cx="141732" cy="275844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textbox 2503"/>
          <p:cNvSpPr/>
          <p:nvPr/>
        </p:nvSpPr>
        <p:spPr>
          <a:xfrm>
            <a:off x="5363157" y="2444286"/>
            <a:ext cx="1604644" cy="38379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0000"/>
              </a:lnSpc>
            </a:pPr>
            <a:endParaRPr lang="en-US" altLang="en-US" sz="100" dirty="0"/>
          </a:p>
          <a:p>
            <a:pPr marL="27305" algn="l" rtl="0" eaLnBrk="0">
              <a:lnSpc>
                <a:spcPct val="92000"/>
              </a:lnSpc>
            </a:pPr>
            <a:r>
              <a:rPr sz="32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</a:t>
            </a:r>
            <a:r>
              <a:rPr sz="3200" spc="-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32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</a:t>
            </a:r>
            <a:endParaRPr lang="en-US" altLang="en-US" sz="3200" dirty="0"/>
          </a:p>
          <a:p>
            <a:pPr marL="12700" algn="l" rtl="0" eaLnBrk="0">
              <a:lnSpc>
                <a:spcPts val="1840"/>
              </a:lnSpc>
              <a:spcBef>
                <a:spcPts val="153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插入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据</a:t>
            </a:r>
            <a:endParaRPr lang="en-US" altLang="en-US" sz="15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60"/>
              </a:lnSpc>
              <a:spcBef>
                <a:spcPts val="45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主键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3000"/>
              </a:lnSpc>
              <a:spcBef>
                <a:spcPts val="450"/>
              </a:spcBef>
            </a:pP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order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4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3000"/>
              </a:lnSpc>
              <a:spcBef>
                <a:spcPts val="450"/>
              </a:spcBef>
            </a:pP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group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45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70"/>
              </a:lnSpc>
              <a:spcBef>
                <a:spcPts val="460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limit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70"/>
              </a:lnSpc>
              <a:spcBef>
                <a:spcPts val="460"/>
              </a:spcBef>
            </a:pPr>
            <a:r>
              <a:rPr sz="1500" spc="7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7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count</a:t>
            </a:r>
            <a:r>
              <a:rPr sz="1500" spc="7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29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4000"/>
              </a:lnSpc>
              <a:spcBef>
                <a:spcPts val="5"/>
              </a:spcBef>
            </a:pP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update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</p:txBody>
      </p:sp>
      <p:grpSp>
        <p:nvGrpSpPr>
          <p:cNvPr id="382" name="group 382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2504" name="picture 250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2505" name="textbox 2505"/>
            <p:cNvSpPr/>
            <p:nvPr/>
          </p:nvSpPr>
          <p:spPr>
            <a:xfrm>
              <a:off x="-12700" y="-12700"/>
              <a:ext cx="1437005" cy="14579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marL="744855" algn="l" rtl="0" eaLnBrk="0">
                <a:lnSpc>
                  <a:spcPct val="86000"/>
                </a:lnSpc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textbox 2506"/>
          <p:cNvSpPr/>
          <p:nvPr/>
        </p:nvSpPr>
        <p:spPr>
          <a:xfrm>
            <a:off x="858515" y="2775889"/>
            <a:ext cx="9911715" cy="13195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24765" algn="l" rtl="0" eaLnBrk="0">
              <a:lnSpc>
                <a:spcPct val="87000"/>
              </a:lnSpc>
            </a:pP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MyISAM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引擎把一个表的总行数存在了磁盘上，因此执行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count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(*)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的时候会直接返回这个数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效率很高；</a:t>
            </a:r>
            <a:endParaRPr lang="en-US" altLang="en-US" sz="1500" dirty="0"/>
          </a:p>
          <a:p>
            <a:pPr algn="l" rtl="0" eaLnBrk="0">
              <a:lnSpc>
                <a:spcPct val="183000"/>
              </a:lnSpc>
            </a:pPr>
            <a:endParaRPr lang="en-US" altLang="en-US" sz="1000" dirty="0"/>
          </a:p>
          <a:p>
            <a:pPr marL="24765" algn="l" rtl="0" eaLnBrk="0">
              <a:lnSpc>
                <a:spcPct val="94000"/>
              </a:lnSpc>
              <a:spcBef>
                <a:spcPts val="460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引擎就麻烦了，它执行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count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(*)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的时候，需要把数据一行一行地从引擎里面读出来，然后</a:t>
            </a:r>
            <a:r>
              <a:rPr sz="15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累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积计数。</a:t>
            </a:r>
            <a:endParaRPr lang="en-US" altLang="en-US" sz="1500" dirty="0"/>
          </a:p>
          <a:p>
            <a:pPr algn="l" rtl="0" eaLnBrk="0">
              <a:lnSpc>
                <a:spcPct val="172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</a:pPr>
            <a:r>
              <a:rPr sz="1500" spc="-30" dirty="0">
                <a:solidFill>
                  <a:srgbClr val="00B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优化思路：自己计</a:t>
            </a:r>
            <a:r>
              <a:rPr sz="1500" spc="-10" dirty="0">
                <a:solidFill>
                  <a:srgbClr val="00B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500" spc="0" dirty="0">
                <a:solidFill>
                  <a:srgbClr val="00B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500" dirty="0"/>
          </a:p>
        </p:txBody>
      </p:sp>
      <p:graphicFrame>
        <p:nvGraphicFramePr>
          <p:cNvPr id="2507" name="table 2507"/>
          <p:cNvGraphicFramePr>
            <a:graphicFrameLocks noGrp="1"/>
          </p:cNvGraphicFramePr>
          <p:nvPr/>
        </p:nvGraphicFramePr>
        <p:xfrm>
          <a:off x="774128" y="1839404"/>
          <a:ext cx="10637519" cy="419100"/>
        </p:xfrm>
        <a:graphic>
          <a:graphicData uri="http://schemas.openxmlformats.org/drawingml/2006/table">
            <a:tbl>
              <a:tblPr/>
              <a:tblGrid>
                <a:gridCol w="10637519"/>
              </a:tblGrid>
              <a:tr h="4159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508" name="picture 25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75716" y="1840991"/>
            <a:ext cx="10634471" cy="416052"/>
          </a:xfrm>
          <a:prstGeom prst="rect">
            <a:avLst/>
          </a:prstGeom>
        </p:spPr>
      </p:pic>
      <p:pic>
        <p:nvPicPr>
          <p:cNvPr id="2509" name="picture 25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510" name="textbox 2510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511" name="picture 25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512" name="picture 25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513" name="textbox 2513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2514" name="textbox 2514"/>
          <p:cNvSpPr/>
          <p:nvPr/>
        </p:nvSpPr>
        <p:spPr>
          <a:xfrm>
            <a:off x="802563" y="1112977"/>
            <a:ext cx="1205230" cy="309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</a:t>
            </a:r>
            <a:endParaRPr lang="en-US" altLang="en-US" sz="2000" dirty="0"/>
          </a:p>
        </p:txBody>
      </p:sp>
      <p:grpSp>
        <p:nvGrpSpPr>
          <p:cNvPr id="384" name="group 38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515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516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517" name="picture 25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textbox 2518"/>
          <p:cNvSpPr/>
          <p:nvPr/>
        </p:nvSpPr>
        <p:spPr>
          <a:xfrm>
            <a:off x="802511" y="1733174"/>
            <a:ext cx="10471784" cy="17005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4605" algn="l" rtl="0" eaLnBrk="0">
              <a:lnSpc>
                <a:spcPts val="1850"/>
              </a:lnSpc>
            </a:pPr>
            <a:r>
              <a:rPr sz="1300" spc="6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6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count</a:t>
            </a:r>
            <a:r>
              <a:rPr sz="150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的几种用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</a:t>
            </a:r>
            <a:endParaRPr lang="en-US" altLang="en-US" sz="1500" dirty="0"/>
          </a:p>
          <a:p>
            <a:pPr algn="l" rtl="0" eaLnBrk="0">
              <a:lnSpc>
                <a:spcPct val="189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5000"/>
              </a:lnSpc>
              <a:spcBef>
                <a:spcPts val="420"/>
              </a:spcBef>
            </a:pP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()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是一个聚合函数，对于返回的结果集，一行行地判断，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count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函数的参数不是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NULL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，累计值就加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，否则不加，最</a:t>
            </a:r>
            <a:endParaRPr lang="en-US" altLang="en-US" sz="14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marL="361315" algn="l" rtl="0" eaLnBrk="0">
              <a:lnSpc>
                <a:spcPct val="98000"/>
              </a:lnSpc>
              <a:spcBef>
                <a:spcPts val="425"/>
              </a:spcBef>
            </a:pPr>
            <a:r>
              <a:rPr sz="1400" spc="-1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后返回累计值</a:t>
            </a:r>
            <a:r>
              <a:rPr sz="1400" spc="-10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  <a:p>
            <a:pPr algn="l" rtl="0" eaLnBrk="0">
              <a:lnSpc>
                <a:spcPct val="135000"/>
              </a:lnSpc>
            </a:pPr>
            <a:endParaRPr lang="en-US" altLang="en-US" sz="1000" dirty="0"/>
          </a:p>
          <a:p>
            <a:pPr algn="l" rtl="0" eaLnBrk="0">
              <a:lnSpc>
                <a:spcPct val="118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5000"/>
              </a:lnSpc>
            </a:pPr>
            <a:r>
              <a:rPr sz="1100" spc="-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100" spc="-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用法：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count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(*)、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count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(主键)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、count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(字段)、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count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(1)</a:t>
            </a:r>
            <a:endParaRPr lang="en-US" altLang="en-US" sz="1400" dirty="0"/>
          </a:p>
        </p:txBody>
      </p:sp>
      <p:pic>
        <p:nvPicPr>
          <p:cNvPr id="2519" name="picture 25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520" name="textbox 2520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521" name="picture 25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522" name="picture 25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523" name="textbox 2523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2524" name="textbox 2524"/>
          <p:cNvSpPr/>
          <p:nvPr/>
        </p:nvSpPr>
        <p:spPr>
          <a:xfrm>
            <a:off x="802563" y="1112723"/>
            <a:ext cx="1205230" cy="309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</a:t>
            </a:r>
            <a:endParaRPr lang="en-US" altLang="en-US" sz="2000" dirty="0"/>
          </a:p>
        </p:txBody>
      </p:sp>
      <p:grpSp>
        <p:nvGrpSpPr>
          <p:cNvPr id="386" name="group 38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525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526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527" name="picture 25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textbox 2528"/>
          <p:cNvSpPr/>
          <p:nvPr/>
        </p:nvSpPr>
        <p:spPr>
          <a:xfrm>
            <a:off x="795375" y="1733174"/>
            <a:ext cx="11061700" cy="45123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21590" algn="l" rtl="0" eaLnBrk="0">
              <a:lnSpc>
                <a:spcPts val="1850"/>
              </a:lnSpc>
            </a:pPr>
            <a:r>
              <a:rPr sz="1300" spc="6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6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count</a:t>
            </a:r>
            <a:r>
              <a:rPr sz="150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的几种用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</a:t>
            </a:r>
            <a:endParaRPr lang="en-US" altLang="en-US" sz="1500" dirty="0"/>
          </a:p>
          <a:p>
            <a:pPr algn="l" rtl="0" eaLnBrk="0">
              <a:lnSpc>
                <a:spcPct val="114000"/>
              </a:lnSpc>
            </a:pPr>
            <a:endParaRPr lang="en-US" altLang="en-US" sz="1000" dirty="0"/>
          </a:p>
          <a:p>
            <a:pPr marL="21590" algn="l" rtl="0" eaLnBrk="0">
              <a:lnSpc>
                <a:spcPct val="100000"/>
              </a:lnSpc>
              <a:spcBef>
                <a:spcPts val="455"/>
              </a:spcBef>
            </a:pP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count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(主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键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1500" dirty="0"/>
          </a:p>
          <a:p>
            <a:pPr algn="l" rtl="0" eaLnBrk="0">
              <a:lnSpc>
                <a:spcPct val="133000"/>
              </a:lnSpc>
            </a:pPr>
            <a:endParaRPr lang="en-US" altLang="en-US" sz="1000" dirty="0"/>
          </a:p>
          <a:p>
            <a:pPr marL="358775" algn="l" rtl="0" eaLnBrk="0">
              <a:lnSpc>
                <a:spcPct val="95000"/>
              </a:lnSpc>
              <a:spcBef>
                <a:spcPts val="420"/>
              </a:spcBef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引擎会遍历整张表，把每一行的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主键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id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值都取出来，返回给服务层。服务层拿到主键后，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直接按行进行累加(主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键不可能为null)</a:t>
            </a:r>
            <a:endParaRPr lang="en-US" altLang="en-US" sz="1400" dirty="0"/>
          </a:p>
          <a:p>
            <a:pPr marL="21590" algn="l" rtl="0" eaLnBrk="0">
              <a:lnSpc>
                <a:spcPct val="100000"/>
              </a:lnSpc>
              <a:spcBef>
                <a:spcPts val="1560"/>
              </a:spcBef>
            </a:pPr>
            <a:r>
              <a:rPr sz="1300" spc="-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300" spc="-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r>
              <a:rPr sz="15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</a:t>
            </a:r>
            <a:r>
              <a:rPr sz="15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r>
              <a:rPr sz="15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5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(字段)</a:t>
            </a:r>
            <a:endParaRPr lang="en-US" altLang="en-US" sz="1500" dirty="0"/>
          </a:p>
          <a:p>
            <a:pPr marL="344170" algn="l" rtl="0" eaLnBrk="0">
              <a:lnSpc>
                <a:spcPct val="97000"/>
              </a:lnSpc>
              <a:spcBef>
                <a:spcPts val="1460"/>
              </a:spcBef>
            </a:pP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没有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not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null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约束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引擎会遍历整张表把每一行的字段值都取出来，返回给服务层，服务层判断是否为null，不为null，计数累加</a:t>
            </a:r>
            <a:endParaRPr lang="en-US" altLang="en-US" sz="1400" dirty="0"/>
          </a:p>
          <a:p>
            <a:pPr algn="l" rtl="0" eaLnBrk="0">
              <a:lnSpc>
                <a:spcPct val="145000"/>
              </a:lnSpc>
            </a:pPr>
            <a:endParaRPr lang="en-US" altLang="en-US" sz="1000" dirty="0"/>
          </a:p>
          <a:p>
            <a:pPr marL="353060" algn="l" rtl="0" eaLnBrk="0">
              <a:lnSpc>
                <a:spcPts val="390"/>
              </a:lnSpc>
              <a:spcBef>
                <a:spcPts val="100"/>
              </a:spcBef>
            </a:pPr>
            <a:r>
              <a:rPr sz="3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300" dirty="0"/>
          </a:p>
          <a:p>
            <a:pPr marL="343535" algn="l" rtl="0" eaLnBrk="0">
              <a:lnSpc>
                <a:spcPct val="97000"/>
              </a:lnSpc>
              <a:spcBef>
                <a:spcPts val="1190"/>
              </a:spcBef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有not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nul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约束：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引擎会遍历整张表把每一行的字段值都取出来，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返回给服务层，直接按行进行累加。</a:t>
            </a:r>
            <a:endParaRPr lang="en-US" altLang="en-US" sz="1400" dirty="0"/>
          </a:p>
          <a:p>
            <a:pPr algn="l" rtl="0" eaLnBrk="0">
              <a:lnSpc>
                <a:spcPct val="168000"/>
              </a:lnSpc>
            </a:pPr>
            <a:endParaRPr lang="en-US" altLang="en-US" sz="1000" dirty="0"/>
          </a:p>
          <a:p>
            <a:pPr marL="358140" algn="l" rtl="0" eaLnBrk="0">
              <a:lnSpc>
                <a:spcPct val="92000"/>
              </a:lnSpc>
              <a:spcBef>
                <a:spcPts val="425"/>
              </a:spcBef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引擎遍历整张表，但不取值。服务层对于返回的每一行，放一个数字“1”进去，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直接按行进行累加。</a:t>
            </a:r>
            <a:endParaRPr lang="en-US" altLang="en-US" sz="14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marL="21590" algn="l" rtl="0" eaLnBrk="0">
              <a:lnSpc>
                <a:spcPct val="100000"/>
              </a:lnSpc>
              <a:spcBef>
                <a:spcPts val="455"/>
              </a:spcBef>
            </a:pP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count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*)</a:t>
            </a:r>
            <a:endParaRPr lang="en-US" altLang="en-US" sz="1500" dirty="0"/>
          </a:p>
          <a:p>
            <a:pPr marL="358140" algn="l" rtl="0" eaLnBrk="0">
              <a:lnSpc>
                <a:spcPct val="92000"/>
              </a:lnSpc>
              <a:spcBef>
                <a:spcPts val="1230"/>
              </a:spcBef>
            </a:pP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引擎并不会把全部字段取出来，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而是专门做了优化，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不取值，服务层直接按行进行累加。</a:t>
            </a:r>
            <a:endParaRPr lang="en-US" altLang="en-US" sz="1400" dirty="0"/>
          </a:p>
          <a:p>
            <a:pPr algn="l" rtl="0" eaLnBrk="0">
              <a:lnSpc>
                <a:spcPct val="199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9000"/>
              </a:lnSpc>
              <a:spcBef>
                <a:spcPts val="5"/>
              </a:spcBef>
            </a:pP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按照效率排序的话，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</a:t>
            </a:r>
            <a:r>
              <a:rPr sz="1400" spc="-1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unt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(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字段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)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&lt;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count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(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主键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)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&lt;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count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(1)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≈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count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(*)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，所以尽量使用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count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(*)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altLang="en-US" sz="1400" dirty="0"/>
          </a:p>
        </p:txBody>
      </p:sp>
      <p:pic>
        <p:nvPicPr>
          <p:cNvPr id="2529" name="picture 25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530" name="textbox 2530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531" name="picture 25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532" name="picture 25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533" name="textbox 2533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2534" name="textbox 2534"/>
          <p:cNvSpPr/>
          <p:nvPr/>
        </p:nvSpPr>
        <p:spPr>
          <a:xfrm>
            <a:off x="804304" y="4255141"/>
            <a:ext cx="1419225" cy="2546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count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15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1500" dirty="0"/>
          </a:p>
        </p:txBody>
      </p:sp>
      <p:sp>
        <p:nvSpPr>
          <p:cNvPr id="2535" name="textbox 2535"/>
          <p:cNvSpPr/>
          <p:nvPr/>
        </p:nvSpPr>
        <p:spPr>
          <a:xfrm>
            <a:off x="802563" y="1112723"/>
            <a:ext cx="1205230" cy="309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</a:t>
            </a:r>
            <a:endParaRPr lang="en-US" altLang="en-US" sz="2000" dirty="0"/>
          </a:p>
        </p:txBody>
      </p:sp>
      <p:grpSp>
        <p:nvGrpSpPr>
          <p:cNvPr id="388" name="group 38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536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537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538" name="picture 25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textbox 2539"/>
          <p:cNvSpPr/>
          <p:nvPr/>
        </p:nvSpPr>
        <p:spPr>
          <a:xfrm>
            <a:off x="5363157" y="2444286"/>
            <a:ext cx="1604644" cy="38379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0000"/>
              </a:lnSpc>
            </a:pPr>
            <a:endParaRPr lang="en-US" altLang="en-US" sz="100" dirty="0"/>
          </a:p>
          <a:p>
            <a:pPr marL="27305" algn="l" rtl="0" eaLnBrk="0">
              <a:lnSpc>
                <a:spcPct val="92000"/>
              </a:lnSpc>
            </a:pPr>
            <a:r>
              <a:rPr sz="32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</a:t>
            </a:r>
            <a:r>
              <a:rPr sz="3200" spc="-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32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</a:t>
            </a:r>
            <a:endParaRPr lang="en-US" altLang="en-US" sz="3200" dirty="0"/>
          </a:p>
          <a:p>
            <a:pPr marL="12700" algn="l" rtl="0" eaLnBrk="0">
              <a:lnSpc>
                <a:spcPts val="1840"/>
              </a:lnSpc>
              <a:spcBef>
                <a:spcPts val="153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插入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据</a:t>
            </a:r>
            <a:endParaRPr lang="en-US" altLang="en-US" sz="15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60"/>
              </a:lnSpc>
              <a:spcBef>
                <a:spcPts val="45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主键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3000"/>
              </a:lnSpc>
              <a:spcBef>
                <a:spcPts val="450"/>
              </a:spcBef>
            </a:pP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order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4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3000"/>
              </a:lnSpc>
              <a:spcBef>
                <a:spcPts val="450"/>
              </a:spcBef>
            </a:pP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group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45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70"/>
              </a:lnSpc>
              <a:spcBef>
                <a:spcPts val="460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limit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70"/>
              </a:lnSpc>
              <a:spcBef>
                <a:spcPts val="460"/>
              </a:spcBef>
            </a:pP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count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29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4000"/>
              </a:lnSpc>
              <a:spcBef>
                <a:spcPts val="5"/>
              </a:spcBef>
            </a:pPr>
            <a:r>
              <a:rPr sz="1500" spc="8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8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update</a:t>
            </a:r>
            <a:r>
              <a:rPr sz="150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</p:txBody>
      </p:sp>
      <p:grpSp>
        <p:nvGrpSpPr>
          <p:cNvPr id="390" name="group 390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2540" name="picture 254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2541" name="textbox 2541"/>
            <p:cNvSpPr/>
            <p:nvPr/>
          </p:nvSpPr>
          <p:spPr>
            <a:xfrm>
              <a:off x="-12700" y="-12700"/>
              <a:ext cx="1437005" cy="14579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marL="744855" algn="l" rtl="0" eaLnBrk="0">
                <a:lnSpc>
                  <a:spcPct val="86000"/>
                </a:lnSpc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2" name="table 2542"/>
          <p:cNvGraphicFramePr>
            <a:graphicFrameLocks noGrp="1"/>
          </p:cNvGraphicFramePr>
          <p:nvPr/>
        </p:nvGraphicFramePr>
        <p:xfrm>
          <a:off x="774128" y="1683956"/>
          <a:ext cx="10637519" cy="417195"/>
        </p:xfrm>
        <a:graphic>
          <a:graphicData uri="http://schemas.openxmlformats.org/drawingml/2006/table">
            <a:tbl>
              <a:tblPr/>
              <a:tblGrid>
                <a:gridCol w="10637519"/>
              </a:tblGrid>
              <a:tr h="4140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543" name="picture 25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75716" y="1685543"/>
            <a:ext cx="10634471" cy="414528"/>
          </a:xfrm>
          <a:prstGeom prst="rect">
            <a:avLst/>
          </a:prstGeom>
        </p:spPr>
      </p:pic>
      <p:graphicFrame>
        <p:nvGraphicFramePr>
          <p:cNvPr id="2544" name="table 2544"/>
          <p:cNvGraphicFramePr>
            <a:graphicFrameLocks noGrp="1"/>
          </p:cNvGraphicFramePr>
          <p:nvPr/>
        </p:nvGraphicFramePr>
        <p:xfrm>
          <a:off x="774128" y="2697416"/>
          <a:ext cx="10637519" cy="386715"/>
        </p:xfrm>
        <a:graphic>
          <a:graphicData uri="http://schemas.openxmlformats.org/drawingml/2006/table">
            <a:tbl>
              <a:tblPr/>
              <a:tblGrid>
                <a:gridCol w="10637519"/>
              </a:tblGrid>
              <a:tr h="3835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2545" name="picture 25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546" name="textbox 2546"/>
          <p:cNvSpPr/>
          <p:nvPr/>
        </p:nvSpPr>
        <p:spPr>
          <a:xfrm>
            <a:off x="872494" y="3690543"/>
            <a:ext cx="9450705" cy="2463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</a:t>
            </a:r>
            <a:r>
              <a:rPr sz="15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的行锁是针对索引加的锁，不是针对记录加的锁</a:t>
            </a:r>
            <a:r>
              <a:rPr sz="15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,并且该索引不能失效，否则会从行锁</a:t>
            </a:r>
            <a:r>
              <a:rPr sz="15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升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级为表锁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500" dirty="0"/>
          </a:p>
        </p:txBody>
      </p:sp>
      <p:sp>
        <p:nvSpPr>
          <p:cNvPr id="2547" name="textbox 2547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548" name="picture 25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66546" y="2773680"/>
            <a:ext cx="4472559" cy="275844"/>
          </a:xfrm>
          <a:prstGeom prst="rect">
            <a:avLst/>
          </a:prstGeom>
        </p:spPr>
      </p:pic>
      <p:pic>
        <p:nvPicPr>
          <p:cNvPr id="2549" name="picture 25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550" name="picture 25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551" name="textbox 2551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2552" name="textbox 2552"/>
          <p:cNvSpPr/>
          <p:nvPr/>
        </p:nvSpPr>
        <p:spPr>
          <a:xfrm>
            <a:off x="808926" y="1112977"/>
            <a:ext cx="1386205" cy="2781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3000"/>
              </a:lnSpc>
            </a:pPr>
            <a:r>
              <a:rPr sz="2000" spc="-1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pdate</a:t>
            </a:r>
            <a:r>
              <a:rPr sz="2000" spc="-1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</a:t>
            </a:r>
            <a:endParaRPr lang="en-US" altLang="en-US" sz="2000" dirty="0"/>
          </a:p>
        </p:txBody>
      </p:sp>
      <p:grpSp>
        <p:nvGrpSpPr>
          <p:cNvPr id="392" name="group 39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553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554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555" name="picture 25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2556" name="textbox 2556"/>
          <p:cNvSpPr/>
          <p:nvPr/>
        </p:nvSpPr>
        <p:spPr>
          <a:xfrm>
            <a:off x="5254193" y="2828030"/>
            <a:ext cx="551815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2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韦一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笑</a:t>
            </a:r>
            <a:endParaRPr lang="en-US" altLang="en-US" sz="1400" dirty="0"/>
          </a:p>
        </p:txBody>
      </p:sp>
      <p:pic>
        <p:nvPicPr>
          <p:cNvPr id="2557" name="picture 25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792723" y="2773680"/>
            <a:ext cx="162305" cy="275844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textbox 2558"/>
          <p:cNvSpPr/>
          <p:nvPr/>
        </p:nvSpPr>
        <p:spPr>
          <a:xfrm>
            <a:off x="1956587" y="3059938"/>
            <a:ext cx="1208405" cy="7029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4800" spc="-15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</a:t>
            </a:r>
            <a:r>
              <a:rPr sz="4800" spc="-14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endParaRPr lang="en-US" altLang="en-US" sz="4800" dirty="0"/>
          </a:p>
        </p:txBody>
      </p:sp>
      <p:grpSp>
        <p:nvGrpSpPr>
          <p:cNvPr id="394" name="group 394"/>
          <p:cNvGrpSpPr/>
          <p:nvPr/>
        </p:nvGrpSpPr>
        <p:grpSpPr>
          <a:xfrm rot="21600000">
            <a:off x="1188466" y="2256790"/>
            <a:ext cx="3115563" cy="2598927"/>
            <a:chOff x="0" y="0"/>
            <a:chExt cx="3115563" cy="2598927"/>
          </a:xfrm>
        </p:grpSpPr>
        <p:sp>
          <p:nvSpPr>
            <p:cNvPr id="2559" name="path"/>
            <p:cNvSpPr/>
            <p:nvPr/>
          </p:nvSpPr>
          <p:spPr>
            <a:xfrm>
              <a:off x="0" y="1997963"/>
              <a:ext cx="600963" cy="600963"/>
            </a:xfrm>
            <a:custGeom>
              <a:avLst/>
              <a:gdLst/>
              <a:ahLst/>
              <a:cxnLst/>
              <a:rect l="0" t="0" r="0" b="0"/>
              <a:pathLst>
                <a:path w="946" h="946">
                  <a:moveTo>
                    <a:pt x="10" y="473"/>
                  </a:moveTo>
                  <a:cubicBezTo>
                    <a:pt x="10" y="217"/>
                    <a:pt x="217" y="10"/>
                    <a:pt x="473" y="10"/>
                  </a:cubicBezTo>
                  <a:cubicBezTo>
                    <a:pt x="728" y="10"/>
                    <a:pt x="936" y="217"/>
                    <a:pt x="936" y="473"/>
                  </a:cubicBezTo>
                  <a:cubicBezTo>
                    <a:pt x="936" y="728"/>
                    <a:pt x="728" y="936"/>
                    <a:pt x="473" y="936"/>
                  </a:cubicBezTo>
                  <a:cubicBezTo>
                    <a:pt x="217" y="936"/>
                    <a:pt x="10" y="728"/>
                    <a:pt x="10" y="473"/>
                  </a:cubicBezTo>
                </a:path>
              </a:pathLst>
            </a:custGeom>
            <a:noFill/>
            <a:ln w="12700" cap="flat">
              <a:solidFill>
                <a:srgbClr val="BFBFB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560" name="path"/>
            <p:cNvSpPr/>
            <p:nvPr/>
          </p:nvSpPr>
          <p:spPr>
            <a:xfrm>
              <a:off x="1620266" y="1411477"/>
              <a:ext cx="926591" cy="926592"/>
            </a:xfrm>
            <a:custGeom>
              <a:avLst/>
              <a:gdLst/>
              <a:ahLst/>
              <a:cxnLst/>
              <a:rect l="0" t="0" r="0" b="0"/>
              <a:pathLst>
                <a:path w="1459" h="1459">
                  <a:moveTo>
                    <a:pt x="0" y="729"/>
                  </a:moveTo>
                  <a:cubicBezTo>
                    <a:pt x="0" y="326"/>
                    <a:pt x="326" y="0"/>
                    <a:pt x="729" y="0"/>
                  </a:cubicBezTo>
                  <a:cubicBezTo>
                    <a:pt x="1132" y="0"/>
                    <a:pt x="1459" y="326"/>
                    <a:pt x="1459" y="729"/>
                  </a:cubicBezTo>
                  <a:cubicBezTo>
                    <a:pt x="1459" y="1132"/>
                    <a:pt x="1132" y="1459"/>
                    <a:pt x="729" y="1459"/>
                  </a:cubicBezTo>
                  <a:cubicBezTo>
                    <a:pt x="326" y="1459"/>
                    <a:pt x="0" y="1132"/>
                    <a:pt x="0" y="729"/>
                  </a:cubicBezTo>
                </a:path>
              </a:pathLst>
            </a:custGeom>
            <a:solidFill>
              <a:srgbClr val="515151">
                <a:alpha val="63137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561" name="path"/>
            <p:cNvSpPr/>
            <p:nvPr/>
          </p:nvSpPr>
          <p:spPr>
            <a:xfrm>
              <a:off x="1513331" y="0"/>
              <a:ext cx="1602232" cy="1602231"/>
            </a:xfrm>
            <a:custGeom>
              <a:avLst/>
              <a:gdLst/>
              <a:ahLst/>
              <a:cxnLst/>
              <a:rect l="0" t="0" r="0" b="0"/>
              <a:pathLst>
                <a:path w="2523" h="2523">
                  <a:moveTo>
                    <a:pt x="10" y="1261"/>
                  </a:moveTo>
                  <a:cubicBezTo>
                    <a:pt x="10" y="570"/>
                    <a:pt x="570" y="10"/>
                    <a:pt x="1261" y="10"/>
                  </a:cubicBezTo>
                  <a:cubicBezTo>
                    <a:pt x="1952" y="10"/>
                    <a:pt x="2513" y="570"/>
                    <a:pt x="2513" y="1261"/>
                  </a:cubicBezTo>
                  <a:cubicBezTo>
                    <a:pt x="2513" y="1952"/>
                    <a:pt x="1952" y="2513"/>
                    <a:pt x="1261" y="2513"/>
                  </a:cubicBezTo>
                  <a:cubicBezTo>
                    <a:pt x="570" y="2513"/>
                    <a:pt x="10" y="1952"/>
                    <a:pt x="10" y="1261"/>
                  </a:cubicBezTo>
                </a:path>
              </a:pathLst>
            </a:custGeom>
            <a:noFill/>
            <a:ln w="12700" cap="flat">
              <a:solidFill>
                <a:srgbClr val="515151">
                  <a:alpha val="100000"/>
                </a:srgbClr>
              </a:solidFill>
              <a:prstDash val="dash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562" name="path"/>
            <p:cNvSpPr/>
            <p:nvPr/>
          </p:nvSpPr>
          <p:spPr>
            <a:xfrm>
              <a:off x="301244" y="182371"/>
              <a:ext cx="1924811" cy="1895855"/>
            </a:xfrm>
            <a:custGeom>
              <a:avLst/>
              <a:gdLst/>
              <a:ahLst/>
              <a:cxnLst/>
              <a:rect l="0" t="0" r="0" b="0"/>
              <a:pathLst>
                <a:path w="3031" h="2985">
                  <a:moveTo>
                    <a:pt x="0" y="1492"/>
                  </a:moveTo>
                  <a:cubicBezTo>
                    <a:pt x="0" y="668"/>
                    <a:pt x="678" y="0"/>
                    <a:pt x="1515" y="0"/>
                  </a:cubicBezTo>
                  <a:cubicBezTo>
                    <a:pt x="2352" y="0"/>
                    <a:pt x="3031" y="668"/>
                    <a:pt x="3031" y="1492"/>
                  </a:cubicBezTo>
                  <a:cubicBezTo>
                    <a:pt x="3031" y="2317"/>
                    <a:pt x="2352" y="2985"/>
                    <a:pt x="1515" y="2985"/>
                  </a:cubicBezTo>
                  <a:cubicBezTo>
                    <a:pt x="678" y="2985"/>
                    <a:pt x="0" y="2317"/>
                    <a:pt x="0" y="1492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563" name="path"/>
            <p:cNvSpPr/>
            <p:nvPr/>
          </p:nvSpPr>
          <p:spPr>
            <a:xfrm>
              <a:off x="244094" y="125221"/>
              <a:ext cx="2039111" cy="2010155"/>
            </a:xfrm>
            <a:custGeom>
              <a:avLst/>
              <a:gdLst/>
              <a:ahLst/>
              <a:cxnLst/>
              <a:rect l="0" t="0" r="0" b="0"/>
              <a:pathLst>
                <a:path w="3211" h="3165">
                  <a:moveTo>
                    <a:pt x="90" y="1582"/>
                  </a:moveTo>
                  <a:cubicBezTo>
                    <a:pt x="90" y="758"/>
                    <a:pt x="768" y="90"/>
                    <a:pt x="1605" y="90"/>
                  </a:cubicBezTo>
                  <a:cubicBezTo>
                    <a:pt x="2442" y="90"/>
                    <a:pt x="3121" y="758"/>
                    <a:pt x="3121" y="1582"/>
                  </a:cubicBezTo>
                  <a:cubicBezTo>
                    <a:pt x="3121" y="2407"/>
                    <a:pt x="2442" y="3075"/>
                    <a:pt x="1605" y="3075"/>
                  </a:cubicBezTo>
                  <a:cubicBezTo>
                    <a:pt x="768" y="3075"/>
                    <a:pt x="90" y="2407"/>
                    <a:pt x="90" y="1582"/>
                  </a:cubicBezTo>
                </a:path>
              </a:pathLst>
            </a:custGeom>
            <a:noFill/>
            <a:ln w="114300" cap="flat">
              <a:solidFill>
                <a:srgbClr val="AD2B2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564" name="table 2564"/>
          <p:cNvGraphicFramePr>
            <a:graphicFrameLocks noGrp="1"/>
          </p:cNvGraphicFramePr>
          <p:nvPr/>
        </p:nvGraphicFramePr>
        <p:xfrm>
          <a:off x="5204396" y="3009836"/>
          <a:ext cx="5934075" cy="556259"/>
        </p:xfrm>
        <a:graphic>
          <a:graphicData uri="http://schemas.openxmlformats.org/drawingml/2006/table">
            <a:tbl>
              <a:tblPr/>
              <a:tblGrid>
                <a:gridCol w="5934075"/>
              </a:tblGrid>
              <a:tr h="5530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65" name="table 2565"/>
          <p:cNvGraphicFramePr>
            <a:graphicFrameLocks noGrp="1"/>
          </p:cNvGraphicFramePr>
          <p:nvPr/>
        </p:nvGraphicFramePr>
        <p:xfrm>
          <a:off x="5204396" y="1221308"/>
          <a:ext cx="5934075" cy="471804"/>
        </p:xfrm>
        <a:graphic>
          <a:graphicData uri="http://schemas.openxmlformats.org/drawingml/2006/table">
            <a:tbl>
              <a:tblPr/>
              <a:tblGrid>
                <a:gridCol w="5934075"/>
              </a:tblGrid>
              <a:tr h="46862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2566" name="picture 25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567" name="textbox 2567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graphicFrame>
        <p:nvGraphicFramePr>
          <p:cNvPr id="2568" name="table 2568"/>
          <p:cNvGraphicFramePr>
            <a:graphicFrameLocks noGrp="1"/>
          </p:cNvGraphicFramePr>
          <p:nvPr/>
        </p:nvGraphicFramePr>
        <p:xfrm>
          <a:off x="5204396" y="4794503"/>
          <a:ext cx="5934075" cy="236220"/>
        </p:xfrm>
        <a:graphic>
          <a:graphicData uri="http://schemas.openxmlformats.org/drawingml/2006/table">
            <a:tbl>
              <a:tblPr/>
              <a:tblGrid>
                <a:gridCol w="5934075"/>
              </a:tblGrid>
              <a:tr h="2330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7000"/>
                        </a:lnSpc>
                      </a:pPr>
                      <a:endParaRPr lang="en-US" altLang="en-US" sz="300" dirty="0"/>
                    </a:p>
                    <a:p>
                      <a:pPr marL="97790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</a:pPr>
                      <a:r>
                        <a:rPr sz="1200" spc="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覆盖索引</a:t>
                      </a:r>
                      <a:r>
                        <a:rPr sz="1200" spc="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</a:t>
                      </a: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子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查询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69" name="table 2569"/>
          <p:cNvGraphicFramePr>
            <a:graphicFrameLocks noGrp="1"/>
          </p:cNvGraphicFramePr>
          <p:nvPr/>
        </p:nvGraphicFramePr>
        <p:xfrm>
          <a:off x="5204396" y="6296558"/>
          <a:ext cx="5934075" cy="236220"/>
        </p:xfrm>
        <a:graphic>
          <a:graphicData uri="http://schemas.openxmlformats.org/drawingml/2006/table">
            <a:tbl>
              <a:tblPr/>
              <a:tblGrid>
                <a:gridCol w="5934075"/>
              </a:tblGrid>
              <a:tr h="2330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300" dirty="0"/>
                    </a:p>
                    <a:p>
                      <a:pPr marL="95250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</a:pPr>
                      <a:r>
                        <a:rPr sz="1200" spc="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尽量根据主键</a:t>
                      </a:r>
                      <a:r>
                        <a:rPr sz="1200" spc="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spc="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索引</a:t>
                      </a: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字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段进行数据更新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2570" name="picture 25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205983" y="2234438"/>
            <a:ext cx="5931407" cy="236220"/>
          </a:xfrm>
          <a:prstGeom prst="rect">
            <a:avLst/>
          </a:prstGeom>
        </p:spPr>
      </p:pic>
      <p:pic>
        <p:nvPicPr>
          <p:cNvPr id="2571" name="picture 25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205983" y="5569915"/>
            <a:ext cx="5931407" cy="236219"/>
          </a:xfrm>
          <a:prstGeom prst="rect">
            <a:avLst/>
          </a:prstGeom>
        </p:spPr>
      </p:pic>
      <p:pic>
        <p:nvPicPr>
          <p:cNvPr id="2572" name="picture 25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298694" y="1221308"/>
            <a:ext cx="555409" cy="236524"/>
          </a:xfrm>
          <a:prstGeom prst="rect">
            <a:avLst/>
          </a:prstGeom>
        </p:spPr>
      </p:pic>
      <p:sp>
        <p:nvSpPr>
          <p:cNvPr id="2573" name="textbox 2573"/>
          <p:cNvSpPr/>
          <p:nvPr/>
        </p:nvSpPr>
        <p:spPr>
          <a:xfrm>
            <a:off x="5288127" y="1266272"/>
            <a:ext cx="3267075" cy="4483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36000"/>
              </a:lnSpc>
            </a:pPr>
            <a:endParaRPr lang="en-US" altLang="en-US" sz="100" dirty="0"/>
          </a:p>
          <a:p>
            <a:pPr marL="12700" indent="499745" algn="l" rtl="0" eaLnBrk="0">
              <a:lnSpc>
                <a:spcPct val="118000"/>
              </a:lnSpc>
            </a:pPr>
            <a:r>
              <a:rPr sz="12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批量</a:t>
            </a:r>
            <a:r>
              <a:rPr sz="12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插入、手动控制事务、主键顺序插入</a:t>
            </a:r>
            <a:r>
              <a:rPr sz="12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spc="-4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大批量插入：</a:t>
            </a:r>
            <a:r>
              <a:rPr sz="11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</a:t>
            </a:r>
            <a:endParaRPr lang="en-US" altLang="en-US" sz="1100" dirty="0"/>
          </a:p>
        </p:txBody>
      </p:sp>
      <p:pic>
        <p:nvPicPr>
          <p:cNvPr id="2574" name="picture 25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213348" y="1450594"/>
            <a:ext cx="1558289" cy="236220"/>
          </a:xfrm>
          <a:prstGeom prst="rect">
            <a:avLst/>
          </a:prstGeom>
        </p:spPr>
      </p:pic>
      <p:graphicFrame>
        <p:nvGraphicFramePr>
          <p:cNvPr id="2575" name="table 2575"/>
          <p:cNvGraphicFramePr>
            <a:graphicFrameLocks noGrp="1"/>
          </p:cNvGraphicFramePr>
          <p:nvPr/>
        </p:nvGraphicFramePr>
        <p:xfrm>
          <a:off x="5204396" y="2241740"/>
          <a:ext cx="5934075" cy="219075"/>
        </p:xfrm>
        <a:graphic>
          <a:graphicData uri="http://schemas.openxmlformats.org/drawingml/2006/table">
            <a:tbl>
              <a:tblPr/>
              <a:tblGrid>
                <a:gridCol w="593407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300" dirty="0"/>
                    </a:p>
                    <a:p>
                      <a:pPr marL="97790" algn="l" rtl="0" eaLnBrk="0">
                        <a:lnSpc>
                          <a:spcPct val="92000"/>
                        </a:lnSpc>
                        <a:spcBef>
                          <a:spcPts val="0"/>
                        </a:spcBef>
                      </a:pPr>
                      <a:r>
                        <a:rPr sz="1200" spc="-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主键长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度尽量短、顺序插入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576" name="table 2576"/>
          <p:cNvGraphicFramePr>
            <a:graphicFrameLocks noGrp="1"/>
          </p:cNvGraphicFramePr>
          <p:nvPr/>
        </p:nvGraphicFramePr>
        <p:xfrm>
          <a:off x="5204396" y="4020248"/>
          <a:ext cx="5934075" cy="219075"/>
        </p:xfrm>
        <a:graphic>
          <a:graphicData uri="http://schemas.openxmlformats.org/drawingml/2006/table">
            <a:tbl>
              <a:tblPr/>
              <a:tblGrid>
                <a:gridCol w="593407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300" dirty="0"/>
                    </a:p>
                    <a:p>
                      <a:pPr marL="96520" algn="l" rtl="0" eaLnBrk="0">
                        <a:lnSpc>
                          <a:spcPct val="92000"/>
                        </a:lnSpc>
                        <a:spcBef>
                          <a:spcPts val="0"/>
                        </a:spcBef>
                      </a:pPr>
                      <a:r>
                        <a:rPr sz="1200" spc="-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索引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，多字段分组满足最左前缀法则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77" name="table 2577"/>
          <p:cNvGraphicFramePr>
            <a:graphicFrameLocks noGrp="1"/>
          </p:cNvGraphicFramePr>
          <p:nvPr/>
        </p:nvGraphicFramePr>
        <p:xfrm>
          <a:off x="5204396" y="5576252"/>
          <a:ext cx="5934075" cy="219075"/>
        </p:xfrm>
        <a:graphic>
          <a:graphicData uri="http://schemas.openxmlformats.org/drawingml/2006/table">
            <a:tbl>
              <a:tblPr/>
              <a:tblGrid>
                <a:gridCol w="661034"/>
                <a:gridCol w="882650"/>
                <a:gridCol w="4390390"/>
              </a:tblGrid>
              <a:tr h="2190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300" dirty="0"/>
                    </a:p>
                    <a:p>
                      <a:pPr marL="95885" algn="l" rtl="0" eaLnBrk="0">
                        <a:lnSpc>
                          <a:spcPct val="92000"/>
                        </a:lnSpc>
                        <a:spcBef>
                          <a:spcPts val="0"/>
                        </a:spcBef>
                      </a:pPr>
                      <a:r>
                        <a:rPr sz="1200" spc="-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性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能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300" dirty="0"/>
                    </a:p>
                    <a:p>
                      <a:pPr marL="262255" algn="l" rtl="0" eaLnBrk="0">
                        <a:lnSpc>
                          <a:spcPct val="92000"/>
                        </a:lnSpc>
                        <a:spcBef>
                          <a:spcPts val="0"/>
                        </a:spcBef>
                      </a:pPr>
                      <a:r>
                        <a:rPr sz="1200" spc="-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字段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300" dirty="0"/>
                    </a:p>
                    <a:p>
                      <a:pPr marL="319405" algn="l" rtl="0" eaLnBrk="0">
                        <a:lnSpc>
                          <a:spcPct val="92000"/>
                        </a:lnSpc>
                        <a:spcBef>
                          <a:spcPts val="0"/>
                        </a:spcBef>
                      </a:pPr>
                      <a:r>
                        <a:rPr sz="1200" spc="-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主键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>
                      <a:noFill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578" name="picture 25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579" name="picture 25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298694" y="3036061"/>
            <a:ext cx="856538" cy="236220"/>
          </a:xfrm>
          <a:prstGeom prst="rect">
            <a:avLst/>
          </a:prstGeom>
        </p:spPr>
      </p:pic>
      <p:pic>
        <p:nvPicPr>
          <p:cNvPr id="2580" name="picture 25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298694" y="3310077"/>
            <a:ext cx="937590" cy="236524"/>
          </a:xfrm>
          <a:prstGeom prst="rect">
            <a:avLst/>
          </a:prstGeom>
        </p:spPr>
      </p:pic>
      <p:sp>
        <p:nvSpPr>
          <p:cNvPr id="2581" name="textbox 2581"/>
          <p:cNvSpPr/>
          <p:nvPr/>
        </p:nvSpPr>
        <p:spPr>
          <a:xfrm>
            <a:off x="6099759" y="3080969"/>
            <a:ext cx="2673985" cy="4622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200" spc="-2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：直接通过索引返回数据，</a:t>
            </a:r>
            <a:r>
              <a:rPr sz="12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性能高</a:t>
            </a:r>
            <a:endParaRPr lang="en-US" altLang="en-US" sz="1200" dirty="0"/>
          </a:p>
          <a:p>
            <a:pPr marL="102870" algn="l" rtl="0" eaLnBrk="0">
              <a:lnSpc>
                <a:spcPts val="2160"/>
              </a:lnSpc>
            </a:pPr>
            <a:r>
              <a:rPr sz="1200" spc="-2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：需要将返回的结果在排序</a:t>
            </a:r>
            <a:r>
              <a:rPr sz="12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缓冲区排序</a:t>
            </a:r>
            <a:endParaRPr lang="en-US" altLang="en-US" sz="1200" dirty="0"/>
          </a:p>
        </p:txBody>
      </p:sp>
      <p:pic>
        <p:nvPicPr>
          <p:cNvPr id="2582" name="picture 25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583" name="textbox 2583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2584" name="path"/>
          <p:cNvSpPr/>
          <p:nvPr/>
        </p:nvSpPr>
        <p:spPr>
          <a:xfrm>
            <a:off x="710184" y="1813559"/>
            <a:ext cx="804671" cy="803148"/>
          </a:xfrm>
          <a:custGeom>
            <a:avLst/>
            <a:gdLst/>
            <a:ahLst/>
            <a:cxnLst/>
            <a:rect l="0" t="0" r="0" b="0"/>
            <a:pathLst>
              <a:path w="1267" h="1264">
                <a:moveTo>
                  <a:pt x="0" y="632"/>
                </a:moveTo>
                <a:cubicBezTo>
                  <a:pt x="0" y="283"/>
                  <a:pt x="283" y="0"/>
                  <a:pt x="633" y="0"/>
                </a:cubicBezTo>
                <a:cubicBezTo>
                  <a:pt x="983" y="0"/>
                  <a:pt x="1267" y="283"/>
                  <a:pt x="1267" y="632"/>
                </a:cubicBezTo>
                <a:cubicBezTo>
                  <a:pt x="1267" y="981"/>
                  <a:pt x="983" y="1264"/>
                  <a:pt x="633" y="1264"/>
                </a:cubicBezTo>
                <a:cubicBezTo>
                  <a:pt x="283" y="1264"/>
                  <a:pt x="0" y="981"/>
                  <a:pt x="0" y="632"/>
                </a:cubicBezTo>
              </a:path>
            </a:pathLst>
          </a:custGeom>
          <a:solidFill>
            <a:srgbClr val="F2F2F2">
              <a:alpha val="70196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85" name="textbox 2585"/>
          <p:cNvSpPr/>
          <p:nvPr/>
        </p:nvSpPr>
        <p:spPr>
          <a:xfrm>
            <a:off x="1954896" y="3126409"/>
            <a:ext cx="1010285" cy="5880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390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</a:t>
            </a:r>
            <a:r>
              <a:rPr sz="39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endParaRPr lang="en-US" altLang="en-US" sz="3900" dirty="0"/>
          </a:p>
        </p:txBody>
      </p:sp>
      <p:sp>
        <p:nvSpPr>
          <p:cNvPr id="2586" name="textbox 2586"/>
          <p:cNvSpPr/>
          <p:nvPr/>
        </p:nvSpPr>
        <p:spPr>
          <a:xfrm>
            <a:off x="4864255" y="3744793"/>
            <a:ext cx="1478280" cy="201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3000"/>
              </a:lnSpc>
            </a:pP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group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by优化</a:t>
            </a:r>
            <a:endParaRPr lang="en-US" altLang="en-US" sz="1400" dirty="0"/>
          </a:p>
        </p:txBody>
      </p:sp>
      <p:sp>
        <p:nvSpPr>
          <p:cNvPr id="2587" name="textbox 2587"/>
          <p:cNvSpPr/>
          <p:nvPr/>
        </p:nvSpPr>
        <p:spPr>
          <a:xfrm>
            <a:off x="4870485" y="2720924"/>
            <a:ext cx="1418589" cy="2012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2000"/>
              </a:lnSpc>
            </a:pP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order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by优化</a:t>
            </a:r>
            <a:endParaRPr lang="en-US" altLang="en-US" sz="1400" dirty="0"/>
          </a:p>
        </p:txBody>
      </p:sp>
      <p:sp>
        <p:nvSpPr>
          <p:cNvPr id="2588" name="textbox 2588"/>
          <p:cNvSpPr/>
          <p:nvPr/>
        </p:nvSpPr>
        <p:spPr>
          <a:xfrm>
            <a:off x="4867632" y="6050000"/>
            <a:ext cx="1317625" cy="2025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3000"/>
              </a:lnSpc>
            </a:pP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7.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update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400" dirty="0"/>
          </a:p>
        </p:txBody>
      </p:sp>
      <p:sp>
        <p:nvSpPr>
          <p:cNvPr id="2589" name="textbox 2589"/>
          <p:cNvSpPr/>
          <p:nvPr/>
        </p:nvSpPr>
        <p:spPr>
          <a:xfrm>
            <a:off x="4868167" y="5281879"/>
            <a:ext cx="1186180" cy="2241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6.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count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400" dirty="0"/>
          </a:p>
        </p:txBody>
      </p:sp>
      <p:grpSp>
        <p:nvGrpSpPr>
          <p:cNvPr id="396" name="group 39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590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591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592" name="textbox 2592"/>
          <p:cNvSpPr/>
          <p:nvPr/>
        </p:nvSpPr>
        <p:spPr>
          <a:xfrm>
            <a:off x="4873338" y="4513529"/>
            <a:ext cx="1072514" cy="2241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limit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400" dirty="0"/>
          </a:p>
        </p:txBody>
      </p:sp>
      <p:sp>
        <p:nvSpPr>
          <p:cNvPr id="2593" name="textbox 2593"/>
          <p:cNvSpPr/>
          <p:nvPr/>
        </p:nvSpPr>
        <p:spPr>
          <a:xfrm>
            <a:off x="4868167" y="1952574"/>
            <a:ext cx="1059814" cy="2228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主键优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400" dirty="0"/>
          </a:p>
        </p:txBody>
      </p:sp>
      <p:sp>
        <p:nvSpPr>
          <p:cNvPr id="2594" name="textbox 2594"/>
          <p:cNvSpPr/>
          <p:nvPr/>
        </p:nvSpPr>
        <p:spPr>
          <a:xfrm>
            <a:off x="4876012" y="928192"/>
            <a:ext cx="1051560" cy="2209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插入数据</a:t>
            </a:r>
            <a:endParaRPr lang="en-US" altLang="en-US" sz="1400" dirty="0"/>
          </a:p>
        </p:txBody>
      </p:sp>
      <p:pic>
        <p:nvPicPr>
          <p:cNvPr id="2595" name="picture 259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2596" name="path"/>
          <p:cNvSpPr/>
          <p:nvPr/>
        </p:nvSpPr>
        <p:spPr>
          <a:xfrm>
            <a:off x="3104387" y="1918716"/>
            <a:ext cx="313944" cy="315467"/>
          </a:xfrm>
          <a:custGeom>
            <a:avLst/>
            <a:gdLst/>
            <a:ahLst/>
            <a:cxnLst/>
            <a:rect l="0" t="0" r="0" b="0"/>
            <a:pathLst>
              <a:path w="494" h="496">
                <a:moveTo>
                  <a:pt x="0" y="248"/>
                </a:moveTo>
                <a:cubicBezTo>
                  <a:pt x="0" y="111"/>
                  <a:pt x="110" y="0"/>
                  <a:pt x="247" y="0"/>
                </a:cubicBezTo>
                <a:cubicBezTo>
                  <a:pt x="383" y="0"/>
                  <a:pt x="494" y="111"/>
                  <a:pt x="494" y="248"/>
                </a:cubicBezTo>
                <a:cubicBezTo>
                  <a:pt x="494" y="385"/>
                  <a:pt x="383" y="496"/>
                  <a:pt x="247" y="496"/>
                </a:cubicBezTo>
                <a:cubicBezTo>
                  <a:pt x="110" y="496"/>
                  <a:pt x="0" y="385"/>
                  <a:pt x="0" y="248"/>
                </a:cubicBezTo>
              </a:path>
            </a:pathLst>
          </a:custGeom>
          <a:solidFill>
            <a:srgbClr val="49504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97" name="rect"/>
          <p:cNvSpPr/>
          <p:nvPr/>
        </p:nvSpPr>
        <p:spPr>
          <a:xfrm>
            <a:off x="8981567" y="2366645"/>
            <a:ext cx="338328" cy="7620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textbox 2598"/>
          <p:cNvSpPr/>
          <p:nvPr/>
        </p:nvSpPr>
        <p:spPr>
          <a:xfrm>
            <a:off x="4933848" y="1272082"/>
            <a:ext cx="2716529" cy="38881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8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</a:t>
            </a:r>
            <a:r>
              <a:rPr sz="180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擎</a:t>
            </a:r>
            <a:endParaRPr lang="en-US" altLang="en-US" sz="1800" dirty="0"/>
          </a:p>
          <a:p>
            <a:pPr algn="l" rtl="0" eaLnBrk="0">
              <a:lnSpc>
                <a:spcPct val="174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8000"/>
              </a:lnSpc>
              <a:spcBef>
                <a:spcPts val="550"/>
              </a:spcBef>
            </a:pPr>
            <a:r>
              <a:rPr sz="1800" spc="1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1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</a:t>
            </a:r>
            <a:r>
              <a:rPr sz="1800" spc="8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endParaRPr lang="en-US" altLang="en-US" sz="1800" dirty="0"/>
          </a:p>
          <a:p>
            <a:pPr algn="l" rtl="0" eaLnBrk="0">
              <a:lnSpc>
                <a:spcPct val="17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1000"/>
              </a:lnSpc>
              <a:spcBef>
                <a:spcPts val="545"/>
              </a:spcBef>
            </a:pPr>
            <a:r>
              <a:rPr sz="180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80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80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800" dirty="0"/>
          </a:p>
          <a:p>
            <a:pPr algn="l" rtl="0" eaLnBrk="0">
              <a:lnSpc>
                <a:spcPct val="18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545"/>
              </a:spcBef>
            </a:pPr>
            <a:r>
              <a:rPr sz="18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视图/存储过程/</a:t>
            </a:r>
            <a:r>
              <a:rPr sz="18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</a:t>
            </a:r>
            <a:r>
              <a:rPr sz="18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发器</a:t>
            </a:r>
            <a:endParaRPr lang="en-US" altLang="en-US" sz="1800" dirty="0"/>
          </a:p>
          <a:p>
            <a:pPr algn="l" rtl="0" eaLnBrk="0">
              <a:lnSpc>
                <a:spcPct val="17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550"/>
              </a:spcBef>
            </a:pPr>
            <a:r>
              <a:rPr sz="1800" spc="1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15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1800" dirty="0"/>
          </a:p>
          <a:p>
            <a:pPr algn="l" rtl="0" eaLnBrk="0">
              <a:lnSpc>
                <a:spcPct val="17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8000"/>
              </a:lnSpc>
              <a:spcBef>
                <a:spcPts val="550"/>
              </a:spcBef>
            </a:pP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r>
              <a:rPr sz="1800" spc="10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擎</a:t>
            </a:r>
            <a:endParaRPr lang="en-US" altLang="en-US" sz="1800" dirty="0"/>
          </a:p>
          <a:p>
            <a:pPr algn="l" rtl="0" eaLnBrk="0">
              <a:lnSpc>
                <a:spcPct val="174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400" dirty="0"/>
          </a:p>
          <a:p>
            <a:pPr marL="12700" algn="l" rtl="0" eaLnBrk="0">
              <a:lnSpc>
                <a:spcPct val="88000"/>
              </a:lnSpc>
              <a:spcBef>
                <a:spcPts val="5"/>
              </a:spcBef>
            </a:pP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</a:t>
            </a:r>
            <a:r>
              <a:rPr sz="1800" spc="1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</a:t>
            </a:r>
            <a:endParaRPr lang="en-US" altLang="en-US" sz="1800" dirty="0"/>
          </a:p>
        </p:txBody>
      </p:sp>
      <p:sp>
        <p:nvSpPr>
          <p:cNvPr id="2599" name="textbox 2599"/>
          <p:cNvSpPr/>
          <p:nvPr/>
        </p:nvSpPr>
        <p:spPr>
          <a:xfrm>
            <a:off x="2183383" y="2374468"/>
            <a:ext cx="1678939" cy="10947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lang="en-US" altLang="en-US" sz="100" dirty="0"/>
          </a:p>
          <a:p>
            <a:pPr marL="508000" algn="l" rtl="0" eaLnBrk="0">
              <a:lnSpc>
                <a:spcPct val="99000"/>
              </a:lnSpc>
              <a:tabLst>
                <a:tab pos="659765" algn="l"/>
              </a:tabLst>
            </a:pPr>
            <a:r>
              <a:rPr sz="4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4200" spc="-240" dirty="0">
                <a:ln w="12700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 lang="en-US" altLang="en-US" sz="4200" dirty="0"/>
          </a:p>
          <a:p>
            <a:pPr marL="85090" algn="l" rtl="0" eaLnBrk="0">
              <a:lnSpc>
                <a:spcPct val="84000"/>
              </a:lnSpc>
              <a:spcBef>
                <a:spcPts val="185"/>
              </a:spcBef>
            </a:pPr>
            <a:r>
              <a:rPr sz="2700" spc="40" dirty="0">
                <a:solidFill>
                  <a:srgbClr val="D9D9D9">
                    <a:alpha val="100000"/>
                  </a:srgbClr>
                </a:solidFill>
                <a:latin typeface="Verdana" panose="020B0604030504040204"/>
                <a:ea typeface="Verdana" panose="020B0604030504040204"/>
                <a:cs typeface="Verdana" panose="020B0604030504040204"/>
              </a:rPr>
              <a:t>Conten</a:t>
            </a:r>
            <a:r>
              <a:rPr sz="2700" spc="20" dirty="0">
                <a:solidFill>
                  <a:srgbClr val="D9D9D9">
                    <a:alpha val="100000"/>
                  </a:srgbClr>
                </a:solidFill>
                <a:latin typeface="Verdana" panose="020B0604030504040204"/>
                <a:ea typeface="Verdana" panose="020B0604030504040204"/>
                <a:cs typeface="Verdana" panose="020B0604030504040204"/>
              </a:rPr>
              <a:t>t</a:t>
            </a:r>
            <a:r>
              <a:rPr sz="2700" spc="0" dirty="0">
                <a:solidFill>
                  <a:srgbClr val="D9D9D9">
                    <a:alpha val="100000"/>
                  </a:srgbClr>
                </a:solidFill>
                <a:latin typeface="Verdana" panose="020B0604030504040204"/>
                <a:ea typeface="Verdana" panose="020B0604030504040204"/>
                <a:cs typeface="Verdana" panose="020B0604030504040204"/>
              </a:rPr>
              <a:t>s</a:t>
            </a:r>
            <a:endParaRPr lang="en-US" altLang="en-US" sz="2700" dirty="0"/>
          </a:p>
        </p:txBody>
      </p:sp>
      <p:pic>
        <p:nvPicPr>
          <p:cNvPr id="2600" name="picture 26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196083" y="2410967"/>
            <a:ext cx="495300" cy="464820"/>
          </a:xfrm>
          <a:prstGeom prst="rect">
            <a:avLst/>
          </a:prstGeom>
        </p:spPr>
      </p:pic>
      <p:pic>
        <p:nvPicPr>
          <p:cNvPr id="2601" name="picture 26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786371"/>
            <a:ext cx="12192000" cy="71625"/>
          </a:xfrm>
          <a:prstGeom prst="rect">
            <a:avLst/>
          </a:prstGeom>
        </p:spPr>
      </p:pic>
      <p:sp>
        <p:nvSpPr>
          <p:cNvPr id="2602" name="rect"/>
          <p:cNvSpPr/>
          <p:nvPr/>
        </p:nvSpPr>
        <p:spPr>
          <a:xfrm>
            <a:off x="4402645" y="2336291"/>
            <a:ext cx="9525" cy="1062228"/>
          </a:xfrm>
          <a:prstGeom prst="rect">
            <a:avLst/>
          </a:prstGeom>
          <a:solidFill>
            <a:srgbClr val="D9D9D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textbox 2603"/>
          <p:cNvSpPr/>
          <p:nvPr/>
        </p:nvSpPr>
        <p:spPr>
          <a:xfrm>
            <a:off x="5357704" y="2444286"/>
            <a:ext cx="4028440" cy="23806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2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</a:t>
            </a:r>
            <a:r>
              <a:rPr sz="3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图/存储过程/触发器</a:t>
            </a:r>
            <a:endParaRPr lang="en-US" altLang="en-US" sz="3200" dirty="0"/>
          </a:p>
          <a:p>
            <a:pPr marL="18415" algn="l" rtl="0" eaLnBrk="0">
              <a:lnSpc>
                <a:spcPts val="1850"/>
              </a:lnSpc>
              <a:spcBef>
                <a:spcPts val="1315"/>
              </a:spcBef>
            </a:pP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8415" algn="l" rtl="0" eaLnBrk="0">
              <a:lnSpc>
                <a:spcPts val="1860"/>
              </a:lnSpc>
              <a:spcBef>
                <a:spcPts val="455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8415" algn="l" rtl="0" eaLnBrk="0">
              <a:lnSpc>
                <a:spcPts val="1840"/>
              </a:lnSpc>
              <a:spcBef>
                <a:spcPts val="455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</a:t>
            </a:r>
            <a:endParaRPr lang="en-US" altLang="en-US" sz="15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8415" algn="l" rtl="0" eaLnBrk="0">
              <a:lnSpc>
                <a:spcPts val="1855"/>
              </a:lnSpc>
            </a:pP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器</a:t>
            </a:r>
            <a:endParaRPr lang="en-US" altLang="en-US" sz="1500" dirty="0"/>
          </a:p>
        </p:txBody>
      </p:sp>
      <p:grpSp>
        <p:nvGrpSpPr>
          <p:cNvPr id="398" name="group 398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2604" name="picture 260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2605" name="textbox 2605"/>
            <p:cNvSpPr/>
            <p:nvPr/>
          </p:nvSpPr>
          <p:spPr>
            <a:xfrm>
              <a:off x="-12700" y="-12700"/>
              <a:ext cx="1437005" cy="14643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marL="713740" algn="l" rtl="0" eaLnBrk="0">
                <a:lnSpc>
                  <a:spcPct val="85000"/>
                </a:lnSpc>
                <a:spcBef>
                  <a:spcPts val="0"/>
                </a:spcBef>
              </a:pPr>
              <a:r>
                <a:rPr sz="3900" spc="11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textbox 2606"/>
          <p:cNvSpPr/>
          <p:nvPr/>
        </p:nvSpPr>
        <p:spPr>
          <a:xfrm>
            <a:off x="5357704" y="2444286"/>
            <a:ext cx="4028440" cy="23806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2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</a:t>
            </a:r>
            <a:r>
              <a:rPr sz="3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图/存储过程/触发器</a:t>
            </a:r>
            <a:endParaRPr lang="en-US" altLang="en-US" sz="3200" dirty="0"/>
          </a:p>
          <a:p>
            <a:pPr marL="18415" algn="l" rtl="0" eaLnBrk="0">
              <a:lnSpc>
                <a:spcPts val="1850"/>
              </a:lnSpc>
              <a:spcBef>
                <a:spcPts val="1315"/>
              </a:spcBef>
            </a:pPr>
            <a:r>
              <a:rPr sz="1500" spc="3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3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8415" algn="l" rtl="0" eaLnBrk="0">
              <a:lnSpc>
                <a:spcPts val="1860"/>
              </a:lnSpc>
              <a:spcBef>
                <a:spcPts val="455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8415" algn="l" rtl="0" eaLnBrk="0">
              <a:lnSpc>
                <a:spcPts val="1840"/>
              </a:lnSpc>
              <a:spcBef>
                <a:spcPts val="455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</a:t>
            </a:r>
            <a:endParaRPr lang="en-US" altLang="en-US" sz="15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8415" algn="l" rtl="0" eaLnBrk="0">
              <a:lnSpc>
                <a:spcPts val="1855"/>
              </a:lnSpc>
            </a:pP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器</a:t>
            </a:r>
            <a:endParaRPr lang="en-US" altLang="en-US" sz="1500" dirty="0"/>
          </a:p>
        </p:txBody>
      </p:sp>
      <p:grpSp>
        <p:nvGrpSpPr>
          <p:cNvPr id="400" name="group 400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2607" name="picture 260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2608" name="textbox 2608"/>
            <p:cNvSpPr/>
            <p:nvPr/>
          </p:nvSpPr>
          <p:spPr>
            <a:xfrm>
              <a:off x="-12700" y="-12700"/>
              <a:ext cx="1437005" cy="14643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marL="713740" algn="l" rtl="0" eaLnBrk="0">
                <a:lnSpc>
                  <a:spcPct val="85000"/>
                </a:lnSpc>
                <a:spcBef>
                  <a:spcPts val="0"/>
                </a:spcBef>
              </a:pPr>
              <a:r>
                <a:rPr sz="3900" spc="11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5"/>
          <p:cNvSpPr/>
          <p:nvPr/>
        </p:nvSpPr>
        <p:spPr>
          <a:xfrm>
            <a:off x="5356890" y="2444286"/>
            <a:ext cx="1751329" cy="25095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320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</a:t>
            </a:r>
            <a:r>
              <a:rPr sz="32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引擎</a:t>
            </a:r>
            <a:endParaRPr lang="en-US" altLang="en-US" sz="3200" dirty="0"/>
          </a:p>
          <a:p>
            <a:pPr algn="l" rtl="0" eaLnBrk="0">
              <a:lnSpc>
                <a:spcPct val="153000"/>
              </a:lnSpc>
            </a:pPr>
            <a:endParaRPr lang="en-US" altLang="en-US" sz="1000" dirty="0"/>
          </a:p>
          <a:p>
            <a:pPr marL="19050" algn="l" rtl="0" eaLnBrk="0">
              <a:lnSpc>
                <a:spcPct val="93000"/>
              </a:lnSpc>
              <a:spcBef>
                <a:spcPts val="455"/>
              </a:spcBef>
            </a:pPr>
            <a:r>
              <a:rPr sz="1500" spc="9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9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500" spc="9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体系结</a:t>
            </a:r>
            <a:r>
              <a:rPr sz="15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1500" dirty="0"/>
          </a:p>
          <a:p>
            <a:pPr algn="l" rtl="0" eaLnBrk="0">
              <a:lnSpc>
                <a:spcPct val="145000"/>
              </a:lnSpc>
            </a:pPr>
            <a:endParaRPr lang="en-US" altLang="en-US" sz="1000" dirty="0"/>
          </a:p>
          <a:p>
            <a:pPr marL="19050" algn="l" rtl="0" eaLnBrk="0">
              <a:lnSpc>
                <a:spcPts val="1840"/>
              </a:lnSpc>
              <a:spcBef>
                <a:spcPts val="460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</a:t>
            </a:r>
            <a:endParaRPr lang="en-US" altLang="en-US" sz="1500" dirty="0"/>
          </a:p>
          <a:p>
            <a:pPr algn="l" rtl="0" eaLnBrk="0">
              <a:lnSpc>
                <a:spcPct val="133000"/>
              </a:lnSpc>
            </a:pPr>
            <a:endParaRPr lang="en-US" altLang="en-US" sz="1000" dirty="0"/>
          </a:p>
          <a:p>
            <a:pPr marL="19050" algn="l" rtl="0" eaLnBrk="0">
              <a:lnSpc>
                <a:spcPts val="1865"/>
              </a:lnSpc>
              <a:spcBef>
                <a:spcPts val="455"/>
              </a:spcBef>
            </a:pPr>
            <a:r>
              <a:rPr sz="1500" spc="6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</a:t>
            </a:r>
            <a:r>
              <a:rPr sz="1500" spc="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</a:t>
            </a:r>
            <a:endParaRPr lang="en-US" altLang="en-US" sz="1500" dirty="0"/>
          </a:p>
          <a:p>
            <a:pPr algn="l" rtl="0" eaLnBrk="0">
              <a:lnSpc>
                <a:spcPct val="129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19050" algn="l" rtl="0" eaLnBrk="0">
              <a:lnSpc>
                <a:spcPts val="1870"/>
              </a:lnSpc>
              <a:spcBef>
                <a:spcPts val="5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择</a:t>
            </a:r>
            <a:endParaRPr lang="en-US" altLang="en-US" sz="1500" dirty="0"/>
          </a:p>
        </p:txBody>
      </p:sp>
      <p:grpSp>
        <p:nvGrpSpPr>
          <p:cNvPr id="16" name="group 16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106" name="picture 10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107" name="textbox 107"/>
            <p:cNvSpPr/>
            <p:nvPr/>
          </p:nvSpPr>
          <p:spPr>
            <a:xfrm>
              <a:off x="-12700" y="-12700"/>
              <a:ext cx="1437005" cy="14643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marL="752475" algn="l" rtl="0" eaLnBrk="0">
                <a:lnSpc>
                  <a:spcPct val="86000"/>
                </a:lnSpc>
                <a:spcBef>
                  <a:spcPts val="0"/>
                </a:spcBef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textbox 2609"/>
          <p:cNvSpPr/>
          <p:nvPr/>
        </p:nvSpPr>
        <p:spPr>
          <a:xfrm>
            <a:off x="793404" y="1851075"/>
            <a:ext cx="10738484" cy="16116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26035" algn="l" rtl="0" eaLnBrk="0">
              <a:lnSpc>
                <a:spcPct val="96000"/>
              </a:lnSpc>
            </a:pPr>
            <a:r>
              <a:rPr sz="1500" spc="-40" dirty="0">
                <a:solidFill>
                  <a:srgbClr val="00000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40" dirty="0">
                <a:solidFill>
                  <a:srgbClr val="00000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介绍</a:t>
            </a:r>
            <a:endParaRPr lang="en-US" altLang="en-US" sz="1500" dirty="0"/>
          </a:p>
          <a:p>
            <a:pPr marL="28575" indent="-15875" algn="l" rtl="0" eaLnBrk="0">
              <a:lnSpc>
                <a:spcPct val="199000"/>
              </a:lnSpc>
              <a:spcBef>
                <a:spcPts val="470"/>
              </a:spcBef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视图(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View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)是一种虚拟存在的表。视图中的数据并不在数据库中实际存在，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行和列数据来自定义视图的查询中使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用的表，并且是在使用视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图时动态生成的。</a:t>
            </a:r>
            <a:endParaRPr lang="en-US" altLang="en-US" sz="1400" dirty="0"/>
          </a:p>
          <a:p>
            <a:pPr algn="l" rtl="0" eaLnBrk="0">
              <a:lnSpc>
                <a:spcPct val="144000"/>
              </a:lnSpc>
            </a:pPr>
            <a:endParaRPr lang="en-US" altLang="en-US" sz="1000" dirty="0"/>
          </a:p>
          <a:p>
            <a:pPr algn="l" rtl="0" eaLnBrk="0">
              <a:lnSpc>
                <a:spcPct val="117000"/>
              </a:lnSpc>
            </a:pPr>
            <a:endParaRPr lang="en-US" altLang="en-US" sz="300" dirty="0"/>
          </a:p>
          <a:p>
            <a:pPr marL="13970" algn="l" rtl="0" eaLnBrk="0">
              <a:lnSpc>
                <a:spcPct val="86000"/>
              </a:lnSpc>
              <a:spcBef>
                <a:spcPts val="5"/>
              </a:spcBef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通俗的讲，视图只保存了查询的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不保存查询结果。所以我们在创建视图的时候，主要的工作就落在创建这条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查询语句上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</p:txBody>
      </p:sp>
      <p:pic>
        <p:nvPicPr>
          <p:cNvPr id="2610" name="picture 26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611" name="textbox 2611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612" name="picture 26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613" name="picture 26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614" name="textbox 2614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402" name="group 40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615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616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617" name="picture 26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2618" name="textbox 2618"/>
          <p:cNvSpPr/>
          <p:nvPr/>
        </p:nvSpPr>
        <p:spPr>
          <a:xfrm>
            <a:off x="797473" y="1112977"/>
            <a:ext cx="518159" cy="305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endParaRPr lang="en-US" altLang="en-US" sz="2000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9" name="table 2619"/>
          <p:cNvGraphicFramePr>
            <a:graphicFrameLocks noGrp="1"/>
          </p:cNvGraphicFramePr>
          <p:nvPr/>
        </p:nvGraphicFramePr>
        <p:xfrm>
          <a:off x="774128" y="4600892"/>
          <a:ext cx="10637519" cy="740410"/>
        </p:xfrm>
        <a:graphic>
          <a:graphicData uri="http://schemas.openxmlformats.org/drawingml/2006/table">
            <a:tbl>
              <a:tblPr/>
              <a:tblGrid>
                <a:gridCol w="10637519"/>
              </a:tblGrid>
              <a:tr h="73723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20" name="table 2620"/>
          <p:cNvGraphicFramePr>
            <a:graphicFrameLocks noGrp="1"/>
          </p:cNvGraphicFramePr>
          <p:nvPr/>
        </p:nvGraphicFramePr>
        <p:xfrm>
          <a:off x="774128" y="3220148"/>
          <a:ext cx="10637519" cy="711835"/>
        </p:xfrm>
        <a:graphic>
          <a:graphicData uri="http://schemas.openxmlformats.org/drawingml/2006/table">
            <a:tbl>
              <a:tblPr/>
              <a:tblGrid>
                <a:gridCol w="10637519"/>
              </a:tblGrid>
              <a:tr h="70866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900" dirty="0"/>
                    </a:p>
                    <a:p>
                      <a:pPr marL="94615" algn="l" rtl="0" eaLnBrk="0">
                        <a:lnSpc>
                          <a:spcPct val="89000"/>
                        </a:lnSpc>
                        <a:spcBef>
                          <a:spcPts val="5"/>
                        </a:spcBef>
                      </a:pPr>
                      <a:r>
                        <a:rPr sz="1400" spc="-10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查看创建视图语句</a:t>
                      </a:r>
                      <a:r>
                        <a:rPr sz="1400" spc="-5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endParaRPr lang="en-US" altLang="en-US" sz="1400" dirty="0"/>
                    </a:p>
                    <a:p>
                      <a:pPr marL="94615" algn="l" rtl="0" eaLnBrk="0">
                        <a:lnSpc>
                          <a:spcPts val="2520"/>
                        </a:lnSpc>
                      </a:pPr>
                      <a:r>
                        <a:rPr sz="1400" spc="-1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查看视图数据</a:t>
                      </a:r>
                      <a:r>
                        <a:rPr sz="1400" spc="-10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21" name="table 2621"/>
          <p:cNvGraphicFramePr>
            <a:graphicFrameLocks noGrp="1"/>
          </p:cNvGraphicFramePr>
          <p:nvPr/>
        </p:nvGraphicFramePr>
        <p:xfrm>
          <a:off x="774128" y="2214309"/>
          <a:ext cx="10637519" cy="417195"/>
        </p:xfrm>
        <a:graphic>
          <a:graphicData uri="http://schemas.openxmlformats.org/drawingml/2006/table">
            <a:tbl>
              <a:tblPr/>
              <a:tblGrid>
                <a:gridCol w="10637519"/>
              </a:tblGrid>
              <a:tr h="4140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22" name="table 2622"/>
          <p:cNvGraphicFramePr>
            <a:graphicFrameLocks noGrp="1"/>
          </p:cNvGraphicFramePr>
          <p:nvPr/>
        </p:nvGraphicFramePr>
        <p:xfrm>
          <a:off x="774128" y="5980112"/>
          <a:ext cx="10637519" cy="388619"/>
        </p:xfrm>
        <a:graphic>
          <a:graphicData uri="http://schemas.openxmlformats.org/drawingml/2006/table">
            <a:tbl>
              <a:tblPr/>
              <a:tblGrid>
                <a:gridCol w="10637519"/>
              </a:tblGrid>
              <a:tr h="38544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2623" name="picture 26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624" name="textbox 2624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625" name="picture 26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673853" y="4677791"/>
            <a:ext cx="160020" cy="275844"/>
          </a:xfrm>
          <a:prstGeom prst="rect">
            <a:avLst/>
          </a:prstGeom>
        </p:spPr>
      </p:pic>
      <p:pic>
        <p:nvPicPr>
          <p:cNvPr id="2626" name="picture 26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579752" y="4998084"/>
            <a:ext cx="1151496" cy="275844"/>
          </a:xfrm>
          <a:prstGeom prst="rect">
            <a:avLst/>
          </a:prstGeom>
        </p:spPr>
      </p:pic>
      <p:pic>
        <p:nvPicPr>
          <p:cNvPr id="2627" name="picture 26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579752" y="4677791"/>
            <a:ext cx="2460116" cy="275844"/>
          </a:xfrm>
          <a:prstGeom prst="rect">
            <a:avLst/>
          </a:prstGeom>
        </p:spPr>
      </p:pic>
      <p:pic>
        <p:nvPicPr>
          <p:cNvPr id="2628" name="picture 26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187698" y="4998084"/>
            <a:ext cx="1193711" cy="275844"/>
          </a:xfrm>
          <a:prstGeom prst="rect">
            <a:avLst/>
          </a:prstGeom>
        </p:spPr>
      </p:pic>
      <p:pic>
        <p:nvPicPr>
          <p:cNvPr id="2629" name="picture 26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367785" y="4998084"/>
            <a:ext cx="160020" cy="275844"/>
          </a:xfrm>
          <a:prstGeom prst="rect">
            <a:avLst/>
          </a:prstGeom>
        </p:spPr>
      </p:pic>
      <p:sp>
        <p:nvSpPr>
          <p:cNvPr id="2630" name="textbox 2630"/>
          <p:cNvSpPr/>
          <p:nvPr/>
        </p:nvSpPr>
        <p:spPr>
          <a:xfrm>
            <a:off x="2644172" y="4732141"/>
            <a:ext cx="3036570" cy="5537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318895" algn="l" rtl="0" eaLnBrk="0">
              <a:lnSpc>
                <a:spcPct val="97000"/>
              </a:lnSpc>
            </a:pPr>
            <a:r>
              <a:rPr sz="1400" spc="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视图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名称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列名列表</a:t>
            </a:r>
            <a:endParaRPr lang="en-US" altLang="en-US" sz="1400" dirty="0"/>
          </a:p>
          <a:p>
            <a:pPr algn="l" rtl="0" eaLnBrk="0">
              <a:lnSpc>
                <a:spcPct val="106000"/>
              </a:lnSpc>
            </a:pPr>
            <a:endParaRPr lang="en-US" altLang="en-US" sz="7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</a:pPr>
            <a:r>
              <a:rPr sz="1400" spc="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视图名称</a:t>
            </a:r>
            <a:r>
              <a:rPr sz="1400" spc="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列名列表</a:t>
            </a:r>
            <a:r>
              <a:rPr sz="1400" spc="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</a:t>
            </a:r>
            <a:endParaRPr lang="en-US" altLang="en-US" sz="1400" dirty="0"/>
          </a:p>
        </p:txBody>
      </p:sp>
      <p:pic>
        <p:nvPicPr>
          <p:cNvPr id="2631" name="picture 26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632" name="picture 26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794248" y="4998084"/>
            <a:ext cx="3763898" cy="275844"/>
          </a:xfrm>
          <a:prstGeom prst="rect">
            <a:avLst/>
          </a:prstGeom>
        </p:spPr>
      </p:pic>
      <p:pic>
        <p:nvPicPr>
          <p:cNvPr id="2633" name="picture 26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6390132" y="2290826"/>
            <a:ext cx="3762629" cy="275844"/>
          </a:xfrm>
          <a:prstGeom prst="rect">
            <a:avLst/>
          </a:prstGeom>
        </p:spPr>
      </p:pic>
      <p:pic>
        <p:nvPicPr>
          <p:cNvPr id="2634" name="picture 26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101840" y="4677791"/>
            <a:ext cx="3762629" cy="275844"/>
          </a:xfrm>
          <a:prstGeom prst="rect">
            <a:avLst/>
          </a:prstGeom>
        </p:spPr>
      </p:pic>
      <p:pic>
        <p:nvPicPr>
          <p:cNvPr id="2635" name="picture 26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pic>
        <p:nvPicPr>
          <p:cNvPr id="2636" name="picture 26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66546" y="2290826"/>
            <a:ext cx="2463291" cy="275844"/>
          </a:xfrm>
          <a:prstGeom prst="rect">
            <a:avLst/>
          </a:prstGeom>
        </p:spPr>
      </p:pic>
      <p:sp>
        <p:nvSpPr>
          <p:cNvPr id="2637" name="textbox 2637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2638" name="picture 26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963670" y="2290826"/>
            <a:ext cx="160020" cy="275844"/>
          </a:xfrm>
          <a:prstGeom prst="rect">
            <a:avLst/>
          </a:prstGeom>
        </p:spPr>
      </p:pic>
      <p:sp>
        <p:nvSpPr>
          <p:cNvPr id="2639" name="textbox 2639"/>
          <p:cNvSpPr/>
          <p:nvPr/>
        </p:nvSpPr>
        <p:spPr>
          <a:xfrm>
            <a:off x="3240055" y="2345175"/>
            <a:ext cx="3036570" cy="233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400" spc="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视图名称</a:t>
            </a:r>
            <a:r>
              <a:rPr sz="1400" spc="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列名列表</a:t>
            </a:r>
            <a:r>
              <a:rPr sz="1400" spc="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</a:t>
            </a:r>
            <a:endParaRPr lang="en-US" altLang="en-US" sz="1400" dirty="0"/>
          </a:p>
        </p:txBody>
      </p:sp>
      <p:pic>
        <p:nvPicPr>
          <p:cNvPr id="2640" name="picture 26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866546" y="6057900"/>
            <a:ext cx="2000757" cy="275844"/>
          </a:xfrm>
          <a:prstGeom prst="rect">
            <a:avLst/>
          </a:prstGeom>
        </p:spPr>
      </p:pic>
      <p:pic>
        <p:nvPicPr>
          <p:cNvPr id="2641" name="picture 26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2471674" y="3297935"/>
            <a:ext cx="1809876" cy="275844"/>
          </a:xfrm>
          <a:prstGeom prst="rect">
            <a:avLst/>
          </a:prstGeom>
        </p:spPr>
      </p:pic>
      <p:pic>
        <p:nvPicPr>
          <p:cNvPr id="2642" name="picture 26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2114676" y="3617976"/>
            <a:ext cx="1467993" cy="275844"/>
          </a:xfrm>
          <a:prstGeom prst="rect">
            <a:avLst/>
          </a:prstGeom>
        </p:spPr>
      </p:pic>
      <p:sp>
        <p:nvSpPr>
          <p:cNvPr id="2643" name="textbox 2643"/>
          <p:cNvSpPr/>
          <p:nvPr/>
        </p:nvSpPr>
        <p:spPr>
          <a:xfrm>
            <a:off x="855451" y="4732141"/>
            <a:ext cx="704215" cy="5359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-8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方式一：</a:t>
            </a:r>
            <a:endParaRPr lang="en-US" altLang="en-US" sz="1300" dirty="0"/>
          </a:p>
          <a:p>
            <a:pPr marL="12700" algn="l" rtl="0" eaLnBrk="0">
              <a:lnSpc>
                <a:spcPts val="2520"/>
              </a:lnSpc>
            </a:pPr>
            <a:r>
              <a:rPr sz="1300" spc="-8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方式二：</a:t>
            </a:r>
            <a:endParaRPr lang="en-US" altLang="en-US" sz="1300" dirty="0"/>
          </a:p>
        </p:txBody>
      </p:sp>
      <p:pic>
        <p:nvPicPr>
          <p:cNvPr id="2644" name="picture 264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5494020" y="4677791"/>
            <a:ext cx="1193393" cy="275844"/>
          </a:xfrm>
          <a:prstGeom prst="rect">
            <a:avLst/>
          </a:prstGeom>
        </p:spPr>
      </p:pic>
      <p:sp>
        <p:nvSpPr>
          <p:cNvPr id="2645" name="textbox 2645"/>
          <p:cNvSpPr/>
          <p:nvPr/>
        </p:nvSpPr>
        <p:spPr>
          <a:xfrm>
            <a:off x="3488468" y="3605276"/>
            <a:ext cx="1204594" cy="3194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5000"/>
              </a:lnSpc>
            </a:pPr>
            <a:endParaRPr lang="en-US" altLang="en-US" sz="5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</a:pP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图名称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en-US" sz="1400" dirty="0"/>
          </a:p>
        </p:txBody>
      </p:sp>
      <p:pic>
        <p:nvPicPr>
          <p:cNvPr id="2646" name="picture 264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4253229" y="3617976"/>
            <a:ext cx="426910" cy="275844"/>
          </a:xfrm>
          <a:prstGeom prst="rect">
            <a:avLst/>
          </a:prstGeom>
        </p:spPr>
      </p:pic>
      <p:pic>
        <p:nvPicPr>
          <p:cNvPr id="2647" name="picture 264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3632961" y="6057900"/>
            <a:ext cx="146303" cy="275844"/>
          </a:xfrm>
          <a:prstGeom prst="rect">
            <a:avLst/>
          </a:prstGeom>
        </p:spPr>
      </p:pic>
      <p:sp>
        <p:nvSpPr>
          <p:cNvPr id="2648" name="textbox 2648"/>
          <p:cNvSpPr/>
          <p:nvPr/>
        </p:nvSpPr>
        <p:spPr>
          <a:xfrm>
            <a:off x="2782855" y="6112249"/>
            <a:ext cx="1673860" cy="233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400" spc="2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视图名称</a:t>
            </a:r>
            <a:r>
              <a:rPr sz="1400" spc="2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视图名称</a:t>
            </a:r>
            <a:endParaRPr lang="en-US" altLang="en-US" sz="1400" dirty="0"/>
          </a:p>
        </p:txBody>
      </p:sp>
      <p:sp>
        <p:nvSpPr>
          <p:cNvPr id="2649" name="textbox 2649"/>
          <p:cNvSpPr/>
          <p:nvPr/>
        </p:nvSpPr>
        <p:spPr>
          <a:xfrm>
            <a:off x="4184936" y="3285235"/>
            <a:ext cx="858519" cy="3194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5000"/>
              </a:lnSpc>
            </a:pPr>
            <a:endParaRPr lang="en-US" altLang="en-US" sz="5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</a:pP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图名称</a:t>
            </a:r>
            <a:endParaRPr lang="en-US" altLang="en-US" sz="1400" dirty="0"/>
          </a:p>
        </p:txBody>
      </p:sp>
      <p:pic>
        <p:nvPicPr>
          <p:cNvPr id="2650" name="picture 265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4908803" y="3297935"/>
            <a:ext cx="121920" cy="275844"/>
          </a:xfrm>
          <a:prstGeom prst="rect">
            <a:avLst/>
          </a:prstGeom>
        </p:spPr>
      </p:pic>
      <p:grpSp>
        <p:nvGrpSpPr>
          <p:cNvPr id="404" name="group 40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651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652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653" name="picture 265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2654" name="textbox 2654"/>
          <p:cNvSpPr/>
          <p:nvPr/>
        </p:nvSpPr>
        <p:spPr>
          <a:xfrm>
            <a:off x="806864" y="1851075"/>
            <a:ext cx="694055" cy="2489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</a:t>
            </a:r>
            <a:endParaRPr lang="en-US" altLang="en-US" sz="1500" dirty="0"/>
          </a:p>
        </p:txBody>
      </p:sp>
      <p:sp>
        <p:nvSpPr>
          <p:cNvPr id="2655" name="textbox 2655"/>
          <p:cNvSpPr/>
          <p:nvPr/>
        </p:nvSpPr>
        <p:spPr>
          <a:xfrm>
            <a:off x="806864" y="2875457"/>
            <a:ext cx="694055" cy="2527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查询</a:t>
            </a:r>
            <a:endParaRPr lang="en-US" altLang="en-US" sz="1500" dirty="0"/>
          </a:p>
        </p:txBody>
      </p:sp>
      <p:sp>
        <p:nvSpPr>
          <p:cNvPr id="2656" name="textbox 2656"/>
          <p:cNvSpPr/>
          <p:nvPr/>
        </p:nvSpPr>
        <p:spPr>
          <a:xfrm>
            <a:off x="806864" y="5631510"/>
            <a:ext cx="694055" cy="2489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删除</a:t>
            </a:r>
            <a:endParaRPr lang="en-US" altLang="en-US" sz="1500" dirty="0"/>
          </a:p>
        </p:txBody>
      </p:sp>
      <p:sp>
        <p:nvSpPr>
          <p:cNvPr id="2657" name="textbox 2657"/>
          <p:cNvSpPr/>
          <p:nvPr/>
        </p:nvSpPr>
        <p:spPr>
          <a:xfrm>
            <a:off x="806864" y="4265726"/>
            <a:ext cx="694055" cy="2476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500" spc="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500" spc="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</a:t>
            </a:r>
            <a:r>
              <a:rPr sz="1500" spc="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改</a:t>
            </a:r>
            <a:endParaRPr lang="en-US" altLang="en-US" sz="1500" dirty="0"/>
          </a:p>
        </p:txBody>
      </p:sp>
      <p:sp>
        <p:nvSpPr>
          <p:cNvPr id="2658" name="textbox 2658"/>
          <p:cNvSpPr/>
          <p:nvPr/>
        </p:nvSpPr>
        <p:spPr>
          <a:xfrm>
            <a:off x="797473" y="1112977"/>
            <a:ext cx="518159" cy="305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endParaRPr lang="en-US" altLang="en-US" sz="2000" dirty="0"/>
          </a:p>
        </p:txBody>
      </p:sp>
      <p:pic>
        <p:nvPicPr>
          <p:cNvPr id="2659" name="picture 265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4443729" y="6057900"/>
            <a:ext cx="362623" cy="275844"/>
          </a:xfrm>
          <a:prstGeom prst="rect">
            <a:avLst/>
          </a:prstGeom>
        </p:spPr>
      </p:pic>
      <p:sp>
        <p:nvSpPr>
          <p:cNvPr id="2660" name="textbox 2660"/>
          <p:cNvSpPr/>
          <p:nvPr/>
        </p:nvSpPr>
        <p:spPr>
          <a:xfrm>
            <a:off x="6607361" y="4732141"/>
            <a:ext cx="379729" cy="235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句</a:t>
            </a:r>
            <a:endParaRPr lang="en-US" altLang="en-US" sz="1400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textbox 2661"/>
          <p:cNvSpPr/>
          <p:nvPr/>
        </p:nvSpPr>
        <p:spPr>
          <a:xfrm>
            <a:off x="797327" y="1851075"/>
            <a:ext cx="10553065" cy="19881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22225" algn="l" rtl="0" eaLnBrk="0">
              <a:lnSpc>
                <a:spcPct val="97000"/>
              </a:lnSpc>
            </a:pPr>
            <a:r>
              <a:rPr sz="1500" spc="6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6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50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视图的检查</a:t>
            </a:r>
            <a:r>
              <a:rPr sz="1500" spc="5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</a:t>
            </a:r>
            <a:endParaRPr lang="en-US" altLang="en-US" sz="1500" dirty="0"/>
          </a:p>
          <a:p>
            <a:pPr marL="12700" indent="7620" algn="l" rtl="0" eaLnBrk="0">
              <a:lnSpc>
                <a:spcPct val="199000"/>
              </a:lnSpc>
              <a:spcBef>
                <a:spcPts val="140"/>
              </a:spcBef>
            </a:pP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当使用WITH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CHECK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OPTIO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子句创建视图时，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会通过视图检查正在更改的每个行，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例如插入，更新，删除，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以使其符合视图的定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义。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MySQL允许基于另一个视图创建视图，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它还会检查依赖视图中的规则以保持一致性。为了确定检查的范围，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mysql提供了两个选项：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CASCADED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LOCAL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，默认值为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CASCADE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  <a:p>
            <a:pPr algn="l" rtl="0" eaLnBrk="0">
              <a:lnSpc>
                <a:spcPct val="116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marL="17780" algn="l" rtl="0" eaLnBrk="0">
              <a:lnSpc>
                <a:spcPts val="1720"/>
              </a:lnSpc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CASCADE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en-US" sz="1400" dirty="0"/>
          </a:p>
        </p:txBody>
      </p:sp>
      <p:pic>
        <p:nvPicPr>
          <p:cNvPr id="2662" name="picture 26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grpSp>
        <p:nvGrpSpPr>
          <p:cNvPr id="406" name="group 406"/>
          <p:cNvGrpSpPr/>
          <p:nvPr/>
        </p:nvGrpSpPr>
        <p:grpSpPr>
          <a:xfrm rot="21600000">
            <a:off x="797052" y="4131564"/>
            <a:ext cx="6001511" cy="396240"/>
            <a:chOff x="0" y="0"/>
            <a:chExt cx="6001511" cy="396240"/>
          </a:xfrm>
        </p:grpSpPr>
        <p:grpSp>
          <p:nvGrpSpPr>
            <p:cNvPr id="408" name="group 408"/>
            <p:cNvGrpSpPr/>
            <p:nvPr/>
          </p:nvGrpSpPr>
          <p:grpSpPr>
            <a:xfrm rot="21600000">
              <a:off x="0" y="0"/>
              <a:ext cx="6001511" cy="396240"/>
              <a:chOff x="0" y="0"/>
              <a:chExt cx="6001511" cy="396240"/>
            </a:xfrm>
          </p:grpSpPr>
          <p:sp>
            <p:nvSpPr>
              <p:cNvPr id="2663" name="path"/>
              <p:cNvSpPr/>
              <p:nvPr/>
            </p:nvSpPr>
            <p:spPr>
              <a:xfrm>
                <a:off x="0" y="0"/>
                <a:ext cx="3965447" cy="396240"/>
              </a:xfrm>
              <a:custGeom>
                <a:avLst/>
                <a:gdLst/>
                <a:ahLst/>
                <a:cxnLst/>
                <a:rect l="0" t="0" r="0" b="0"/>
                <a:pathLst>
                  <a:path w="6244" h="624">
                    <a:moveTo>
                      <a:pt x="0" y="40"/>
                    </a:moveTo>
                    <a:moveTo>
                      <a:pt x="0" y="40"/>
                    </a:moveTo>
                    <a:cubicBezTo>
                      <a:pt x="0" y="18"/>
                      <a:pt x="18" y="0"/>
                      <a:pt x="40" y="0"/>
                    </a:cubicBezTo>
                    <a:lnTo>
                      <a:pt x="6204" y="0"/>
                    </a:lnTo>
                    <a:cubicBezTo>
                      <a:pt x="6226" y="0"/>
                      <a:pt x="6244" y="18"/>
                      <a:pt x="6244" y="40"/>
                    </a:cubicBezTo>
                    <a:lnTo>
                      <a:pt x="6244" y="583"/>
                    </a:lnTo>
                    <a:cubicBezTo>
                      <a:pt x="6244" y="605"/>
                      <a:pt x="6226" y="624"/>
                      <a:pt x="6204" y="624"/>
                    </a:cubicBezTo>
                    <a:lnTo>
                      <a:pt x="40" y="624"/>
                    </a:lnTo>
                    <a:cubicBezTo>
                      <a:pt x="18" y="624"/>
                      <a:pt x="0" y="605"/>
                      <a:pt x="0" y="583"/>
                    </a:cubicBez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CD5B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4" name="path"/>
              <p:cNvSpPr/>
              <p:nvPr/>
            </p:nvSpPr>
            <p:spPr>
              <a:xfrm>
                <a:off x="4002023" y="0"/>
                <a:ext cx="1999488" cy="396240"/>
              </a:xfrm>
              <a:custGeom>
                <a:avLst/>
                <a:gdLst/>
                <a:ahLst/>
                <a:cxnLst/>
                <a:rect l="0" t="0" r="0" b="0"/>
                <a:pathLst>
                  <a:path w="3148" h="624">
                    <a:moveTo>
                      <a:pt x="0" y="40"/>
                    </a:moveTo>
                    <a:moveTo>
                      <a:pt x="0" y="40"/>
                    </a:moveTo>
                    <a:cubicBezTo>
                      <a:pt x="0" y="18"/>
                      <a:pt x="18" y="0"/>
                      <a:pt x="40" y="0"/>
                    </a:cubicBezTo>
                    <a:lnTo>
                      <a:pt x="3108" y="0"/>
                    </a:lnTo>
                    <a:cubicBezTo>
                      <a:pt x="3130" y="0"/>
                      <a:pt x="3148" y="18"/>
                      <a:pt x="3148" y="40"/>
                    </a:cubicBezTo>
                    <a:lnTo>
                      <a:pt x="3148" y="583"/>
                    </a:lnTo>
                    <a:cubicBezTo>
                      <a:pt x="3148" y="605"/>
                      <a:pt x="3130" y="624"/>
                      <a:pt x="3108" y="624"/>
                    </a:cubicBezTo>
                    <a:lnTo>
                      <a:pt x="40" y="624"/>
                    </a:lnTo>
                    <a:cubicBezTo>
                      <a:pt x="18" y="624"/>
                      <a:pt x="0" y="605"/>
                      <a:pt x="0" y="583"/>
                    </a:cubicBez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00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65" name="textbox 2665"/>
            <p:cNvSpPr/>
            <p:nvPr/>
          </p:nvSpPr>
          <p:spPr>
            <a:xfrm>
              <a:off x="-12700" y="-12700"/>
              <a:ext cx="6027420" cy="43116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8000"/>
                </a:lnSpc>
              </a:pPr>
              <a:endParaRPr lang="en-US" altLang="en-US" sz="900" dirty="0"/>
            </a:p>
            <a:p>
              <a:pPr marL="104775" algn="l" rtl="0" eaLnBrk="0">
                <a:lnSpc>
                  <a:spcPct val="89000"/>
                </a:lnSpc>
                <a:spcBef>
                  <a:spcPts val="5"/>
                </a:spcBef>
              </a:pP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create</a:t>
              </a:r>
              <a:r>
                <a:rPr sz="1200" spc="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view</a:t>
              </a:r>
              <a:r>
                <a:rPr sz="1200" spc="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v</a:t>
              </a:r>
              <a:r>
                <a:rPr sz="1200" spc="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1</a:t>
              </a:r>
              <a:r>
                <a:rPr sz="1200" spc="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as</a:t>
              </a:r>
              <a:r>
                <a:rPr sz="1200" spc="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select</a:t>
              </a:r>
              <a:r>
                <a:rPr sz="1200" spc="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id</a:t>
              </a:r>
              <a:r>
                <a:rPr sz="1200" spc="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,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name</a:t>
              </a:r>
              <a:r>
                <a:rPr sz="1200" spc="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from</a:t>
              </a:r>
              <a:r>
                <a:rPr sz="1200" spc="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student</a:t>
              </a:r>
              <a:r>
                <a:rPr sz="1200" spc="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where</a:t>
              </a:r>
              <a:r>
                <a:rPr sz="1200" spc="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id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&lt;=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20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     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with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cascaded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check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option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;</a:t>
              </a:r>
              <a:endParaRPr lang="en-US" altLang="en-US" sz="1200" dirty="0"/>
            </a:p>
          </p:txBody>
        </p:sp>
      </p:grpSp>
      <p:sp>
        <p:nvSpPr>
          <p:cNvPr id="2666" name="textbox 2666"/>
          <p:cNvSpPr/>
          <p:nvPr/>
        </p:nvSpPr>
        <p:spPr>
          <a:xfrm>
            <a:off x="797052" y="5021579"/>
            <a:ext cx="6002020" cy="405765"/>
          </a:xfrm>
          <a:prstGeom prst="rect">
            <a:avLst/>
          </a:prstGeom>
          <a:solidFill>
            <a:srgbClr val="FCD5B5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lang="en-US" altLang="en-US" sz="800" dirty="0"/>
          </a:p>
          <a:p>
            <a:pPr algn="l" rtl="0" eaLnBrk="0">
              <a:lnSpc>
                <a:spcPct val="6000"/>
              </a:lnSpc>
            </a:pPr>
            <a:endParaRPr lang="en-US" altLang="en-US" sz="100" dirty="0"/>
          </a:p>
          <a:p>
            <a:pPr marL="311150" algn="l" rtl="0" eaLnBrk="0">
              <a:lnSpc>
                <a:spcPct val="89000"/>
              </a:lnSpc>
            </a:pP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create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view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v2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as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select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name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from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v1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where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&gt;=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10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with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cascaded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check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option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;</a:t>
            </a:r>
            <a:endParaRPr lang="en-US" altLang="en-US" sz="1200" dirty="0"/>
          </a:p>
        </p:txBody>
      </p:sp>
      <p:sp>
        <p:nvSpPr>
          <p:cNvPr id="2667" name="textbox 2667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2668" name="textbox 2668"/>
          <p:cNvSpPr/>
          <p:nvPr/>
        </p:nvSpPr>
        <p:spPr>
          <a:xfrm>
            <a:off x="797052" y="5911596"/>
            <a:ext cx="3965575" cy="411480"/>
          </a:xfrm>
          <a:prstGeom prst="rect">
            <a:avLst/>
          </a:prstGeom>
          <a:solidFill>
            <a:srgbClr val="FCD5B5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lang="en-US" altLang="en-US" sz="800" dirty="0"/>
          </a:p>
          <a:p>
            <a:pPr marL="203200" algn="l" rtl="0" eaLnBrk="0">
              <a:lnSpc>
                <a:spcPct val="92000"/>
              </a:lnSpc>
              <a:spcBef>
                <a:spcPts val="5"/>
              </a:spcBef>
            </a:pP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create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view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v3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as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select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name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from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v2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where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&lt;=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15</a:t>
            </a:r>
            <a:endParaRPr lang="en-US" altLang="en-US" sz="1200" dirty="0"/>
          </a:p>
        </p:txBody>
      </p:sp>
      <p:pic>
        <p:nvPicPr>
          <p:cNvPr id="2669" name="picture 26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670" name="picture 26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671" name="textbox 2671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410" name="group 41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672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673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674" name="path"/>
          <p:cNvSpPr/>
          <p:nvPr/>
        </p:nvSpPr>
        <p:spPr>
          <a:xfrm>
            <a:off x="2551176" y="4576571"/>
            <a:ext cx="457200" cy="396240"/>
          </a:xfrm>
          <a:custGeom>
            <a:avLst/>
            <a:gdLst/>
            <a:ahLst/>
            <a:cxnLst/>
            <a:rect l="0" t="0" r="0" b="0"/>
            <a:pathLst>
              <a:path w="720" h="624">
                <a:moveTo>
                  <a:pt x="720" y="312"/>
                </a:moveTo>
                <a:lnTo>
                  <a:pt x="540" y="312"/>
                </a:lnTo>
                <a:lnTo>
                  <a:pt x="540" y="624"/>
                </a:lnTo>
                <a:lnTo>
                  <a:pt x="180" y="624"/>
                </a:lnTo>
                <a:lnTo>
                  <a:pt x="180" y="312"/>
                </a:lnTo>
                <a:lnTo>
                  <a:pt x="0" y="312"/>
                </a:lnTo>
                <a:lnTo>
                  <a:pt x="360" y="0"/>
                </a:lnTo>
                <a:lnTo>
                  <a:pt x="720" y="312"/>
                </a:lnTo>
                <a:close/>
              </a:path>
            </a:pathLst>
          </a:custGeom>
          <a:solidFill>
            <a:srgbClr val="A6A6A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675" name="path"/>
          <p:cNvSpPr/>
          <p:nvPr/>
        </p:nvSpPr>
        <p:spPr>
          <a:xfrm>
            <a:off x="2551176" y="5466588"/>
            <a:ext cx="457200" cy="396239"/>
          </a:xfrm>
          <a:custGeom>
            <a:avLst/>
            <a:gdLst/>
            <a:ahLst/>
            <a:cxnLst/>
            <a:rect l="0" t="0" r="0" b="0"/>
            <a:pathLst>
              <a:path w="720" h="623">
                <a:moveTo>
                  <a:pt x="720" y="311"/>
                </a:moveTo>
                <a:lnTo>
                  <a:pt x="540" y="311"/>
                </a:lnTo>
                <a:lnTo>
                  <a:pt x="540" y="623"/>
                </a:lnTo>
                <a:lnTo>
                  <a:pt x="180" y="623"/>
                </a:lnTo>
                <a:lnTo>
                  <a:pt x="180" y="311"/>
                </a:lnTo>
                <a:lnTo>
                  <a:pt x="0" y="311"/>
                </a:lnTo>
                <a:lnTo>
                  <a:pt x="360" y="0"/>
                </a:lnTo>
                <a:lnTo>
                  <a:pt x="720" y="311"/>
                </a:lnTo>
                <a:close/>
              </a:path>
            </a:pathLst>
          </a:custGeom>
          <a:solidFill>
            <a:srgbClr val="A6A6A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676" name="picture 26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2677" name="textbox 2677"/>
          <p:cNvSpPr/>
          <p:nvPr/>
        </p:nvSpPr>
        <p:spPr>
          <a:xfrm>
            <a:off x="797473" y="1112977"/>
            <a:ext cx="518159" cy="305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endParaRPr lang="en-US" altLang="en-US" sz="2000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textbox 2678"/>
          <p:cNvSpPr/>
          <p:nvPr/>
        </p:nvSpPr>
        <p:spPr>
          <a:xfrm>
            <a:off x="797327" y="1851075"/>
            <a:ext cx="10553065" cy="19881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22225" algn="l" rtl="0" eaLnBrk="0">
              <a:lnSpc>
                <a:spcPct val="97000"/>
              </a:lnSpc>
            </a:pPr>
            <a:r>
              <a:rPr sz="1500" spc="6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6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50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视图的检查</a:t>
            </a:r>
            <a:r>
              <a:rPr sz="1500" spc="5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</a:t>
            </a:r>
            <a:endParaRPr lang="en-US" altLang="en-US" sz="1500" dirty="0"/>
          </a:p>
          <a:p>
            <a:pPr marL="12700" indent="7620" algn="l" rtl="0" eaLnBrk="0">
              <a:lnSpc>
                <a:spcPct val="199000"/>
              </a:lnSpc>
              <a:spcBef>
                <a:spcPts val="140"/>
              </a:spcBef>
            </a:pP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当使用WITH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CHECK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OPTIO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子句创建视图时，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会通过视图检查正在更改的每个行，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例如插入，更新，删除，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以使其符合视图的定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义。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MySQL允许基于另一个视图创建视图，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它还会检查依赖视图中的规则以保持一致性。为了确定检查的范围，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mysql提供了两个选项：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CASCADED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LOCAL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，默认值为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CASCADE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  <a:p>
            <a:pPr algn="l" rtl="0" eaLnBrk="0">
              <a:lnSpc>
                <a:spcPct val="116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marL="21590" algn="l" rtl="0" eaLnBrk="0">
              <a:lnSpc>
                <a:spcPts val="1720"/>
              </a:lnSpc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LOCA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en-US" sz="1400" dirty="0"/>
          </a:p>
        </p:txBody>
      </p:sp>
      <p:pic>
        <p:nvPicPr>
          <p:cNvPr id="2679" name="picture 26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680" name="textbox 2680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2681" name="textbox 2681"/>
          <p:cNvSpPr/>
          <p:nvPr/>
        </p:nvSpPr>
        <p:spPr>
          <a:xfrm>
            <a:off x="797052" y="5939028"/>
            <a:ext cx="3965575" cy="411480"/>
          </a:xfrm>
          <a:prstGeom prst="rect">
            <a:avLst/>
          </a:prstGeom>
          <a:solidFill>
            <a:srgbClr val="FCD5B5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lang="en-US" altLang="en-US" sz="800" dirty="0"/>
          </a:p>
          <a:p>
            <a:pPr marL="241300" algn="l" rtl="0" eaLnBrk="0">
              <a:lnSpc>
                <a:spcPct val="92000"/>
              </a:lnSpc>
              <a:spcBef>
                <a:spcPts val="5"/>
              </a:spcBef>
            </a:pP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create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view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as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select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name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from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v2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where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&lt;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</a:t>
            </a:r>
            <a:endParaRPr lang="en-US" altLang="en-US" sz="1200" dirty="0"/>
          </a:p>
        </p:txBody>
      </p:sp>
      <p:sp>
        <p:nvSpPr>
          <p:cNvPr id="2682" name="textbox 2682"/>
          <p:cNvSpPr/>
          <p:nvPr/>
        </p:nvSpPr>
        <p:spPr>
          <a:xfrm>
            <a:off x="797052" y="4158995"/>
            <a:ext cx="3965575" cy="411480"/>
          </a:xfrm>
          <a:prstGeom prst="rect">
            <a:avLst/>
          </a:prstGeom>
          <a:solidFill>
            <a:srgbClr val="FCD5B5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lang="en-US" altLang="en-US" sz="8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marL="92075" algn="l" rtl="0" eaLnBrk="0">
              <a:lnSpc>
                <a:spcPct val="92000"/>
              </a:lnSpc>
            </a:pP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create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view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as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select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name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from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student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where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&lt;=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15</a:t>
            </a:r>
            <a:endParaRPr lang="en-US" altLang="en-US" sz="1200" dirty="0"/>
          </a:p>
        </p:txBody>
      </p:sp>
      <p:sp>
        <p:nvSpPr>
          <p:cNvPr id="2683" name="textbox 2683"/>
          <p:cNvSpPr/>
          <p:nvPr/>
        </p:nvSpPr>
        <p:spPr>
          <a:xfrm>
            <a:off x="797052" y="5049011"/>
            <a:ext cx="3965575" cy="411480"/>
          </a:xfrm>
          <a:prstGeom prst="rect">
            <a:avLst/>
          </a:prstGeom>
          <a:solidFill>
            <a:srgbClr val="FCD5B5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lang="en-US" altLang="en-US" sz="8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marL="221615" algn="l" rtl="0" eaLnBrk="0">
              <a:lnSpc>
                <a:spcPct val="92000"/>
              </a:lnSpc>
            </a:pP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create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view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as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select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name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from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v1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where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&gt;=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10</a:t>
            </a:r>
            <a:endParaRPr lang="en-US" altLang="en-US" sz="1200" dirty="0"/>
          </a:p>
        </p:txBody>
      </p:sp>
      <p:pic>
        <p:nvPicPr>
          <p:cNvPr id="2684" name="picture 26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685" name="picture 26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686" name="textbox 2686"/>
          <p:cNvSpPr/>
          <p:nvPr/>
        </p:nvSpPr>
        <p:spPr>
          <a:xfrm>
            <a:off x="4779263" y="5049011"/>
            <a:ext cx="1751329" cy="40576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lang="en-US" altLang="en-US" sz="800" dirty="0"/>
          </a:p>
          <a:p>
            <a:pPr algn="l" rtl="0" eaLnBrk="0">
              <a:lnSpc>
                <a:spcPct val="6000"/>
              </a:lnSpc>
            </a:pPr>
            <a:endParaRPr lang="en-US" altLang="en-US" sz="100" dirty="0"/>
          </a:p>
          <a:p>
            <a:pPr marL="128270" algn="l" rtl="0" eaLnBrk="0">
              <a:lnSpc>
                <a:spcPct val="89000"/>
              </a:lnSpc>
            </a:pP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with</a:t>
            </a:r>
            <a:r>
              <a:rPr sz="1200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local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check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option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;</a:t>
            </a:r>
            <a:endParaRPr lang="en-US" altLang="en-US" sz="1200" dirty="0"/>
          </a:p>
        </p:txBody>
      </p:sp>
      <p:sp>
        <p:nvSpPr>
          <p:cNvPr id="2687" name="textbox 2687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412" name="group 41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688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689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690" name="path"/>
          <p:cNvSpPr/>
          <p:nvPr/>
        </p:nvSpPr>
        <p:spPr>
          <a:xfrm>
            <a:off x="2551176" y="4572000"/>
            <a:ext cx="457200" cy="394716"/>
          </a:xfrm>
          <a:custGeom>
            <a:avLst/>
            <a:gdLst/>
            <a:ahLst/>
            <a:cxnLst/>
            <a:rect l="0" t="0" r="0" b="0"/>
            <a:pathLst>
              <a:path w="720" h="621">
                <a:moveTo>
                  <a:pt x="720" y="310"/>
                </a:moveTo>
                <a:lnTo>
                  <a:pt x="540" y="310"/>
                </a:lnTo>
                <a:lnTo>
                  <a:pt x="540" y="621"/>
                </a:lnTo>
                <a:lnTo>
                  <a:pt x="180" y="621"/>
                </a:lnTo>
                <a:lnTo>
                  <a:pt x="180" y="310"/>
                </a:lnTo>
                <a:lnTo>
                  <a:pt x="0" y="310"/>
                </a:lnTo>
                <a:lnTo>
                  <a:pt x="360" y="0"/>
                </a:lnTo>
                <a:lnTo>
                  <a:pt x="720" y="310"/>
                </a:lnTo>
                <a:close/>
              </a:path>
            </a:pathLst>
          </a:custGeom>
          <a:solidFill>
            <a:srgbClr val="A6A6A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691" name="picture 26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2692" name="textbox 2692"/>
          <p:cNvSpPr/>
          <p:nvPr/>
        </p:nvSpPr>
        <p:spPr>
          <a:xfrm>
            <a:off x="797473" y="1112977"/>
            <a:ext cx="518159" cy="305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endParaRPr lang="en-US" altLang="en-US" sz="2000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textbox 2693"/>
          <p:cNvSpPr/>
          <p:nvPr/>
        </p:nvSpPr>
        <p:spPr>
          <a:xfrm>
            <a:off x="796079" y="2740736"/>
            <a:ext cx="5288279" cy="1930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24765" algn="l" rtl="0" eaLnBrk="0">
              <a:lnSpc>
                <a:spcPct val="89000"/>
              </a:lnSpc>
            </a:pP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聚合函数或窗口函数(SUM()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MIN()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MAX()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UNT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()等)</a:t>
            </a:r>
            <a:endParaRPr lang="en-US" altLang="en-US" sz="1400" dirty="0"/>
          </a:p>
          <a:p>
            <a:pPr algn="l" rtl="0" eaLnBrk="0">
              <a:lnSpc>
                <a:spcPct val="120000"/>
              </a:lnSpc>
            </a:pPr>
            <a:endParaRPr lang="en-US" altLang="en-US" sz="1000" dirty="0"/>
          </a:p>
          <a:p>
            <a:pPr marL="16510" algn="l" rtl="0" eaLnBrk="0">
              <a:lnSpc>
                <a:spcPts val="1720"/>
              </a:lnSpc>
              <a:spcBef>
                <a:spcPts val="420"/>
              </a:spcBef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DIST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INCT</a:t>
            </a:r>
            <a:endParaRPr lang="en-US" altLang="en-US" sz="14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marL="19050" algn="l" rtl="0" eaLnBrk="0">
              <a:lnSpc>
                <a:spcPts val="1720"/>
              </a:lnSpc>
              <a:spcBef>
                <a:spcPts val="430"/>
              </a:spcBef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UP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</a:t>
            </a:r>
            <a:endParaRPr lang="en-US" altLang="en-US" sz="14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720"/>
              </a:lnSpc>
              <a:spcBef>
                <a:spcPts val="425"/>
              </a:spcBef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HAV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ING</a:t>
            </a:r>
            <a:endParaRPr lang="en-US" altLang="en-US" sz="14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17000"/>
              </a:lnSpc>
            </a:pPr>
            <a:endParaRPr lang="en-US" altLang="en-US" sz="300" dirty="0"/>
          </a:p>
          <a:p>
            <a:pPr marL="21590" algn="l" rtl="0" eaLnBrk="0">
              <a:lnSpc>
                <a:spcPct val="92000"/>
              </a:lnSpc>
              <a:spcBef>
                <a:spcPts val="0"/>
              </a:spcBef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UNION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或者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UNION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endParaRPr lang="en-US" altLang="en-US" sz="1400" dirty="0"/>
          </a:p>
        </p:txBody>
      </p:sp>
      <p:sp>
        <p:nvSpPr>
          <p:cNvPr id="2694" name="textbox 2694"/>
          <p:cNvSpPr/>
          <p:nvPr/>
        </p:nvSpPr>
        <p:spPr>
          <a:xfrm>
            <a:off x="797683" y="1851075"/>
            <a:ext cx="9598025" cy="6838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21590" algn="l" rtl="0" eaLnBrk="0">
              <a:lnSpc>
                <a:spcPct val="97000"/>
              </a:lnSpc>
            </a:pPr>
            <a:r>
              <a:rPr sz="1500" spc="5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5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500" spc="5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视图的更</a:t>
            </a:r>
            <a:r>
              <a:rPr sz="1500" spc="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</a:t>
            </a:r>
            <a:endParaRPr lang="en-US" altLang="en-US" sz="1500" dirty="0"/>
          </a:p>
          <a:p>
            <a:pPr algn="l" rtl="0" eaLnBrk="0">
              <a:lnSpc>
                <a:spcPct val="122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2000"/>
              </a:lnSpc>
              <a:spcBef>
                <a:spcPts val="0"/>
              </a:spcBef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要使视图可更新，视图中的行与基础表中的行之间必须存在一对一的关系。如果视图包含以下任何一项，则该视图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不可更新：</a:t>
            </a:r>
            <a:endParaRPr lang="en-US" altLang="en-US" sz="1400" dirty="0"/>
          </a:p>
        </p:txBody>
      </p:sp>
      <p:pic>
        <p:nvPicPr>
          <p:cNvPr id="2695" name="picture 26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696" name="textbox 2696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697" name="picture 26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698" name="picture 26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699" name="textbox 2699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414" name="group 41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700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701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702" name="picture 27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2703" name="textbox 2703"/>
          <p:cNvSpPr/>
          <p:nvPr/>
        </p:nvSpPr>
        <p:spPr>
          <a:xfrm>
            <a:off x="797473" y="1112977"/>
            <a:ext cx="518159" cy="305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endParaRPr lang="en-US" altLang="en-US" sz="2000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textbox 2704"/>
          <p:cNvSpPr/>
          <p:nvPr/>
        </p:nvSpPr>
        <p:spPr>
          <a:xfrm>
            <a:off x="791443" y="2791707"/>
            <a:ext cx="10695305" cy="25380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3335" algn="l" rtl="0" eaLnBrk="0">
              <a:lnSpc>
                <a:spcPct val="89000"/>
              </a:lnSpc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视图不仅可以简化用户对数据的理解，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也可以简化他们的操作。那些被经常使用的查询可以被定义为视图，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从而使得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用户不必为以后的操</a:t>
            </a:r>
            <a:endParaRPr lang="en-US" altLang="en-US" sz="1400" dirty="0"/>
          </a:p>
          <a:p>
            <a:pPr marL="13335" algn="l" rtl="0" eaLnBrk="0">
              <a:lnSpc>
                <a:spcPts val="3365"/>
              </a:lnSpc>
            </a:pP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作每次指定全部的条件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  <a:p>
            <a:pPr algn="l" rtl="0" eaLnBrk="0">
              <a:lnSpc>
                <a:spcPct val="148000"/>
              </a:lnSpc>
            </a:pPr>
            <a:endParaRPr lang="en-US" altLang="en-US" sz="1000" dirty="0"/>
          </a:p>
          <a:p>
            <a:pPr marL="23495" algn="l" rtl="0" eaLnBrk="0">
              <a:lnSpc>
                <a:spcPct val="98000"/>
              </a:lnSpc>
              <a:spcBef>
                <a:spcPts val="425"/>
              </a:spcBef>
            </a:pP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100" spc="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安全</a:t>
            </a:r>
            <a:endParaRPr lang="en-US" altLang="en-US" sz="1400" dirty="0"/>
          </a:p>
          <a:p>
            <a:pPr algn="l" rtl="0" eaLnBrk="0">
              <a:lnSpc>
                <a:spcPct val="13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425"/>
              </a:spcBef>
            </a:pP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库可以授权，但不能授权到数据库特定行和特定的列上。通过视图用户只能查询和修改他们所能见到的数据</a:t>
            </a:r>
            <a:endParaRPr lang="en-US" altLang="en-US" sz="1400" dirty="0"/>
          </a:p>
          <a:p>
            <a:pPr algn="l" rtl="0" eaLnBrk="0">
              <a:lnSpc>
                <a:spcPct val="137000"/>
              </a:lnSpc>
            </a:pPr>
            <a:endParaRPr lang="en-US" altLang="en-US" sz="1000" dirty="0"/>
          </a:p>
          <a:p>
            <a:pPr marL="23495" algn="l" rtl="0" eaLnBrk="0">
              <a:lnSpc>
                <a:spcPct val="97000"/>
              </a:lnSpc>
              <a:spcBef>
                <a:spcPts val="425"/>
              </a:spcBef>
            </a:pP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100" spc="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数据独立</a:t>
            </a:r>
            <a:endParaRPr lang="en-US" altLang="en-US" sz="1400" dirty="0"/>
          </a:p>
          <a:p>
            <a:pPr algn="l" rtl="0" eaLnBrk="0">
              <a:lnSpc>
                <a:spcPct val="137000"/>
              </a:lnSpc>
            </a:pPr>
            <a:endParaRPr lang="en-US" altLang="en-US" sz="1000" dirty="0"/>
          </a:p>
          <a:p>
            <a:pPr algn="l" rtl="0" eaLnBrk="0">
              <a:lnSpc>
                <a:spcPct val="118000"/>
              </a:lnSpc>
            </a:pPr>
            <a:endParaRPr lang="en-US" altLang="en-US" sz="300" dirty="0"/>
          </a:p>
          <a:p>
            <a:pPr marL="13335" algn="l" rtl="0" eaLnBrk="0">
              <a:lnSpc>
                <a:spcPct val="97000"/>
              </a:lnSpc>
              <a:spcBef>
                <a:spcPts val="5"/>
              </a:spcBef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视图可帮助用户屏蔽真实表结构变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带来的影响。</a:t>
            </a:r>
            <a:endParaRPr lang="en-US" altLang="en-US" sz="1400" dirty="0"/>
          </a:p>
        </p:txBody>
      </p:sp>
      <p:pic>
        <p:nvPicPr>
          <p:cNvPr id="2705" name="picture 27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706" name="textbox 2706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707" name="picture 27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sp>
        <p:nvSpPr>
          <p:cNvPr id="2708" name="textbox 2708"/>
          <p:cNvSpPr/>
          <p:nvPr/>
        </p:nvSpPr>
        <p:spPr>
          <a:xfrm>
            <a:off x="797473" y="1112723"/>
            <a:ext cx="782955" cy="14439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endParaRPr lang="en-US" altLang="en-US" sz="2000" dirty="0"/>
          </a:p>
          <a:p>
            <a:pPr algn="l" rtl="0" eaLnBrk="0">
              <a:lnSpc>
                <a:spcPct val="186000"/>
              </a:lnSpc>
            </a:pPr>
            <a:endParaRPr lang="en-US" altLang="en-US" sz="1000" dirty="0"/>
          </a:p>
          <a:p>
            <a:pPr marL="19685" algn="l" rtl="0" eaLnBrk="0">
              <a:lnSpc>
                <a:spcPts val="1850"/>
              </a:lnSpc>
              <a:spcBef>
                <a:spcPts val="450"/>
              </a:spcBef>
            </a:pPr>
            <a:r>
              <a:rPr sz="1300" spc="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300" spc="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作用</a:t>
            </a:r>
            <a:endParaRPr lang="en-US" altLang="en-US" sz="1500" dirty="0"/>
          </a:p>
          <a:p>
            <a:pPr algn="l" rtl="0" eaLnBrk="0">
              <a:lnSpc>
                <a:spcPct val="197000"/>
              </a:lnSpc>
            </a:pPr>
            <a:endParaRPr lang="en-US" altLang="en-US" sz="1000" dirty="0"/>
          </a:p>
          <a:p>
            <a:pPr algn="l" rtl="0" eaLnBrk="0">
              <a:lnSpc>
                <a:spcPct val="117000"/>
              </a:lnSpc>
            </a:pPr>
            <a:endParaRPr lang="en-US" altLang="en-US" sz="300" dirty="0"/>
          </a:p>
          <a:p>
            <a:pPr marL="17780" algn="l" rtl="0" eaLnBrk="0">
              <a:lnSpc>
                <a:spcPct val="98000"/>
              </a:lnSpc>
              <a:spcBef>
                <a:spcPts val="5"/>
              </a:spcBef>
            </a:pP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100" spc="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简单</a:t>
            </a:r>
            <a:endParaRPr lang="en-US" altLang="en-US" sz="1400" dirty="0"/>
          </a:p>
        </p:txBody>
      </p:sp>
      <p:pic>
        <p:nvPicPr>
          <p:cNvPr id="2709" name="picture 27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710" name="textbox 2710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416" name="group 41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711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712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713" name="picture 27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textbox 2714"/>
          <p:cNvSpPr/>
          <p:nvPr/>
        </p:nvSpPr>
        <p:spPr>
          <a:xfrm>
            <a:off x="2277369" y="1214196"/>
            <a:ext cx="9031605" cy="13792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根据如下需求，定义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视图</a:t>
            </a:r>
            <a:endParaRPr lang="en-US" altLang="en-US" sz="20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27940" algn="l" rtl="0" eaLnBrk="0">
              <a:lnSpc>
                <a:spcPct val="95000"/>
              </a:lnSpc>
              <a:spcBef>
                <a:spcPts val="420"/>
              </a:spcBef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为了保证数据库表的安全性，开发人员在操作tb_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表时，只能看到的用户的基本字段，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屏蔽手机号和邮箱两个</a:t>
            </a:r>
            <a:endParaRPr lang="en-US" altLang="en-US" sz="1400" dirty="0"/>
          </a:p>
          <a:p>
            <a:pPr algn="l" rtl="0" eaLnBrk="0">
              <a:lnSpc>
                <a:spcPct val="114000"/>
              </a:lnSpc>
            </a:pPr>
            <a:endParaRPr lang="en-US" altLang="en-US" sz="1000" dirty="0"/>
          </a:p>
          <a:p>
            <a:pPr algn="l" rtl="0" eaLnBrk="0">
              <a:lnSpc>
                <a:spcPct val="109000"/>
              </a:lnSpc>
            </a:pPr>
            <a:endParaRPr lang="en-US" altLang="en-US" sz="300" dirty="0"/>
          </a:p>
          <a:p>
            <a:pPr marL="363220" algn="l" rtl="0" eaLnBrk="0">
              <a:lnSpc>
                <a:spcPct val="99000"/>
              </a:lnSpc>
              <a:spcBef>
                <a:spcPts val="5"/>
              </a:spcBef>
            </a:pPr>
            <a:r>
              <a:rPr sz="1300" spc="-1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字段。</a:t>
            </a:r>
            <a:endParaRPr lang="en-US" altLang="en-US" sz="1300" dirty="0"/>
          </a:p>
        </p:txBody>
      </p:sp>
      <p:sp>
        <p:nvSpPr>
          <p:cNvPr id="2715" name="textbox 2715"/>
          <p:cNvSpPr/>
          <p:nvPr/>
        </p:nvSpPr>
        <p:spPr>
          <a:xfrm>
            <a:off x="2284733" y="2841701"/>
            <a:ext cx="8919209" cy="6483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查询每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个学生所选修的课程(三张表联查)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，这个功能在很多的业务中都有使用到，为了简化操作，定义一个视</a:t>
            </a:r>
            <a:endParaRPr lang="en-US" altLang="en-US" sz="1400" dirty="0"/>
          </a:p>
          <a:p>
            <a:pPr algn="l" rtl="0" eaLnBrk="0">
              <a:lnSpc>
                <a:spcPct val="125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300" dirty="0"/>
          </a:p>
          <a:p>
            <a:pPr marL="365125" algn="l" rtl="0" eaLnBrk="0">
              <a:lnSpc>
                <a:spcPts val="1540"/>
              </a:lnSpc>
              <a:spcBef>
                <a:spcPts val="0"/>
              </a:spcBef>
            </a:pP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图。</a:t>
            </a:r>
            <a:endParaRPr lang="en-US" altLang="en-US" sz="1200" dirty="0"/>
          </a:p>
        </p:txBody>
      </p:sp>
      <p:pic>
        <p:nvPicPr>
          <p:cNvPr id="2716" name="picture 27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717" name="textbox 2717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718" name="picture 27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719" name="picture 27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720" name="textbox 2720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aphicFrame>
        <p:nvGraphicFramePr>
          <p:cNvPr id="2721" name="table 2721"/>
          <p:cNvGraphicFramePr>
            <a:graphicFrameLocks noGrp="1"/>
          </p:cNvGraphicFramePr>
          <p:nvPr/>
        </p:nvGraphicFramePr>
        <p:xfrm>
          <a:off x="993393" y="1167129"/>
          <a:ext cx="1013459" cy="388620"/>
        </p:xfrm>
        <a:graphic>
          <a:graphicData uri="http://schemas.openxmlformats.org/drawingml/2006/table">
            <a:tbl>
              <a:tblPr/>
              <a:tblGrid>
                <a:gridCol w="1013459"/>
              </a:tblGrid>
              <a:tr h="3759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400" dirty="0"/>
                    </a:p>
                    <a:p>
                      <a:pPr marL="361315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2000" spc="-10" dirty="0">
                          <a:solidFill>
                            <a:srgbClr val="AD2B26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案例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18" name="group 41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722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723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724" name="picture 27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06196" y="1124711"/>
            <a:ext cx="397763" cy="460247"/>
          </a:xfrm>
          <a:prstGeom prst="rect">
            <a:avLst/>
          </a:prstGeom>
        </p:spPr>
      </p:pic>
      <p:pic>
        <p:nvPicPr>
          <p:cNvPr id="2725" name="picture 27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2726" name="picture 27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99859" y="1247183"/>
            <a:ext cx="199685" cy="201854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textbox 2727"/>
          <p:cNvSpPr/>
          <p:nvPr/>
        </p:nvSpPr>
        <p:spPr>
          <a:xfrm>
            <a:off x="5357704" y="2444286"/>
            <a:ext cx="4028440" cy="23806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2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</a:t>
            </a:r>
            <a:r>
              <a:rPr sz="3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图/存储过程/触发器</a:t>
            </a:r>
            <a:endParaRPr lang="en-US" altLang="en-US" sz="3200" dirty="0"/>
          </a:p>
          <a:p>
            <a:pPr marL="18415" algn="l" rtl="0" eaLnBrk="0">
              <a:lnSpc>
                <a:spcPts val="1850"/>
              </a:lnSpc>
              <a:spcBef>
                <a:spcPts val="1315"/>
              </a:spcBef>
            </a:pP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8415" algn="l" rtl="0" eaLnBrk="0">
              <a:lnSpc>
                <a:spcPts val="1860"/>
              </a:lnSpc>
              <a:spcBef>
                <a:spcPts val="455"/>
              </a:spcBef>
            </a:pP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</a:t>
            </a:r>
            <a:r>
              <a:rPr sz="15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8415" algn="l" rtl="0" eaLnBrk="0">
              <a:lnSpc>
                <a:spcPts val="1840"/>
              </a:lnSpc>
              <a:spcBef>
                <a:spcPts val="455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</a:t>
            </a:r>
            <a:endParaRPr lang="en-US" altLang="en-US" sz="15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8415" algn="l" rtl="0" eaLnBrk="0">
              <a:lnSpc>
                <a:spcPts val="1855"/>
              </a:lnSpc>
            </a:pP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器</a:t>
            </a:r>
            <a:endParaRPr lang="en-US" altLang="en-US" sz="1500" dirty="0"/>
          </a:p>
        </p:txBody>
      </p:sp>
      <p:grpSp>
        <p:nvGrpSpPr>
          <p:cNvPr id="420" name="group 420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2728" name="picture 272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2729" name="textbox 2729"/>
            <p:cNvSpPr/>
            <p:nvPr/>
          </p:nvSpPr>
          <p:spPr>
            <a:xfrm>
              <a:off x="-12700" y="-12700"/>
              <a:ext cx="1437005" cy="14643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marL="713740" algn="l" rtl="0" eaLnBrk="0">
                <a:lnSpc>
                  <a:spcPct val="85000"/>
                </a:lnSpc>
                <a:spcBef>
                  <a:spcPts val="0"/>
                </a:spcBef>
              </a:pPr>
              <a:r>
                <a:rPr sz="3900" spc="11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textbox 2730"/>
          <p:cNvSpPr/>
          <p:nvPr/>
        </p:nvSpPr>
        <p:spPr>
          <a:xfrm>
            <a:off x="794296" y="1851075"/>
            <a:ext cx="10394950" cy="16116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25400" algn="l" rtl="0" eaLnBrk="0">
              <a:lnSpc>
                <a:spcPct val="96000"/>
              </a:lnSpc>
            </a:pPr>
            <a:r>
              <a:rPr sz="1500" spc="-4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4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介绍</a:t>
            </a:r>
            <a:endParaRPr lang="en-US" altLang="en-US" sz="1500" dirty="0"/>
          </a:p>
          <a:p>
            <a:pPr marL="14605" indent="-1905" algn="l" rtl="0" eaLnBrk="0">
              <a:lnSpc>
                <a:spcPct val="198000"/>
              </a:lnSpc>
              <a:spcBef>
                <a:spcPts val="490"/>
              </a:spcBef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存储过程是事先经过编译并存储在数据库中的一段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语句的集合，调用存储过程可以简化应用开发人员的很多工作，减少数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据在数据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库和应用服务器之间的传输，对于提高数据处理的效率是有好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处的。</a:t>
            </a:r>
            <a:endParaRPr lang="en-US" altLang="en-US" sz="1400" dirty="0"/>
          </a:p>
          <a:p>
            <a:pPr algn="l" rtl="0" eaLnBrk="0">
              <a:lnSpc>
                <a:spcPct val="145000"/>
              </a:lnSpc>
            </a:pPr>
            <a:endParaRPr lang="en-US" altLang="en-US" sz="1000" dirty="0"/>
          </a:p>
          <a:p>
            <a:pPr algn="l" rtl="0" eaLnBrk="0">
              <a:lnSpc>
                <a:spcPct val="117000"/>
              </a:lnSpc>
            </a:pPr>
            <a:endParaRPr lang="en-US" altLang="en-US" sz="300" dirty="0"/>
          </a:p>
          <a:p>
            <a:pPr marL="12700" algn="l" rtl="0" eaLnBrk="0">
              <a:lnSpc>
                <a:spcPct val="86000"/>
              </a:lnSpc>
              <a:spcBef>
                <a:spcPts val="5"/>
              </a:spcBef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存储过程思想上很简单，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就是数据库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语言层面的代码封装与重用。</a:t>
            </a:r>
            <a:endParaRPr lang="en-US" altLang="en-US" sz="1400" dirty="0"/>
          </a:p>
        </p:txBody>
      </p:sp>
      <p:pic>
        <p:nvPicPr>
          <p:cNvPr id="2731" name="picture 27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384728" y="4985004"/>
            <a:ext cx="1767966" cy="688847"/>
          </a:xfrm>
          <a:prstGeom prst="rect">
            <a:avLst/>
          </a:prstGeom>
        </p:spPr>
      </p:pic>
      <p:pic>
        <p:nvPicPr>
          <p:cNvPr id="2732" name="picture 27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386316" y="4475988"/>
            <a:ext cx="1764791" cy="688847"/>
          </a:xfrm>
          <a:prstGeom prst="rect">
            <a:avLst/>
          </a:prstGeom>
        </p:spPr>
      </p:pic>
      <p:sp>
        <p:nvSpPr>
          <p:cNvPr id="2733" name="path"/>
          <p:cNvSpPr/>
          <p:nvPr/>
        </p:nvSpPr>
        <p:spPr>
          <a:xfrm>
            <a:off x="9384728" y="4589208"/>
            <a:ext cx="1767966" cy="117983"/>
          </a:xfrm>
          <a:custGeom>
            <a:avLst/>
            <a:gdLst/>
            <a:ahLst/>
            <a:cxnLst/>
            <a:rect l="0" t="0" r="0" b="0"/>
            <a:pathLst>
              <a:path w="2784" h="185">
                <a:moveTo>
                  <a:pt x="2781" y="2"/>
                </a:moveTo>
                <a:cubicBezTo>
                  <a:pt x="2781" y="102"/>
                  <a:pt x="2159" y="183"/>
                  <a:pt x="1392" y="183"/>
                </a:cubicBezTo>
                <a:cubicBezTo>
                  <a:pt x="624" y="183"/>
                  <a:pt x="2" y="102"/>
                  <a:pt x="2" y="2"/>
                </a:cubicBezTo>
              </a:path>
            </a:pathLst>
          </a:custGeom>
          <a:noFill/>
          <a:ln w="3175" cap="flat">
            <a:solidFill>
              <a:srgbClr val="F9F9F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422" name="group 422"/>
          <p:cNvGrpSpPr/>
          <p:nvPr/>
        </p:nvGrpSpPr>
        <p:grpSpPr>
          <a:xfrm rot="21600000">
            <a:off x="10113200" y="4738052"/>
            <a:ext cx="487806" cy="369659"/>
            <a:chOff x="0" y="0"/>
            <a:chExt cx="487806" cy="369659"/>
          </a:xfrm>
        </p:grpSpPr>
        <p:sp>
          <p:nvSpPr>
            <p:cNvPr id="2734" name="path"/>
            <p:cNvSpPr/>
            <p:nvPr/>
          </p:nvSpPr>
          <p:spPr>
            <a:xfrm>
              <a:off x="1587" y="1587"/>
              <a:ext cx="484631" cy="368071"/>
            </a:xfrm>
            <a:custGeom>
              <a:avLst/>
              <a:gdLst/>
              <a:ahLst/>
              <a:cxnLst/>
              <a:rect l="0" t="0" r="0" b="0"/>
              <a:pathLst>
                <a:path w="763" h="579">
                  <a:moveTo>
                    <a:pt x="0" y="556"/>
                  </a:moveTo>
                  <a:cubicBezTo>
                    <a:pt x="328" y="630"/>
                    <a:pt x="328" y="482"/>
                    <a:pt x="657" y="482"/>
                  </a:cubicBezTo>
                  <a:lnTo>
                    <a:pt x="657" y="98"/>
                  </a:lnTo>
                  <a:lnTo>
                    <a:pt x="0" y="98"/>
                  </a:lnTo>
                  <a:lnTo>
                    <a:pt x="0" y="556"/>
                  </a:lnTo>
                  <a:close/>
                  <a:moveTo>
                    <a:pt x="54" y="98"/>
                  </a:moveTo>
                  <a:lnTo>
                    <a:pt x="54" y="48"/>
                  </a:lnTo>
                  <a:lnTo>
                    <a:pt x="706" y="48"/>
                  </a:lnTo>
                  <a:lnTo>
                    <a:pt x="706" y="435"/>
                  </a:lnTo>
                  <a:cubicBezTo>
                    <a:pt x="681" y="435"/>
                    <a:pt x="657" y="437"/>
                    <a:pt x="657" y="437"/>
                  </a:cubicBezTo>
                  <a:lnTo>
                    <a:pt x="657" y="98"/>
                  </a:lnTo>
                  <a:lnTo>
                    <a:pt x="54" y="98"/>
                  </a:lnTo>
                  <a:close/>
                  <a:moveTo>
                    <a:pt x="105" y="48"/>
                  </a:moveTo>
                  <a:lnTo>
                    <a:pt x="105" y="0"/>
                  </a:lnTo>
                  <a:lnTo>
                    <a:pt x="763" y="0"/>
                  </a:lnTo>
                  <a:lnTo>
                    <a:pt x="763" y="385"/>
                  </a:lnTo>
                  <a:cubicBezTo>
                    <a:pt x="735" y="385"/>
                    <a:pt x="706" y="387"/>
                    <a:pt x="706" y="387"/>
                  </a:cubicBezTo>
                  <a:lnTo>
                    <a:pt x="706" y="48"/>
                  </a:lnTo>
                  <a:lnTo>
                    <a:pt x="105" y="4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735" name="path"/>
            <p:cNvSpPr/>
            <p:nvPr/>
          </p:nvSpPr>
          <p:spPr>
            <a:xfrm>
              <a:off x="0" y="0"/>
              <a:ext cx="487806" cy="369659"/>
            </a:xfrm>
            <a:custGeom>
              <a:avLst/>
              <a:gdLst/>
              <a:ahLst/>
              <a:cxnLst/>
              <a:rect l="0" t="0" r="0" b="0"/>
              <a:pathLst>
                <a:path w="768" h="582">
                  <a:moveTo>
                    <a:pt x="2" y="100"/>
                  </a:moveTo>
                  <a:lnTo>
                    <a:pt x="659" y="100"/>
                  </a:lnTo>
                  <a:lnTo>
                    <a:pt x="659" y="485"/>
                  </a:lnTo>
                  <a:cubicBezTo>
                    <a:pt x="331" y="485"/>
                    <a:pt x="331" y="632"/>
                    <a:pt x="2" y="558"/>
                  </a:cubicBezTo>
                  <a:lnTo>
                    <a:pt x="2" y="100"/>
                  </a:lnTo>
                  <a:close/>
                  <a:moveTo>
                    <a:pt x="56" y="100"/>
                  </a:moveTo>
                  <a:lnTo>
                    <a:pt x="56" y="51"/>
                  </a:lnTo>
                  <a:lnTo>
                    <a:pt x="709" y="51"/>
                  </a:lnTo>
                  <a:lnTo>
                    <a:pt x="709" y="437"/>
                  </a:lnTo>
                  <a:cubicBezTo>
                    <a:pt x="684" y="437"/>
                    <a:pt x="659" y="440"/>
                    <a:pt x="659" y="440"/>
                  </a:cubicBezTo>
                  <a:moveTo>
                    <a:pt x="107" y="51"/>
                  </a:moveTo>
                  <a:lnTo>
                    <a:pt x="107" y="2"/>
                  </a:lnTo>
                  <a:lnTo>
                    <a:pt x="765" y="2"/>
                  </a:lnTo>
                  <a:lnTo>
                    <a:pt x="765" y="387"/>
                  </a:lnTo>
                  <a:cubicBezTo>
                    <a:pt x="737" y="387"/>
                    <a:pt x="709" y="389"/>
                    <a:pt x="709" y="389"/>
                  </a:cubicBezTo>
                </a:path>
              </a:pathLst>
            </a:custGeom>
            <a:noFill/>
            <a:ln w="3175" cap="flat">
              <a:solidFill>
                <a:srgbClr val="68E0F8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736" name="picture 27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386316" y="3963923"/>
            <a:ext cx="1764791" cy="688848"/>
          </a:xfrm>
          <a:prstGeom prst="rect">
            <a:avLst/>
          </a:prstGeom>
        </p:spPr>
      </p:pic>
      <p:grpSp>
        <p:nvGrpSpPr>
          <p:cNvPr id="424" name="group 424"/>
          <p:cNvGrpSpPr/>
          <p:nvPr/>
        </p:nvGrpSpPr>
        <p:grpSpPr>
          <a:xfrm rot="21600000">
            <a:off x="10113200" y="5253164"/>
            <a:ext cx="487806" cy="371210"/>
            <a:chOff x="0" y="0"/>
            <a:chExt cx="487806" cy="371210"/>
          </a:xfrm>
        </p:grpSpPr>
        <p:sp>
          <p:nvSpPr>
            <p:cNvPr id="2737" name="path"/>
            <p:cNvSpPr/>
            <p:nvPr/>
          </p:nvSpPr>
          <p:spPr>
            <a:xfrm>
              <a:off x="1587" y="1587"/>
              <a:ext cx="484631" cy="369623"/>
            </a:xfrm>
            <a:custGeom>
              <a:avLst/>
              <a:gdLst/>
              <a:ahLst/>
              <a:cxnLst/>
              <a:rect l="0" t="0" r="0" b="0"/>
              <a:pathLst>
                <a:path w="763" h="582">
                  <a:moveTo>
                    <a:pt x="0" y="558"/>
                  </a:moveTo>
                  <a:cubicBezTo>
                    <a:pt x="328" y="633"/>
                    <a:pt x="328" y="484"/>
                    <a:pt x="657" y="484"/>
                  </a:cubicBezTo>
                  <a:lnTo>
                    <a:pt x="657" y="98"/>
                  </a:lnTo>
                  <a:lnTo>
                    <a:pt x="0" y="98"/>
                  </a:lnTo>
                  <a:lnTo>
                    <a:pt x="0" y="558"/>
                  </a:lnTo>
                  <a:close/>
                  <a:moveTo>
                    <a:pt x="54" y="98"/>
                  </a:moveTo>
                  <a:lnTo>
                    <a:pt x="54" y="48"/>
                  </a:lnTo>
                  <a:lnTo>
                    <a:pt x="706" y="48"/>
                  </a:lnTo>
                  <a:lnTo>
                    <a:pt x="706" y="436"/>
                  </a:lnTo>
                  <a:cubicBezTo>
                    <a:pt x="681" y="436"/>
                    <a:pt x="657" y="439"/>
                    <a:pt x="657" y="439"/>
                  </a:cubicBezTo>
                  <a:lnTo>
                    <a:pt x="657" y="98"/>
                  </a:lnTo>
                  <a:lnTo>
                    <a:pt x="54" y="98"/>
                  </a:lnTo>
                  <a:close/>
                  <a:moveTo>
                    <a:pt x="105" y="48"/>
                  </a:moveTo>
                  <a:lnTo>
                    <a:pt x="105" y="0"/>
                  </a:lnTo>
                  <a:lnTo>
                    <a:pt x="763" y="0"/>
                  </a:lnTo>
                  <a:lnTo>
                    <a:pt x="763" y="386"/>
                  </a:lnTo>
                  <a:cubicBezTo>
                    <a:pt x="735" y="386"/>
                    <a:pt x="706" y="389"/>
                    <a:pt x="706" y="389"/>
                  </a:cubicBezTo>
                  <a:lnTo>
                    <a:pt x="706" y="48"/>
                  </a:lnTo>
                  <a:lnTo>
                    <a:pt x="105" y="4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738" name="path"/>
            <p:cNvSpPr/>
            <p:nvPr/>
          </p:nvSpPr>
          <p:spPr>
            <a:xfrm>
              <a:off x="0" y="0"/>
              <a:ext cx="487806" cy="371210"/>
            </a:xfrm>
            <a:custGeom>
              <a:avLst/>
              <a:gdLst/>
              <a:ahLst/>
              <a:cxnLst/>
              <a:rect l="0" t="0" r="0" b="0"/>
              <a:pathLst>
                <a:path w="768" h="584">
                  <a:moveTo>
                    <a:pt x="2" y="101"/>
                  </a:moveTo>
                  <a:lnTo>
                    <a:pt x="659" y="101"/>
                  </a:lnTo>
                  <a:lnTo>
                    <a:pt x="659" y="487"/>
                  </a:lnTo>
                  <a:cubicBezTo>
                    <a:pt x="331" y="487"/>
                    <a:pt x="331" y="635"/>
                    <a:pt x="2" y="561"/>
                  </a:cubicBezTo>
                  <a:lnTo>
                    <a:pt x="2" y="101"/>
                  </a:lnTo>
                  <a:close/>
                  <a:moveTo>
                    <a:pt x="56" y="101"/>
                  </a:moveTo>
                  <a:lnTo>
                    <a:pt x="56" y="51"/>
                  </a:lnTo>
                  <a:lnTo>
                    <a:pt x="709" y="51"/>
                  </a:lnTo>
                  <a:lnTo>
                    <a:pt x="709" y="439"/>
                  </a:lnTo>
                  <a:cubicBezTo>
                    <a:pt x="684" y="439"/>
                    <a:pt x="659" y="442"/>
                    <a:pt x="659" y="442"/>
                  </a:cubicBezTo>
                  <a:moveTo>
                    <a:pt x="107" y="51"/>
                  </a:moveTo>
                  <a:lnTo>
                    <a:pt x="107" y="2"/>
                  </a:lnTo>
                  <a:lnTo>
                    <a:pt x="765" y="2"/>
                  </a:lnTo>
                  <a:lnTo>
                    <a:pt x="765" y="389"/>
                  </a:lnTo>
                  <a:cubicBezTo>
                    <a:pt x="737" y="389"/>
                    <a:pt x="709" y="391"/>
                    <a:pt x="709" y="391"/>
                  </a:cubicBezTo>
                </a:path>
              </a:pathLst>
            </a:custGeom>
            <a:noFill/>
            <a:ln w="3175" cap="flat">
              <a:solidFill>
                <a:srgbClr val="68E0F8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739" name="table 2739"/>
          <p:cNvGraphicFramePr>
            <a:graphicFrameLocks noGrp="1"/>
          </p:cNvGraphicFramePr>
          <p:nvPr/>
        </p:nvGraphicFramePr>
        <p:xfrm>
          <a:off x="9384728" y="3962336"/>
          <a:ext cx="1767840" cy="1712595"/>
        </p:xfrm>
        <a:graphic>
          <a:graphicData uri="http://schemas.openxmlformats.org/drawingml/2006/table">
            <a:tbl>
              <a:tblPr/>
              <a:tblGrid>
                <a:gridCol w="1767839"/>
              </a:tblGrid>
              <a:tr h="53466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466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lang="en-US" altLang="en-US" sz="100" dirty="0"/>
                    </a:p>
                    <a:p>
                      <a:pPr marL="863600" algn="l" rtl="0" eaLnBrk="0">
                        <a:lnSpc>
                          <a:spcPts val="1080"/>
                        </a:lnSpc>
                      </a:pPr>
                      <a:r>
                        <a:rPr sz="1400" spc="-30" dirty="0">
                          <a:solidFill>
                            <a:srgbClr val="00B0F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</a:t>
                      </a:r>
                      <a:r>
                        <a:rPr sz="1400" spc="-40" dirty="0">
                          <a:solidFill>
                            <a:srgbClr val="00B0F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4325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863600" algn="l" rtl="0" eaLnBrk="0">
                        <a:lnSpc>
                          <a:spcPct val="73000"/>
                        </a:lnSpc>
                      </a:pPr>
                      <a:r>
                        <a:rPr sz="1400" spc="-30" dirty="0">
                          <a:solidFill>
                            <a:srgbClr val="00B0F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</a:t>
                      </a:r>
                      <a:r>
                        <a:rPr sz="1400" spc="-40" dirty="0">
                          <a:solidFill>
                            <a:srgbClr val="00B0F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740" name="picture 27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741" name="textbox 2741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742" name="picture 27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743" name="picture 27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86027" y="4453128"/>
            <a:ext cx="1048511" cy="1136903"/>
          </a:xfrm>
          <a:prstGeom prst="rect">
            <a:avLst/>
          </a:prstGeom>
        </p:spPr>
      </p:pic>
      <p:pic>
        <p:nvPicPr>
          <p:cNvPr id="2744" name="picture 27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745" name="textbox 2745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2746" name="picture 27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035301" y="4824348"/>
            <a:ext cx="7268082" cy="76200"/>
          </a:xfrm>
          <a:prstGeom prst="rect">
            <a:avLst/>
          </a:prstGeom>
        </p:spPr>
      </p:pic>
      <p:pic>
        <p:nvPicPr>
          <p:cNvPr id="2747" name="picture 27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400555" y="4459223"/>
            <a:ext cx="607567" cy="706882"/>
          </a:xfrm>
          <a:prstGeom prst="rect">
            <a:avLst/>
          </a:prstGeom>
        </p:spPr>
      </p:pic>
      <p:sp>
        <p:nvSpPr>
          <p:cNvPr id="2748" name="textbox 2748"/>
          <p:cNvSpPr/>
          <p:nvPr/>
        </p:nvSpPr>
        <p:spPr>
          <a:xfrm>
            <a:off x="797728" y="1112977"/>
            <a:ext cx="1017905" cy="307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存储过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</a:t>
            </a:r>
            <a:endParaRPr lang="en-US" altLang="en-US" sz="2000" dirty="0"/>
          </a:p>
        </p:txBody>
      </p:sp>
      <p:sp>
        <p:nvSpPr>
          <p:cNvPr id="2749" name="path"/>
          <p:cNvSpPr/>
          <p:nvPr/>
        </p:nvSpPr>
        <p:spPr>
          <a:xfrm>
            <a:off x="9384728" y="4077144"/>
            <a:ext cx="1767966" cy="117982"/>
          </a:xfrm>
          <a:custGeom>
            <a:avLst/>
            <a:gdLst/>
            <a:ahLst/>
            <a:cxnLst/>
            <a:rect l="0" t="0" r="0" b="0"/>
            <a:pathLst>
              <a:path w="2784" h="185">
                <a:moveTo>
                  <a:pt x="2781" y="2"/>
                </a:moveTo>
                <a:cubicBezTo>
                  <a:pt x="2781" y="102"/>
                  <a:pt x="2159" y="183"/>
                  <a:pt x="1392" y="183"/>
                </a:cubicBezTo>
                <a:cubicBezTo>
                  <a:pt x="624" y="183"/>
                  <a:pt x="2" y="102"/>
                  <a:pt x="2" y="2"/>
                </a:cubicBezTo>
              </a:path>
            </a:pathLst>
          </a:custGeom>
          <a:noFill/>
          <a:ln w="3175" cap="flat">
            <a:solidFill>
              <a:srgbClr val="F9F9F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2750" name="table 2750"/>
          <p:cNvGraphicFramePr>
            <a:graphicFrameLocks noGrp="1"/>
          </p:cNvGraphicFramePr>
          <p:nvPr/>
        </p:nvGraphicFramePr>
        <p:xfrm>
          <a:off x="1220533" y="4704397"/>
          <a:ext cx="679450" cy="285114"/>
        </p:xfrm>
        <a:graphic>
          <a:graphicData uri="http://schemas.openxmlformats.org/drawingml/2006/table">
            <a:tbl>
              <a:tblPr/>
              <a:tblGrid>
                <a:gridCol w="679450"/>
              </a:tblGrid>
              <a:tr h="27558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400" dirty="0"/>
                    </a:p>
                    <a:p>
                      <a:pPr marL="10350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2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调</a:t>
                      </a:r>
                      <a:r>
                        <a:rPr sz="12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用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19C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C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C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C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26" name="group 42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751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752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753" name="picture 27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2754" name="picture 27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0088244" y="5672328"/>
            <a:ext cx="638250" cy="276148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textbox 2755"/>
          <p:cNvSpPr/>
          <p:nvPr/>
        </p:nvSpPr>
        <p:spPr>
          <a:xfrm>
            <a:off x="795900" y="1851075"/>
            <a:ext cx="2470150" cy="16662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23495" algn="l" rtl="0" eaLnBrk="0">
              <a:lnSpc>
                <a:spcPct val="98000"/>
              </a:lnSpc>
            </a:pPr>
            <a:r>
              <a:rPr sz="1500" spc="-4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4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特点</a:t>
            </a:r>
            <a:endParaRPr lang="en-US" altLang="en-US" sz="1500" dirty="0"/>
          </a:p>
          <a:p>
            <a:pPr algn="l" rtl="0" eaLnBrk="0">
              <a:lnSpc>
                <a:spcPct val="149000"/>
              </a:lnSpc>
            </a:pPr>
            <a:endParaRPr lang="en-US" altLang="en-US" sz="1000" dirty="0"/>
          </a:p>
          <a:p>
            <a:pPr marL="14605" algn="l" rtl="0" eaLnBrk="0">
              <a:lnSpc>
                <a:spcPct val="92000"/>
              </a:lnSpc>
              <a:spcBef>
                <a:spcPts val="430"/>
              </a:spcBef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封装，复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1400" dirty="0"/>
          </a:p>
          <a:p>
            <a:pPr marL="12700" indent="7620" algn="l" rtl="0" eaLnBrk="0">
              <a:lnSpc>
                <a:spcPct val="217000"/>
              </a:lnSpc>
              <a:spcBef>
                <a:spcPts val="105"/>
              </a:spcBef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可以接收参数，也可以返回数据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减少网络交互，效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率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提升</a:t>
            </a:r>
            <a:endParaRPr lang="en-US" altLang="en-US" sz="1400" dirty="0"/>
          </a:p>
        </p:txBody>
      </p:sp>
      <p:pic>
        <p:nvPicPr>
          <p:cNvPr id="2756" name="picture 27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757" name="textbox 2757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758" name="picture 27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759" name="picture 27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699759" y="2449067"/>
            <a:ext cx="1048511" cy="1136903"/>
          </a:xfrm>
          <a:prstGeom prst="rect">
            <a:avLst/>
          </a:prstGeom>
        </p:spPr>
      </p:pic>
      <p:pic>
        <p:nvPicPr>
          <p:cNvPr id="2760" name="picture 27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761" name="textbox 2761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2762" name="picture 27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793223" y="2967228"/>
            <a:ext cx="987552" cy="428243"/>
          </a:xfrm>
          <a:prstGeom prst="rect">
            <a:avLst/>
          </a:prstGeom>
        </p:spPr>
      </p:pic>
      <p:sp>
        <p:nvSpPr>
          <p:cNvPr id="2763" name="path"/>
          <p:cNvSpPr/>
          <p:nvPr/>
        </p:nvSpPr>
        <p:spPr>
          <a:xfrm>
            <a:off x="9791636" y="2965640"/>
            <a:ext cx="990727" cy="74548"/>
          </a:xfrm>
          <a:custGeom>
            <a:avLst/>
            <a:gdLst/>
            <a:ahLst/>
            <a:cxnLst/>
            <a:rect l="0" t="0" r="0" b="0"/>
            <a:pathLst>
              <a:path w="1560" h="117">
                <a:moveTo>
                  <a:pt x="2" y="114"/>
                </a:moveTo>
                <a:cubicBezTo>
                  <a:pt x="2" y="52"/>
                  <a:pt x="350" y="2"/>
                  <a:pt x="780" y="2"/>
                </a:cubicBezTo>
                <a:cubicBezTo>
                  <a:pt x="1209" y="2"/>
                  <a:pt x="1557" y="52"/>
                  <a:pt x="1557" y="114"/>
                </a:cubicBezTo>
              </a:path>
            </a:pathLst>
          </a:custGeom>
          <a:noFill/>
          <a:ln w="3175" cap="flat">
            <a:solidFill>
              <a:srgbClr val="F9F9F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764" name="picture 27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793223" y="2651759"/>
            <a:ext cx="987552" cy="428244"/>
          </a:xfrm>
          <a:prstGeom prst="rect">
            <a:avLst/>
          </a:prstGeom>
        </p:spPr>
      </p:pic>
      <p:sp>
        <p:nvSpPr>
          <p:cNvPr id="2765" name="path"/>
          <p:cNvSpPr/>
          <p:nvPr/>
        </p:nvSpPr>
        <p:spPr>
          <a:xfrm>
            <a:off x="9791636" y="2721546"/>
            <a:ext cx="990727" cy="287083"/>
          </a:xfrm>
          <a:custGeom>
            <a:avLst/>
            <a:gdLst/>
            <a:ahLst/>
            <a:cxnLst/>
            <a:rect l="0" t="0" r="0" b="0"/>
            <a:pathLst>
              <a:path w="1560" h="452">
                <a:moveTo>
                  <a:pt x="1557" y="2"/>
                </a:moveTo>
                <a:cubicBezTo>
                  <a:pt x="1557" y="64"/>
                  <a:pt x="1209" y="114"/>
                  <a:pt x="780" y="114"/>
                </a:cubicBezTo>
                <a:cubicBezTo>
                  <a:pt x="350" y="114"/>
                  <a:pt x="2" y="64"/>
                  <a:pt x="2" y="2"/>
                </a:cubicBezTo>
                <a:moveTo>
                  <a:pt x="1557" y="2"/>
                </a:moveTo>
                <a:lnTo>
                  <a:pt x="1557" y="452"/>
                </a:lnTo>
                <a:moveTo>
                  <a:pt x="2" y="452"/>
                </a:moveTo>
                <a:lnTo>
                  <a:pt x="2" y="2"/>
                </a:lnTo>
              </a:path>
            </a:pathLst>
          </a:custGeom>
          <a:noFill/>
          <a:ln w="3175" cap="flat">
            <a:solidFill>
              <a:srgbClr val="F9F9F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66" name="path"/>
          <p:cNvSpPr/>
          <p:nvPr/>
        </p:nvSpPr>
        <p:spPr>
          <a:xfrm>
            <a:off x="9791636" y="2650172"/>
            <a:ext cx="990727" cy="74549"/>
          </a:xfrm>
          <a:custGeom>
            <a:avLst/>
            <a:gdLst/>
            <a:ahLst/>
            <a:cxnLst/>
            <a:rect l="0" t="0" r="0" b="0"/>
            <a:pathLst>
              <a:path w="1560" h="117">
                <a:moveTo>
                  <a:pt x="2" y="114"/>
                </a:moveTo>
                <a:cubicBezTo>
                  <a:pt x="2" y="52"/>
                  <a:pt x="350" y="2"/>
                  <a:pt x="780" y="2"/>
                </a:cubicBezTo>
                <a:cubicBezTo>
                  <a:pt x="1209" y="2"/>
                  <a:pt x="1557" y="52"/>
                  <a:pt x="1557" y="114"/>
                </a:cubicBezTo>
              </a:path>
            </a:pathLst>
          </a:custGeom>
          <a:noFill/>
          <a:ln w="3175" cap="flat">
            <a:solidFill>
              <a:srgbClr val="F9F9F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767" name="picture 27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791636" y="2331656"/>
            <a:ext cx="990727" cy="429831"/>
          </a:xfrm>
          <a:prstGeom prst="rect">
            <a:avLst/>
          </a:prstGeom>
        </p:spPr>
      </p:pic>
      <p:grpSp>
        <p:nvGrpSpPr>
          <p:cNvPr id="428" name="group 428"/>
          <p:cNvGrpSpPr/>
          <p:nvPr/>
        </p:nvGrpSpPr>
        <p:grpSpPr>
          <a:xfrm rot="21600000">
            <a:off x="10198544" y="3139376"/>
            <a:ext cx="274447" cy="231317"/>
            <a:chOff x="0" y="0"/>
            <a:chExt cx="274447" cy="231317"/>
          </a:xfrm>
        </p:grpSpPr>
        <p:sp>
          <p:nvSpPr>
            <p:cNvPr id="2768" name="path"/>
            <p:cNvSpPr/>
            <p:nvPr/>
          </p:nvSpPr>
          <p:spPr>
            <a:xfrm>
              <a:off x="1587" y="1587"/>
              <a:ext cx="271272" cy="229730"/>
            </a:xfrm>
            <a:custGeom>
              <a:avLst/>
              <a:gdLst/>
              <a:ahLst/>
              <a:cxnLst/>
              <a:rect l="0" t="0" r="0" b="0"/>
              <a:pathLst>
                <a:path w="427" h="361">
                  <a:moveTo>
                    <a:pt x="0" y="346"/>
                  </a:moveTo>
                  <a:cubicBezTo>
                    <a:pt x="183" y="392"/>
                    <a:pt x="183" y="300"/>
                    <a:pt x="367" y="300"/>
                  </a:cubicBezTo>
                  <a:lnTo>
                    <a:pt x="367" y="61"/>
                  </a:lnTo>
                  <a:lnTo>
                    <a:pt x="0" y="61"/>
                  </a:lnTo>
                  <a:lnTo>
                    <a:pt x="0" y="346"/>
                  </a:lnTo>
                  <a:close/>
                  <a:moveTo>
                    <a:pt x="30" y="61"/>
                  </a:moveTo>
                  <a:lnTo>
                    <a:pt x="30" y="30"/>
                  </a:lnTo>
                  <a:lnTo>
                    <a:pt x="395" y="30"/>
                  </a:lnTo>
                  <a:lnTo>
                    <a:pt x="395" y="270"/>
                  </a:lnTo>
                  <a:cubicBezTo>
                    <a:pt x="381" y="270"/>
                    <a:pt x="367" y="272"/>
                    <a:pt x="367" y="272"/>
                  </a:cubicBezTo>
                  <a:lnTo>
                    <a:pt x="367" y="61"/>
                  </a:lnTo>
                  <a:lnTo>
                    <a:pt x="30" y="61"/>
                  </a:lnTo>
                  <a:close/>
                  <a:moveTo>
                    <a:pt x="58" y="30"/>
                  </a:moveTo>
                  <a:lnTo>
                    <a:pt x="58" y="0"/>
                  </a:lnTo>
                  <a:lnTo>
                    <a:pt x="427" y="0"/>
                  </a:lnTo>
                  <a:lnTo>
                    <a:pt x="427" y="239"/>
                  </a:lnTo>
                  <a:cubicBezTo>
                    <a:pt x="411" y="239"/>
                    <a:pt x="395" y="241"/>
                    <a:pt x="395" y="241"/>
                  </a:cubicBezTo>
                  <a:lnTo>
                    <a:pt x="395" y="30"/>
                  </a:lnTo>
                  <a:lnTo>
                    <a:pt x="58" y="3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769" name="path"/>
            <p:cNvSpPr/>
            <p:nvPr/>
          </p:nvSpPr>
          <p:spPr>
            <a:xfrm>
              <a:off x="0" y="0"/>
              <a:ext cx="274447" cy="231317"/>
            </a:xfrm>
            <a:custGeom>
              <a:avLst/>
              <a:gdLst/>
              <a:ahLst/>
              <a:cxnLst/>
              <a:rect l="0" t="0" r="0" b="0"/>
              <a:pathLst>
                <a:path w="432" h="364">
                  <a:moveTo>
                    <a:pt x="2" y="63"/>
                  </a:moveTo>
                  <a:lnTo>
                    <a:pt x="370" y="63"/>
                  </a:lnTo>
                  <a:lnTo>
                    <a:pt x="370" y="302"/>
                  </a:lnTo>
                  <a:cubicBezTo>
                    <a:pt x="186" y="302"/>
                    <a:pt x="186" y="394"/>
                    <a:pt x="2" y="348"/>
                  </a:cubicBezTo>
                  <a:lnTo>
                    <a:pt x="2" y="63"/>
                  </a:lnTo>
                  <a:close/>
                  <a:moveTo>
                    <a:pt x="32" y="63"/>
                  </a:moveTo>
                  <a:lnTo>
                    <a:pt x="32" y="32"/>
                  </a:lnTo>
                  <a:lnTo>
                    <a:pt x="398" y="32"/>
                  </a:lnTo>
                  <a:lnTo>
                    <a:pt x="398" y="273"/>
                  </a:lnTo>
                  <a:cubicBezTo>
                    <a:pt x="384" y="273"/>
                    <a:pt x="370" y="275"/>
                    <a:pt x="370" y="275"/>
                  </a:cubicBezTo>
                  <a:moveTo>
                    <a:pt x="61" y="32"/>
                  </a:moveTo>
                  <a:lnTo>
                    <a:pt x="61" y="2"/>
                  </a:lnTo>
                  <a:lnTo>
                    <a:pt x="429" y="2"/>
                  </a:lnTo>
                  <a:lnTo>
                    <a:pt x="429" y="242"/>
                  </a:lnTo>
                  <a:cubicBezTo>
                    <a:pt x="413" y="242"/>
                    <a:pt x="398" y="243"/>
                    <a:pt x="398" y="243"/>
                  </a:cubicBezTo>
                </a:path>
              </a:pathLst>
            </a:custGeom>
            <a:noFill/>
            <a:ln w="3175" cap="flat">
              <a:solidFill>
                <a:srgbClr val="68E0F8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770" name="table 2770"/>
          <p:cNvGraphicFramePr>
            <a:graphicFrameLocks noGrp="1"/>
          </p:cNvGraphicFramePr>
          <p:nvPr/>
        </p:nvGraphicFramePr>
        <p:xfrm>
          <a:off x="9791636" y="3007042"/>
          <a:ext cx="990600" cy="38989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3867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466090" algn="l" rtl="0" eaLnBrk="0">
                        <a:lnSpc>
                          <a:spcPct val="74000"/>
                        </a:lnSpc>
                      </a:pPr>
                      <a:r>
                        <a:rPr sz="1100" spc="-20" dirty="0">
                          <a:solidFill>
                            <a:srgbClr val="00B0F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</a:t>
                      </a:r>
                      <a:r>
                        <a:rPr sz="1100" spc="-30" dirty="0">
                          <a:solidFill>
                            <a:srgbClr val="00B0F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771" name="textbox 2771"/>
          <p:cNvSpPr/>
          <p:nvPr/>
        </p:nvSpPr>
        <p:spPr>
          <a:xfrm>
            <a:off x="797728" y="1112977"/>
            <a:ext cx="1017905" cy="307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存储过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</a:t>
            </a:r>
            <a:endParaRPr lang="en-US" altLang="en-US" sz="2000" dirty="0"/>
          </a:p>
        </p:txBody>
      </p:sp>
      <p:pic>
        <p:nvPicPr>
          <p:cNvPr id="2772" name="picture 277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6832854" y="2858389"/>
            <a:ext cx="2877311" cy="76200"/>
          </a:xfrm>
          <a:prstGeom prst="rect">
            <a:avLst/>
          </a:prstGeom>
        </p:spPr>
      </p:pic>
      <p:graphicFrame>
        <p:nvGraphicFramePr>
          <p:cNvPr id="2773" name="table 2773"/>
          <p:cNvGraphicFramePr>
            <a:graphicFrameLocks noGrp="1"/>
          </p:cNvGraphicFramePr>
          <p:nvPr/>
        </p:nvGraphicFramePr>
        <p:xfrm>
          <a:off x="5883973" y="2724721"/>
          <a:ext cx="679450" cy="285115"/>
        </p:xfrm>
        <a:graphic>
          <a:graphicData uri="http://schemas.openxmlformats.org/drawingml/2006/table">
            <a:tbl>
              <a:tblPr/>
              <a:tblGrid>
                <a:gridCol w="679450"/>
              </a:tblGrid>
              <a:tr h="27559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400" dirty="0"/>
                    </a:p>
                    <a:p>
                      <a:pPr marL="10414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2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调</a:t>
                      </a:r>
                      <a:r>
                        <a:rPr sz="12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用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19C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C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C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C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30" name="group 43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774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775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776" name="picture 277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2777" name="picture 277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0091039" y="3410077"/>
            <a:ext cx="544982" cy="236219"/>
          </a:xfrm>
          <a:prstGeom prst="rect">
            <a:avLst/>
          </a:prstGeom>
        </p:spPr>
      </p:pic>
      <p:sp>
        <p:nvSpPr>
          <p:cNvPr id="2778" name="path"/>
          <p:cNvSpPr/>
          <p:nvPr/>
        </p:nvSpPr>
        <p:spPr>
          <a:xfrm>
            <a:off x="9791636" y="2688526"/>
            <a:ext cx="990727" cy="74548"/>
          </a:xfrm>
          <a:custGeom>
            <a:avLst/>
            <a:gdLst/>
            <a:ahLst/>
            <a:cxnLst/>
            <a:rect l="0" t="0" r="0" b="0"/>
            <a:pathLst>
              <a:path w="1560" h="117">
                <a:moveTo>
                  <a:pt x="1557" y="2"/>
                </a:moveTo>
                <a:cubicBezTo>
                  <a:pt x="1557" y="64"/>
                  <a:pt x="1209" y="114"/>
                  <a:pt x="780" y="114"/>
                </a:cubicBezTo>
                <a:cubicBezTo>
                  <a:pt x="350" y="114"/>
                  <a:pt x="2" y="64"/>
                  <a:pt x="2" y="2"/>
                </a:cubicBezTo>
              </a:path>
            </a:pathLst>
          </a:custGeom>
          <a:noFill/>
          <a:ln w="3175" cap="flat">
            <a:solidFill>
              <a:srgbClr val="F9F9F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432" name="group 432"/>
          <p:cNvGrpSpPr/>
          <p:nvPr/>
        </p:nvGrpSpPr>
        <p:grpSpPr>
          <a:xfrm rot="21600000">
            <a:off x="10186352" y="2837624"/>
            <a:ext cx="274446" cy="231318"/>
            <a:chOff x="0" y="0"/>
            <a:chExt cx="274446" cy="231318"/>
          </a:xfrm>
        </p:grpSpPr>
        <p:grpSp>
          <p:nvGrpSpPr>
            <p:cNvPr id="434" name="group 434"/>
            <p:cNvGrpSpPr/>
            <p:nvPr/>
          </p:nvGrpSpPr>
          <p:grpSpPr>
            <a:xfrm rot="21600000">
              <a:off x="0" y="0"/>
              <a:ext cx="274446" cy="231318"/>
              <a:chOff x="0" y="0"/>
              <a:chExt cx="274446" cy="231318"/>
            </a:xfrm>
          </p:grpSpPr>
          <p:sp>
            <p:nvSpPr>
              <p:cNvPr id="2779" name="path"/>
              <p:cNvSpPr/>
              <p:nvPr/>
            </p:nvSpPr>
            <p:spPr>
              <a:xfrm>
                <a:off x="1587" y="1587"/>
                <a:ext cx="271271" cy="229730"/>
              </a:xfrm>
              <a:custGeom>
                <a:avLst/>
                <a:gdLst/>
                <a:ahLst/>
                <a:cxnLst/>
                <a:rect l="0" t="0" r="0" b="0"/>
                <a:pathLst>
                  <a:path w="427" h="361">
                    <a:moveTo>
                      <a:pt x="0" y="346"/>
                    </a:moveTo>
                    <a:cubicBezTo>
                      <a:pt x="183" y="392"/>
                      <a:pt x="183" y="300"/>
                      <a:pt x="367" y="300"/>
                    </a:cubicBezTo>
                    <a:lnTo>
                      <a:pt x="367" y="61"/>
                    </a:lnTo>
                    <a:lnTo>
                      <a:pt x="0" y="61"/>
                    </a:lnTo>
                    <a:lnTo>
                      <a:pt x="0" y="346"/>
                    </a:lnTo>
                    <a:close/>
                    <a:moveTo>
                      <a:pt x="30" y="61"/>
                    </a:moveTo>
                    <a:lnTo>
                      <a:pt x="30" y="30"/>
                    </a:lnTo>
                    <a:lnTo>
                      <a:pt x="395" y="30"/>
                    </a:lnTo>
                    <a:lnTo>
                      <a:pt x="395" y="270"/>
                    </a:lnTo>
                    <a:cubicBezTo>
                      <a:pt x="381" y="270"/>
                      <a:pt x="367" y="272"/>
                      <a:pt x="367" y="272"/>
                    </a:cubicBezTo>
                    <a:lnTo>
                      <a:pt x="367" y="61"/>
                    </a:lnTo>
                    <a:lnTo>
                      <a:pt x="30" y="61"/>
                    </a:lnTo>
                    <a:close/>
                    <a:moveTo>
                      <a:pt x="58" y="30"/>
                    </a:moveTo>
                    <a:lnTo>
                      <a:pt x="58" y="0"/>
                    </a:lnTo>
                    <a:lnTo>
                      <a:pt x="427" y="0"/>
                    </a:lnTo>
                    <a:lnTo>
                      <a:pt x="427" y="239"/>
                    </a:lnTo>
                    <a:cubicBezTo>
                      <a:pt x="411" y="239"/>
                      <a:pt x="395" y="241"/>
                      <a:pt x="395" y="241"/>
                    </a:cubicBezTo>
                    <a:lnTo>
                      <a:pt x="395" y="30"/>
                    </a:lnTo>
                    <a:lnTo>
                      <a:pt x="58" y="3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0" name="path"/>
              <p:cNvSpPr/>
              <p:nvPr/>
            </p:nvSpPr>
            <p:spPr>
              <a:xfrm>
                <a:off x="0" y="0"/>
                <a:ext cx="274446" cy="231318"/>
              </a:xfrm>
              <a:custGeom>
                <a:avLst/>
                <a:gdLst/>
                <a:ahLst/>
                <a:cxnLst/>
                <a:rect l="0" t="0" r="0" b="0"/>
                <a:pathLst>
                  <a:path w="432" h="364">
                    <a:moveTo>
                      <a:pt x="2" y="63"/>
                    </a:moveTo>
                    <a:lnTo>
                      <a:pt x="370" y="63"/>
                    </a:lnTo>
                    <a:lnTo>
                      <a:pt x="370" y="302"/>
                    </a:lnTo>
                    <a:cubicBezTo>
                      <a:pt x="186" y="302"/>
                      <a:pt x="186" y="394"/>
                      <a:pt x="2" y="348"/>
                    </a:cubicBezTo>
                    <a:lnTo>
                      <a:pt x="2" y="63"/>
                    </a:lnTo>
                    <a:close/>
                    <a:moveTo>
                      <a:pt x="32" y="63"/>
                    </a:moveTo>
                    <a:lnTo>
                      <a:pt x="32" y="32"/>
                    </a:lnTo>
                    <a:lnTo>
                      <a:pt x="398" y="32"/>
                    </a:lnTo>
                    <a:lnTo>
                      <a:pt x="398" y="273"/>
                    </a:lnTo>
                    <a:cubicBezTo>
                      <a:pt x="384" y="273"/>
                      <a:pt x="370" y="275"/>
                      <a:pt x="370" y="275"/>
                    </a:cubicBezTo>
                    <a:moveTo>
                      <a:pt x="61" y="32"/>
                    </a:moveTo>
                    <a:lnTo>
                      <a:pt x="61" y="2"/>
                    </a:lnTo>
                    <a:lnTo>
                      <a:pt x="429" y="2"/>
                    </a:lnTo>
                    <a:lnTo>
                      <a:pt x="429" y="242"/>
                    </a:lnTo>
                    <a:cubicBezTo>
                      <a:pt x="413" y="242"/>
                      <a:pt x="398" y="243"/>
                      <a:pt x="398" y="243"/>
                    </a:cubicBezTo>
                  </a:path>
                </a:pathLst>
              </a:custGeom>
              <a:noFill/>
              <a:ln w="3175" cap="flat">
                <a:solidFill>
                  <a:srgbClr val="68E0F8">
                    <a:alpha val="100000"/>
                  </a:srgbClr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81" name="textbox 2781"/>
            <p:cNvSpPr/>
            <p:nvPr/>
          </p:nvSpPr>
          <p:spPr>
            <a:xfrm>
              <a:off x="-12700" y="-12700"/>
              <a:ext cx="300354" cy="29019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1000"/>
                </a:lnSpc>
              </a:pPr>
              <a:endParaRPr lang="en-US" altLang="en-US" sz="600" dirty="0"/>
            </a:p>
            <a:p>
              <a:pPr marL="71755" algn="l" rtl="0" eaLnBrk="0">
                <a:lnSpc>
                  <a:spcPct val="73000"/>
                </a:lnSpc>
                <a:spcBef>
                  <a:spcPts val="5"/>
                </a:spcBef>
              </a:pPr>
              <a:r>
                <a:rPr sz="1100" spc="-20" dirty="0">
                  <a:solidFill>
                    <a:srgbClr val="00B0F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P</a:t>
              </a:r>
              <a:r>
                <a:rPr sz="1100" spc="-30" dirty="0">
                  <a:solidFill>
                    <a:srgbClr val="00B0F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1</a:t>
              </a:r>
              <a:endParaRPr lang="en-US" altLang="en-US" sz="1100" dirty="0"/>
            </a:p>
          </p:txBody>
        </p:sp>
      </p:grpSp>
      <p:pic>
        <p:nvPicPr>
          <p:cNvPr id="2782" name="picture 278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6285610" y="2737358"/>
            <a:ext cx="251459" cy="2362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8"/>
          <p:cNvSpPr/>
          <p:nvPr/>
        </p:nvSpPr>
        <p:spPr>
          <a:xfrm>
            <a:off x="806864" y="2416733"/>
            <a:ext cx="9093200" cy="29324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介绍</a:t>
            </a:r>
            <a:endParaRPr lang="en-US" altLang="en-US" sz="1500" dirty="0"/>
          </a:p>
          <a:p>
            <a:pPr algn="l" rtl="0" eaLnBrk="0">
              <a:lnSpc>
                <a:spcPct val="124000"/>
              </a:lnSpc>
            </a:pPr>
            <a:endParaRPr lang="en-US" altLang="en-US" sz="1000" dirty="0"/>
          </a:p>
          <a:p>
            <a:pPr marL="336550" algn="l" rtl="0" eaLnBrk="0">
              <a:lnSpc>
                <a:spcPct val="82000"/>
              </a:lnSpc>
              <a:spcBef>
                <a:spcPts val="425"/>
              </a:spcBef>
            </a:pP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InnoDB是一种兼顾高可靠性和高性能的通用存储引擎，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5.5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之后，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InnoDB是默认的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ySQL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存储引擎。</a:t>
            </a:r>
            <a:endParaRPr lang="en-US" altLang="en-US" sz="1400" dirty="0"/>
          </a:p>
          <a:p>
            <a:pPr algn="l" rtl="0" eaLnBrk="0">
              <a:lnSpc>
                <a:spcPct val="143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8000"/>
              </a:lnSpc>
              <a:spcBef>
                <a:spcPts val="455"/>
              </a:spcBef>
            </a:pP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特点</a:t>
            </a:r>
            <a:endParaRPr lang="en-US" altLang="en-US" sz="1500" dirty="0"/>
          </a:p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marL="287655" algn="l" rtl="0" eaLnBrk="0">
              <a:lnSpc>
                <a:spcPct val="84000"/>
              </a:lnSpc>
              <a:spcBef>
                <a:spcPts val="425"/>
              </a:spcBef>
            </a:pPr>
            <a:r>
              <a:rPr sz="1400" spc="-9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DML操作遵循AC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ID</a:t>
            </a:r>
            <a:r>
              <a:rPr sz="1400" spc="-9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模型，</a:t>
            </a:r>
            <a:r>
              <a:rPr sz="1400" spc="-9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9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支持事务；</a:t>
            </a:r>
            <a:endParaRPr lang="en-US" altLang="en-US" sz="1400" dirty="0"/>
          </a:p>
          <a:p>
            <a:pPr marL="271780" algn="l" rtl="0" eaLnBrk="0">
              <a:lnSpc>
                <a:spcPts val="3385"/>
              </a:lnSpc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行级锁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，提高并发访问性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400" dirty="0"/>
          </a:p>
          <a:p>
            <a:pPr algn="l" rtl="0" eaLnBrk="0">
              <a:lnSpc>
                <a:spcPct val="125000"/>
              </a:lnSpc>
            </a:pPr>
            <a:endParaRPr lang="en-US" altLang="en-US" sz="1000" dirty="0"/>
          </a:p>
          <a:p>
            <a:pPr marL="278130" algn="l" rtl="0" eaLnBrk="0">
              <a:lnSpc>
                <a:spcPct val="92000"/>
              </a:lnSpc>
              <a:spcBef>
                <a:spcPts val="420"/>
              </a:spcBef>
            </a:pP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支持外键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FOREI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KEY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约束，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保证数据的完整性和正确性；</a:t>
            </a:r>
            <a:endParaRPr lang="en-US" altLang="en-US" sz="14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</a:pP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</a:t>
            </a:r>
            <a:endParaRPr lang="en-US" altLang="en-US" sz="1500" dirty="0"/>
          </a:p>
        </p:txBody>
      </p:sp>
      <p:sp>
        <p:nvSpPr>
          <p:cNvPr id="109" name="textbox 109"/>
          <p:cNvSpPr/>
          <p:nvPr/>
        </p:nvSpPr>
        <p:spPr>
          <a:xfrm>
            <a:off x="1117288" y="5587313"/>
            <a:ext cx="10108565" cy="6762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5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xxx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.ibd：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xxx代表的是表名，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innoDB引擎的每张表都会对应这样一个表空间文件，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存储该表的表结构(fr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sdi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)、数据和索引。</a:t>
            </a:r>
            <a:endParaRPr lang="en-US" altLang="en-US" sz="1400" dirty="0"/>
          </a:p>
          <a:p>
            <a:pPr marL="15240" algn="l" rtl="0" eaLnBrk="0">
              <a:lnSpc>
                <a:spcPts val="3525"/>
              </a:lnSpc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参数：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innodb_file_pe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table</a:t>
            </a:r>
            <a:endParaRPr lang="en-US" altLang="en-US" sz="1400" dirty="0"/>
          </a:p>
        </p:txBody>
      </p:sp>
      <p:pic>
        <p:nvPicPr>
          <p:cNvPr id="110" name="picture 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11" name="textbox 111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112" name="textbox 112"/>
          <p:cNvSpPr/>
          <p:nvPr/>
        </p:nvSpPr>
        <p:spPr>
          <a:xfrm>
            <a:off x="797728" y="1112977"/>
            <a:ext cx="1517650" cy="9182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存储引擎特</a:t>
            </a:r>
            <a:r>
              <a:rPr sz="2000" spc="-1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</a:t>
            </a:r>
            <a:endParaRPr lang="en-US" altLang="en-US" sz="2000" dirty="0"/>
          </a:p>
          <a:p>
            <a:pPr algn="l" rtl="0" eaLnBrk="0">
              <a:lnSpc>
                <a:spcPct val="111000"/>
              </a:lnSpc>
            </a:pPr>
            <a:endParaRPr lang="en-US" altLang="en-US" sz="1000" dirty="0"/>
          </a:p>
          <a:p>
            <a:pPr algn="l" rtl="0" eaLnBrk="0">
              <a:lnSpc>
                <a:spcPct val="111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21590" algn="l" rtl="0" eaLnBrk="0">
              <a:lnSpc>
                <a:spcPct val="81000"/>
              </a:lnSpc>
              <a:spcBef>
                <a:spcPts val="5"/>
              </a:spcBef>
            </a:pP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</a:t>
            </a:r>
            <a:r>
              <a:rPr sz="150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DB</a:t>
            </a:r>
            <a:endParaRPr lang="en-US" altLang="en-US" sz="1500" dirty="0"/>
          </a:p>
        </p:txBody>
      </p:sp>
      <p:pic>
        <p:nvPicPr>
          <p:cNvPr id="113" name="picture 1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114" name="picture 1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15" name="textbox 115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18" name="group 1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16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7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18" name="picture 1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83" name="table 2783"/>
          <p:cNvGraphicFramePr>
            <a:graphicFrameLocks noGrp="1"/>
          </p:cNvGraphicFramePr>
          <p:nvPr/>
        </p:nvGraphicFramePr>
        <p:xfrm>
          <a:off x="821372" y="2164016"/>
          <a:ext cx="10637520" cy="1524000"/>
        </p:xfrm>
        <a:graphic>
          <a:graphicData uri="http://schemas.openxmlformats.org/drawingml/2006/table">
            <a:tbl>
              <a:tblPr/>
              <a:tblGrid>
                <a:gridCol w="10637520"/>
              </a:tblGrid>
              <a:tr h="15208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84" name="table 2784"/>
          <p:cNvGraphicFramePr>
            <a:graphicFrameLocks noGrp="1"/>
          </p:cNvGraphicFramePr>
          <p:nvPr/>
        </p:nvGraphicFramePr>
        <p:xfrm>
          <a:off x="821372" y="5056568"/>
          <a:ext cx="10637520" cy="346075"/>
        </p:xfrm>
        <a:graphic>
          <a:graphicData uri="http://schemas.openxmlformats.org/drawingml/2006/table">
            <a:tbl>
              <a:tblPr/>
              <a:tblGrid>
                <a:gridCol w="10637520"/>
              </a:tblGrid>
              <a:tr h="342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2785" name="picture 27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786" name="textbox 2786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787" name="picture 27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788" name="picture 27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789" name="textbox 2789"/>
          <p:cNvSpPr/>
          <p:nvPr/>
        </p:nvSpPr>
        <p:spPr>
          <a:xfrm>
            <a:off x="797728" y="1112977"/>
            <a:ext cx="1017905" cy="8820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存储过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</a:t>
            </a:r>
            <a:endParaRPr lang="en-US" altLang="en-US" sz="2000" dirty="0"/>
          </a:p>
          <a:p>
            <a:pPr algn="l" rtl="0" eaLnBrk="0">
              <a:lnSpc>
                <a:spcPct val="192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21590" algn="l" rtl="0" eaLnBrk="0">
              <a:lnSpc>
                <a:spcPct val="98000"/>
              </a:lnSpc>
              <a:spcBef>
                <a:spcPts val="0"/>
              </a:spcBef>
            </a:pP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</a:t>
            </a:r>
            <a:endParaRPr lang="en-US" altLang="en-US" sz="1500" dirty="0"/>
          </a:p>
        </p:txBody>
      </p:sp>
      <p:sp>
        <p:nvSpPr>
          <p:cNvPr id="2790" name="textbox 2790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2791" name="picture 27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14095" y="2305177"/>
            <a:ext cx="1579752" cy="236220"/>
          </a:xfrm>
          <a:prstGeom prst="rect">
            <a:avLst/>
          </a:prstGeom>
        </p:spPr>
      </p:pic>
      <p:pic>
        <p:nvPicPr>
          <p:cNvPr id="2792" name="picture 27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369563" y="2305177"/>
            <a:ext cx="170688" cy="236220"/>
          </a:xfrm>
          <a:prstGeom prst="rect">
            <a:avLst/>
          </a:prstGeom>
        </p:spPr>
      </p:pic>
      <p:sp>
        <p:nvSpPr>
          <p:cNvPr id="2793" name="textbox 2793"/>
          <p:cNvSpPr/>
          <p:nvPr/>
        </p:nvSpPr>
        <p:spPr>
          <a:xfrm>
            <a:off x="2407564" y="2350084"/>
            <a:ext cx="1712595" cy="2025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200" spc="2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存储过程名称</a:t>
            </a:r>
            <a:r>
              <a:rPr sz="1200" spc="2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200" spc="2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参数</a:t>
            </a:r>
            <a:r>
              <a:rPr sz="12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列表</a:t>
            </a:r>
            <a:endParaRPr lang="en-US" altLang="en-US" sz="1200" dirty="0"/>
          </a:p>
        </p:txBody>
      </p:sp>
      <p:grpSp>
        <p:nvGrpSpPr>
          <p:cNvPr id="436" name="group 43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794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795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796" name="picture 27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2797" name="textbox 2797"/>
          <p:cNvSpPr/>
          <p:nvPr/>
        </p:nvSpPr>
        <p:spPr>
          <a:xfrm>
            <a:off x="806864" y="4658029"/>
            <a:ext cx="694055" cy="2470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调用</a:t>
            </a:r>
            <a:endParaRPr lang="en-US" altLang="en-US" sz="1500" dirty="0"/>
          </a:p>
        </p:txBody>
      </p:sp>
      <p:pic>
        <p:nvPicPr>
          <p:cNvPr id="2798" name="picture 27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14095" y="5130038"/>
            <a:ext cx="460857" cy="236219"/>
          </a:xfrm>
          <a:prstGeom prst="rect">
            <a:avLst/>
          </a:prstGeom>
        </p:spPr>
      </p:pic>
      <p:pic>
        <p:nvPicPr>
          <p:cNvPr id="2799" name="picture 27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87067" y="5130038"/>
            <a:ext cx="170688" cy="236219"/>
          </a:xfrm>
          <a:prstGeom prst="rect">
            <a:avLst/>
          </a:prstGeom>
        </p:spPr>
      </p:pic>
      <p:sp>
        <p:nvSpPr>
          <p:cNvPr id="2800" name="textbox 2800"/>
          <p:cNvSpPr/>
          <p:nvPr/>
        </p:nvSpPr>
        <p:spPr>
          <a:xfrm>
            <a:off x="1297940" y="5174945"/>
            <a:ext cx="835025" cy="2025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200" spc="2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名称</a:t>
            </a:r>
            <a:r>
              <a:rPr sz="1200" spc="2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200" spc="2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</a:t>
            </a:r>
            <a:r>
              <a:rPr sz="1200" spc="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</a:t>
            </a:r>
            <a:endParaRPr lang="en-US" altLang="en-US" sz="1200" dirty="0"/>
          </a:p>
        </p:txBody>
      </p:sp>
      <p:pic>
        <p:nvPicPr>
          <p:cNvPr id="2801" name="picture 28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453896" y="3037077"/>
            <a:ext cx="514603" cy="236220"/>
          </a:xfrm>
          <a:prstGeom prst="rect">
            <a:avLst/>
          </a:prstGeom>
        </p:spPr>
      </p:pic>
      <p:pic>
        <p:nvPicPr>
          <p:cNvPr id="2802" name="picture 280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14095" y="2671317"/>
            <a:ext cx="495973" cy="236220"/>
          </a:xfrm>
          <a:prstGeom prst="rect">
            <a:avLst/>
          </a:prstGeom>
        </p:spPr>
      </p:pic>
      <p:pic>
        <p:nvPicPr>
          <p:cNvPr id="2803" name="picture 280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914095" y="3402838"/>
            <a:ext cx="455739" cy="236220"/>
          </a:xfrm>
          <a:prstGeom prst="rect">
            <a:avLst/>
          </a:prstGeom>
        </p:spPr>
      </p:pic>
      <p:pic>
        <p:nvPicPr>
          <p:cNvPr id="2804" name="picture 280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2156460" y="5130038"/>
            <a:ext cx="222885" cy="236219"/>
          </a:xfrm>
          <a:prstGeom prst="rect">
            <a:avLst/>
          </a:prstGeom>
        </p:spPr>
      </p:pic>
      <p:sp>
        <p:nvSpPr>
          <p:cNvPr id="2805" name="textbox 2805"/>
          <p:cNvSpPr/>
          <p:nvPr/>
        </p:nvSpPr>
        <p:spPr>
          <a:xfrm>
            <a:off x="1870354" y="3081985"/>
            <a:ext cx="328295" cy="2051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2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</a:t>
            </a:r>
            <a:r>
              <a:rPr sz="12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句</a:t>
            </a:r>
            <a:endParaRPr lang="en-US" altLang="en-US" sz="1200" dirty="0"/>
          </a:p>
        </p:txBody>
      </p:sp>
      <p:pic>
        <p:nvPicPr>
          <p:cNvPr id="2806" name="picture 280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4144009" y="2305177"/>
            <a:ext cx="137159" cy="23622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07" name="table 2807"/>
          <p:cNvGraphicFramePr>
            <a:graphicFrameLocks noGrp="1"/>
          </p:cNvGraphicFramePr>
          <p:nvPr/>
        </p:nvGraphicFramePr>
        <p:xfrm>
          <a:off x="821372" y="2160968"/>
          <a:ext cx="10637520" cy="782954"/>
        </p:xfrm>
        <a:graphic>
          <a:graphicData uri="http://schemas.openxmlformats.org/drawingml/2006/table">
            <a:tbl>
              <a:tblPr/>
              <a:tblGrid>
                <a:gridCol w="10637520"/>
              </a:tblGrid>
              <a:tr h="7797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08" name="table 2808"/>
          <p:cNvGraphicFramePr>
            <a:graphicFrameLocks noGrp="1"/>
          </p:cNvGraphicFramePr>
          <p:nvPr/>
        </p:nvGraphicFramePr>
        <p:xfrm>
          <a:off x="821372" y="4105592"/>
          <a:ext cx="10637520" cy="344170"/>
        </p:xfrm>
        <a:graphic>
          <a:graphicData uri="http://schemas.openxmlformats.org/drawingml/2006/table">
            <a:tbl>
              <a:tblPr/>
              <a:tblGrid>
                <a:gridCol w="10637520"/>
              </a:tblGrid>
              <a:tr h="3409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2809" name="picture 28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810" name="textbox 2810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2811" name="textbox 2811"/>
          <p:cNvSpPr/>
          <p:nvPr/>
        </p:nvSpPr>
        <p:spPr>
          <a:xfrm>
            <a:off x="741258" y="5985815"/>
            <a:ext cx="7855584" cy="2216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注意: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在命令行中，执行创建存储过程的SQL时，需要通过关键字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delim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iter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指定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语句的结束符。</a:t>
            </a:r>
            <a:endParaRPr lang="en-US" altLang="en-US" sz="1400" dirty="0"/>
          </a:p>
        </p:txBody>
      </p:sp>
      <p:pic>
        <p:nvPicPr>
          <p:cNvPr id="2812" name="picture 28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14095" y="2302509"/>
            <a:ext cx="5967400" cy="236220"/>
          </a:xfrm>
          <a:prstGeom prst="rect">
            <a:avLst/>
          </a:prstGeom>
        </p:spPr>
      </p:pic>
      <p:pic>
        <p:nvPicPr>
          <p:cNvPr id="2813" name="picture 28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814" name="picture 28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815" name="textbox 2815"/>
          <p:cNvSpPr/>
          <p:nvPr/>
        </p:nvSpPr>
        <p:spPr>
          <a:xfrm>
            <a:off x="797728" y="1112977"/>
            <a:ext cx="1017905" cy="8813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存储过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</a:t>
            </a:r>
            <a:endParaRPr lang="en-US" altLang="en-US" sz="2000" dirty="0"/>
          </a:p>
          <a:p>
            <a:pPr algn="l" rtl="0" eaLnBrk="0">
              <a:lnSpc>
                <a:spcPct val="191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21590" algn="l" rtl="0" eaLnBrk="0">
              <a:lnSpc>
                <a:spcPct val="98000"/>
              </a:lnSpc>
              <a:spcBef>
                <a:spcPts val="5"/>
              </a:spcBef>
            </a:pPr>
            <a:r>
              <a:rPr sz="1500" spc="3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3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</a:t>
            </a:r>
            <a:r>
              <a:rPr sz="1500" spc="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看</a:t>
            </a:r>
            <a:endParaRPr lang="en-US" altLang="en-US" sz="1500" dirty="0"/>
          </a:p>
        </p:txBody>
      </p:sp>
      <p:pic>
        <p:nvPicPr>
          <p:cNvPr id="2816" name="picture 28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14095" y="2668270"/>
            <a:ext cx="2079879" cy="236220"/>
          </a:xfrm>
          <a:prstGeom prst="rect">
            <a:avLst/>
          </a:prstGeom>
        </p:spPr>
      </p:pic>
      <p:sp>
        <p:nvSpPr>
          <p:cNvPr id="2817" name="textbox 2817"/>
          <p:cNvSpPr/>
          <p:nvPr/>
        </p:nvSpPr>
        <p:spPr>
          <a:xfrm>
            <a:off x="2905912" y="2655570"/>
            <a:ext cx="2939414" cy="2774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6000"/>
              </a:lnSpc>
            </a:pPr>
            <a:endParaRPr lang="en-US" altLang="en-US" sz="400" dirty="0"/>
          </a:p>
          <a:p>
            <a:pPr marL="12700" algn="l" rtl="0" eaLnBrk="0">
              <a:lnSpc>
                <a:spcPct val="97000"/>
              </a:lnSpc>
              <a:spcBef>
                <a:spcPts val="5"/>
              </a:spcBef>
            </a:pPr>
            <a:r>
              <a:rPr sz="1200" spc="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存储过程名称</a:t>
            </a:r>
            <a:r>
              <a:rPr sz="1200" spc="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sz="12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查询某个存储过程的定义</a:t>
            </a:r>
            <a:endParaRPr lang="en-US" altLang="en-US" sz="1200" dirty="0"/>
          </a:p>
        </p:txBody>
      </p:sp>
      <p:pic>
        <p:nvPicPr>
          <p:cNvPr id="2818" name="picture 28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002430" y="2668270"/>
            <a:ext cx="192023" cy="236220"/>
          </a:xfrm>
          <a:prstGeom prst="rect">
            <a:avLst/>
          </a:prstGeom>
        </p:spPr>
      </p:pic>
      <p:pic>
        <p:nvPicPr>
          <p:cNvPr id="2819" name="picture 28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877462" y="2668270"/>
            <a:ext cx="166623" cy="236220"/>
          </a:xfrm>
          <a:prstGeom prst="rect">
            <a:avLst/>
          </a:prstGeom>
        </p:spPr>
      </p:pic>
      <p:sp>
        <p:nvSpPr>
          <p:cNvPr id="2820" name="textbox 2820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2821" name="picture 28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914095" y="4177538"/>
            <a:ext cx="2275459" cy="236220"/>
          </a:xfrm>
          <a:prstGeom prst="rect">
            <a:avLst/>
          </a:prstGeom>
        </p:spPr>
      </p:pic>
      <p:sp>
        <p:nvSpPr>
          <p:cNvPr id="2822" name="textbox 2822"/>
          <p:cNvSpPr/>
          <p:nvPr/>
        </p:nvSpPr>
        <p:spPr>
          <a:xfrm>
            <a:off x="6841973" y="2347417"/>
            <a:ext cx="2614295" cy="2025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200" spc="-1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查询</a:t>
            </a:r>
            <a:r>
              <a:rPr sz="12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指定数据库的存储过程及状态信息</a:t>
            </a:r>
            <a:endParaRPr lang="en-US" altLang="en-US" sz="1200" dirty="0"/>
          </a:p>
        </p:txBody>
      </p:sp>
      <p:grpSp>
        <p:nvGrpSpPr>
          <p:cNvPr id="438" name="group 43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823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824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825" name="picture 28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2826" name="textbox 2826"/>
          <p:cNvSpPr/>
          <p:nvPr/>
        </p:nvSpPr>
        <p:spPr>
          <a:xfrm>
            <a:off x="3111652" y="4222445"/>
            <a:ext cx="1099185" cy="2038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2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</a:t>
            </a:r>
            <a:r>
              <a:rPr sz="12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过程名称；</a:t>
            </a:r>
            <a:endParaRPr lang="en-US" altLang="en-US" sz="1200" dirty="0"/>
          </a:p>
        </p:txBody>
      </p:sp>
      <p:sp>
        <p:nvSpPr>
          <p:cNvPr id="2827" name="textbox 2827"/>
          <p:cNvSpPr/>
          <p:nvPr/>
        </p:nvSpPr>
        <p:spPr>
          <a:xfrm>
            <a:off x="806890" y="3713398"/>
            <a:ext cx="694690" cy="2489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删除</a:t>
            </a:r>
            <a:endParaRPr lang="en-US" altLang="en-US" sz="1500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rect"/>
          <p:cNvSpPr/>
          <p:nvPr/>
        </p:nvSpPr>
        <p:spPr>
          <a:xfrm>
            <a:off x="9813035" y="6582156"/>
            <a:ext cx="2378964" cy="275841"/>
          </a:xfrm>
          <a:prstGeom prst="rect">
            <a:avLst/>
          </a:prstGeom>
          <a:solidFill>
            <a:srgbClr val="B60004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29" name="textbox 2829"/>
          <p:cNvSpPr/>
          <p:nvPr/>
        </p:nvSpPr>
        <p:spPr>
          <a:xfrm>
            <a:off x="-12700" y="5791904"/>
            <a:ext cx="12217400" cy="10953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885190" algn="l" rtl="0" eaLnBrk="0">
              <a:lnSpc>
                <a:spcPct val="99000"/>
              </a:lnSpc>
            </a:pPr>
            <a:r>
              <a:rPr sz="14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意:</a:t>
            </a:r>
            <a:endParaRPr lang="en-US" altLang="en-US" sz="1400" dirty="0"/>
          </a:p>
          <a:p>
            <a:pPr marL="1352550" algn="l" rtl="0" eaLnBrk="0">
              <a:lnSpc>
                <a:spcPct val="97000"/>
              </a:lnSpc>
              <a:spcBef>
                <a:spcPts val="1200"/>
              </a:spcBef>
            </a:pPr>
            <a:r>
              <a:rPr sz="14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如果没有指定SESSION/GL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OBAL</a:t>
            </a:r>
            <a:r>
              <a:rPr sz="14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4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默认是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SESSION</a:t>
            </a:r>
            <a:r>
              <a:rPr sz="14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，会话变量。</a:t>
            </a:r>
            <a:endParaRPr lang="en-US" altLang="en-US" sz="14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120000"/>
              </a:lnSpc>
              <a:spcBef>
                <a:spcPts val="5"/>
              </a:spcBef>
              <a:tabLst>
                <a:tab pos="1365250" algn="l"/>
              </a:tabLst>
            </a:pPr>
            <a:r>
              <a:rPr sz="1300" u="sng" spc="0" dirty="0">
                <a:solidFill>
                  <a:srgbClr val="FF0000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100" u="sng" spc="0" baseline="5000" dirty="0">
                <a:solidFill>
                  <a:srgbClr val="FF0000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2100" u="sng" spc="-20" baseline="5000" dirty="0">
                <a:solidFill>
                  <a:srgbClr val="FF0000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服务重新启动之后，</a:t>
            </a:r>
            <a:r>
              <a:rPr sz="1300" u="sng" spc="-20" dirty="0">
                <a:solidFill>
                  <a:srgbClr val="FF0000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100" u="sng" spc="-20" baseline="5000" dirty="0">
                <a:solidFill>
                  <a:srgbClr val="FF0000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所设置的全局参数会失效，</a:t>
            </a:r>
            <a:r>
              <a:rPr sz="1300" u="sng" spc="-20" dirty="0">
                <a:solidFill>
                  <a:srgbClr val="FF0000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100" u="sng" spc="-20" baseline="5000" dirty="0">
                <a:solidFill>
                  <a:srgbClr val="FF0000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要想不失效，</a:t>
            </a:r>
            <a:r>
              <a:rPr sz="1300" u="sng" spc="-20" dirty="0">
                <a:solidFill>
                  <a:srgbClr val="FF0000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100" u="sng" spc="-20" baseline="5000" dirty="0">
                <a:solidFill>
                  <a:srgbClr val="FF0000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可以在</a:t>
            </a:r>
            <a:r>
              <a:rPr sz="1300" u="sng" spc="-20" dirty="0">
                <a:solidFill>
                  <a:srgbClr val="FF0000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u="sng" spc="-20" baseline="5000" dirty="0">
                <a:solidFill>
                  <a:srgbClr val="FF0000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sz="2100" u="sng" spc="0" baseline="5000" dirty="0">
                <a:solidFill>
                  <a:srgbClr val="FF0000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etc</a:t>
            </a:r>
            <a:r>
              <a:rPr sz="2100" u="sng" spc="-20" baseline="5000" dirty="0">
                <a:solidFill>
                  <a:srgbClr val="FF0000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sz="2100" u="sng" spc="0" baseline="5000" dirty="0">
                <a:solidFill>
                  <a:srgbClr val="FF0000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</a:t>
            </a:r>
            <a:r>
              <a:rPr sz="2100" u="sng" spc="-20" baseline="5000" dirty="0">
                <a:solidFill>
                  <a:srgbClr val="FF0000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2100" u="sng" spc="0" baseline="5000" dirty="0">
                <a:solidFill>
                  <a:srgbClr val="FF0000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cnf</a:t>
            </a:r>
            <a:r>
              <a:rPr sz="1300" u="sng" spc="-20" dirty="0">
                <a:solidFill>
                  <a:srgbClr val="FF0000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u="sng" spc="-20" baseline="5000" dirty="0">
                <a:solidFill>
                  <a:srgbClr val="FF0000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中配置。</a:t>
            </a:r>
            <a:r>
              <a:rPr sz="1300" u="sng" spc="-20" dirty="0">
                <a:solidFill>
                  <a:srgbClr val="FF0000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</a:t>
            </a:r>
            <a:r>
              <a:rPr sz="13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3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2400" spc="0" baseline="-2600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高级软件人才培训专家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endParaRPr lang="en-US" altLang="en-US" sz="1500" dirty="0"/>
          </a:p>
        </p:txBody>
      </p:sp>
      <p:pic>
        <p:nvPicPr>
          <p:cNvPr id="2830" name="picture 28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90770" y="6582156"/>
            <a:ext cx="440626" cy="275840"/>
          </a:xfrm>
          <a:prstGeom prst="rect">
            <a:avLst/>
          </a:prstGeom>
        </p:spPr>
      </p:pic>
      <p:graphicFrame>
        <p:nvGraphicFramePr>
          <p:cNvPr id="2831" name="table 2831"/>
          <p:cNvGraphicFramePr>
            <a:graphicFrameLocks noGrp="1"/>
          </p:cNvGraphicFramePr>
          <p:nvPr/>
        </p:nvGraphicFramePr>
        <p:xfrm>
          <a:off x="777176" y="3025076"/>
          <a:ext cx="10637519" cy="1151889"/>
        </p:xfrm>
        <a:graphic>
          <a:graphicData uri="http://schemas.openxmlformats.org/drawingml/2006/table">
            <a:tbl>
              <a:tblPr/>
              <a:tblGrid>
                <a:gridCol w="10637519"/>
              </a:tblGrid>
              <a:tr h="11487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3879215" algn="l" rtl="0" eaLnBrk="0">
                        <a:lnSpc>
                          <a:spcPct val="97000"/>
                        </a:lnSpc>
                      </a:pPr>
                      <a:r>
                        <a:rPr sz="1200" spc="-1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查看</a:t>
                      </a:r>
                      <a:r>
                        <a:rPr sz="1200" spc="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指定变量的值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32" name="table 2832"/>
          <p:cNvGraphicFramePr>
            <a:graphicFrameLocks noGrp="1"/>
          </p:cNvGraphicFramePr>
          <p:nvPr/>
        </p:nvGraphicFramePr>
        <p:xfrm>
          <a:off x="777176" y="4859972"/>
          <a:ext cx="10637519" cy="782955"/>
        </p:xfrm>
        <a:graphic>
          <a:graphicData uri="http://schemas.openxmlformats.org/drawingml/2006/table">
            <a:tbl>
              <a:tblPr/>
              <a:tblGrid>
                <a:gridCol w="10637519"/>
              </a:tblGrid>
              <a:tr h="77978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sp>
        <p:nvSpPr>
          <p:cNvPr id="2833" name="textbox 2833"/>
          <p:cNvSpPr/>
          <p:nvPr/>
        </p:nvSpPr>
        <p:spPr>
          <a:xfrm>
            <a:off x="791621" y="2286120"/>
            <a:ext cx="9735184" cy="703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8000"/>
              </a:lnSpc>
            </a:pPr>
            <a:r>
              <a:rPr sz="14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系统变量</a:t>
            </a:r>
            <a:r>
              <a:rPr sz="14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4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服务器提供，不是用户定义的，属于服务器层面。分为全局变量(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GLOBAL</a:t>
            </a:r>
            <a:r>
              <a:rPr sz="14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14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会话变量(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SESSION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)。</a:t>
            </a:r>
            <a:endParaRPr lang="en-US" altLang="en-US" sz="1400" dirty="0"/>
          </a:p>
          <a:p>
            <a:pPr algn="l" rtl="0" eaLnBrk="0">
              <a:lnSpc>
                <a:spcPct val="149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marL="23495" algn="l" rtl="0" eaLnBrk="0">
              <a:lnSpc>
                <a:spcPct val="98000"/>
              </a:lnSpc>
              <a:spcBef>
                <a:spcPts val="0"/>
              </a:spcBef>
            </a:pPr>
            <a:r>
              <a:rPr sz="1100" spc="-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100" spc="-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查看系统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变量</a:t>
            </a:r>
            <a:endParaRPr lang="en-US" altLang="en-US" sz="1400" dirty="0"/>
          </a:p>
        </p:txBody>
      </p:sp>
      <p:sp>
        <p:nvSpPr>
          <p:cNvPr id="2834" name="textbox 2834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835" name="picture 28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69899" y="3165601"/>
            <a:ext cx="3702100" cy="236220"/>
          </a:xfrm>
          <a:prstGeom prst="rect">
            <a:avLst/>
          </a:prstGeom>
        </p:spPr>
      </p:pic>
      <p:pic>
        <p:nvPicPr>
          <p:cNvPr id="2836" name="picture 28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69899" y="3531361"/>
            <a:ext cx="3699052" cy="236220"/>
          </a:xfrm>
          <a:prstGeom prst="rect">
            <a:avLst/>
          </a:prstGeom>
        </p:spPr>
      </p:pic>
      <p:pic>
        <p:nvPicPr>
          <p:cNvPr id="2837" name="picture 28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149595" y="3531361"/>
            <a:ext cx="341376" cy="236220"/>
          </a:xfrm>
          <a:prstGeom prst="rect">
            <a:avLst/>
          </a:prstGeom>
        </p:spPr>
      </p:pic>
      <p:sp>
        <p:nvSpPr>
          <p:cNvPr id="2838" name="textbox 2838"/>
          <p:cNvSpPr/>
          <p:nvPr/>
        </p:nvSpPr>
        <p:spPr>
          <a:xfrm>
            <a:off x="4530191" y="3210509"/>
            <a:ext cx="2429510" cy="5695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5240" algn="l" rtl="0" eaLnBrk="0">
              <a:lnSpc>
                <a:spcPct val="97000"/>
              </a:lnSpc>
            </a:pPr>
            <a:r>
              <a:rPr sz="1200" spc="-1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</a:t>
            </a:r>
            <a:r>
              <a:rPr sz="12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所有系统变量</a:t>
            </a:r>
            <a:endParaRPr lang="en-US" altLang="en-US" sz="1200" dirty="0"/>
          </a:p>
          <a:p>
            <a:pPr algn="l" rtl="0" eaLnBrk="0">
              <a:lnSpc>
                <a:spcPct val="103000"/>
              </a:lnSpc>
            </a:pPr>
            <a:endParaRPr lang="en-US" altLang="en-US" sz="1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</a:pPr>
            <a:r>
              <a:rPr sz="1200" spc="-1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</a:t>
            </a:r>
            <a:r>
              <a:rPr sz="12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以通过</a:t>
            </a:r>
            <a:r>
              <a:rPr sz="12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sz="12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模糊匹配方式查找变量</a:t>
            </a:r>
            <a:endParaRPr lang="en-US" altLang="en-US" sz="1200" dirty="0"/>
          </a:p>
        </p:txBody>
      </p:sp>
      <p:pic>
        <p:nvPicPr>
          <p:cNvPr id="2839" name="picture 28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sp>
        <p:nvSpPr>
          <p:cNvPr id="2840" name="textbox 2840"/>
          <p:cNvSpPr/>
          <p:nvPr/>
        </p:nvSpPr>
        <p:spPr>
          <a:xfrm>
            <a:off x="797728" y="1112723"/>
            <a:ext cx="1017905" cy="8820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存储过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</a:t>
            </a:r>
            <a:endParaRPr lang="en-US" altLang="en-US" sz="2000" dirty="0"/>
          </a:p>
          <a:p>
            <a:pPr algn="l" rtl="0" eaLnBrk="0">
              <a:lnSpc>
                <a:spcPct val="184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19050" algn="l" rtl="0" eaLnBrk="0">
              <a:lnSpc>
                <a:spcPts val="1855"/>
              </a:lnSpc>
              <a:spcBef>
                <a:spcPts val="5"/>
              </a:spcBef>
            </a:pPr>
            <a:r>
              <a:rPr sz="1300" spc="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300" spc="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变量</a:t>
            </a:r>
            <a:endParaRPr lang="en-US" altLang="en-US" sz="1500" dirty="0"/>
          </a:p>
        </p:txBody>
      </p:sp>
      <p:pic>
        <p:nvPicPr>
          <p:cNvPr id="2841" name="picture 28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69899" y="5000879"/>
            <a:ext cx="1856232" cy="236219"/>
          </a:xfrm>
          <a:prstGeom prst="rect">
            <a:avLst/>
          </a:prstGeom>
        </p:spPr>
      </p:pic>
      <p:pic>
        <p:nvPicPr>
          <p:cNvPr id="2842" name="picture 28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69899" y="5366918"/>
            <a:ext cx="1949830" cy="236219"/>
          </a:xfrm>
          <a:prstGeom prst="rect">
            <a:avLst/>
          </a:prstGeom>
        </p:spPr>
      </p:pic>
      <p:pic>
        <p:nvPicPr>
          <p:cNvPr id="2843" name="picture 28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461003" y="5000879"/>
            <a:ext cx="180594" cy="236219"/>
          </a:xfrm>
          <a:prstGeom prst="rect">
            <a:avLst/>
          </a:prstGeom>
        </p:spPr>
      </p:pic>
      <p:pic>
        <p:nvPicPr>
          <p:cNvPr id="2844" name="picture 28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541775" y="5366918"/>
            <a:ext cx="180594" cy="236219"/>
          </a:xfrm>
          <a:prstGeom prst="rect">
            <a:avLst/>
          </a:prstGeom>
        </p:spPr>
      </p:pic>
      <p:sp>
        <p:nvSpPr>
          <p:cNvPr id="2845" name="textbox 2845"/>
          <p:cNvSpPr/>
          <p:nvPr/>
        </p:nvSpPr>
        <p:spPr>
          <a:xfrm>
            <a:off x="2650998" y="5045786"/>
            <a:ext cx="1176655" cy="5702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200" spc="2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系统变量名</a:t>
            </a:r>
            <a:r>
              <a:rPr sz="1200" spc="2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200" spc="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值</a:t>
            </a:r>
            <a:endParaRPr lang="en-US" altLang="en-US" sz="1200" dirty="0"/>
          </a:p>
          <a:p>
            <a:pPr algn="l" rtl="0" eaLnBrk="0">
              <a:lnSpc>
                <a:spcPct val="103000"/>
              </a:lnSpc>
            </a:pPr>
            <a:endParaRPr lang="en-US" altLang="en-US" sz="1200" dirty="0"/>
          </a:p>
          <a:p>
            <a:pPr marL="95250" algn="l" rtl="0" eaLnBrk="0">
              <a:lnSpc>
                <a:spcPct val="97000"/>
              </a:lnSpc>
              <a:spcBef>
                <a:spcPts val="0"/>
              </a:spcBef>
            </a:pPr>
            <a:r>
              <a:rPr sz="1200" spc="2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系统变量名</a:t>
            </a:r>
            <a:r>
              <a:rPr sz="1200" spc="2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值</a:t>
            </a:r>
            <a:endParaRPr lang="en-US" altLang="en-US" sz="1200" dirty="0"/>
          </a:p>
        </p:txBody>
      </p:sp>
      <p:pic>
        <p:nvPicPr>
          <p:cNvPr id="2846" name="picture 28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69899" y="3897503"/>
            <a:ext cx="2258567" cy="236220"/>
          </a:xfrm>
          <a:prstGeom prst="rect">
            <a:avLst/>
          </a:prstGeom>
        </p:spPr>
      </p:pic>
      <p:sp>
        <p:nvSpPr>
          <p:cNvPr id="2847" name="textbox 2847"/>
          <p:cNvSpPr/>
          <p:nvPr/>
        </p:nvSpPr>
        <p:spPr>
          <a:xfrm>
            <a:off x="802511" y="4597139"/>
            <a:ext cx="1442719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100" spc="-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100" spc="-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设置系统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变量</a:t>
            </a:r>
            <a:endParaRPr lang="en-US" altLang="en-US" sz="1400" dirty="0"/>
          </a:p>
        </p:txBody>
      </p:sp>
      <p:grpSp>
        <p:nvGrpSpPr>
          <p:cNvPr id="440" name="group 44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848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849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850" name="picture 28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2851" name="textbox 2851"/>
          <p:cNvSpPr/>
          <p:nvPr/>
        </p:nvSpPr>
        <p:spPr>
          <a:xfrm>
            <a:off x="3044444" y="3942410"/>
            <a:ext cx="786130" cy="2038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2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</a:t>
            </a:r>
            <a:r>
              <a:rPr sz="12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统变量名</a:t>
            </a:r>
            <a:endParaRPr lang="en-US" altLang="en-US" sz="1200" dirty="0"/>
          </a:p>
        </p:txBody>
      </p:sp>
      <p:pic>
        <p:nvPicPr>
          <p:cNvPr id="2852" name="picture 28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3851148" y="5366918"/>
            <a:ext cx="134873" cy="236219"/>
          </a:xfrm>
          <a:prstGeom prst="rect">
            <a:avLst/>
          </a:prstGeom>
        </p:spPr>
      </p:pic>
      <p:pic>
        <p:nvPicPr>
          <p:cNvPr id="2853" name="picture 28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3770375" y="5000879"/>
            <a:ext cx="132588" cy="236219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textbox 2854"/>
          <p:cNvSpPr/>
          <p:nvPr/>
        </p:nvSpPr>
        <p:spPr>
          <a:xfrm>
            <a:off x="792338" y="2286120"/>
            <a:ext cx="10577194" cy="10528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3970" algn="l" rtl="0" eaLnBrk="0">
              <a:lnSpc>
                <a:spcPct val="89000"/>
              </a:lnSpc>
            </a:pP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用户定义变量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是用户根据需要自己定义的变量，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用户变量不用提前声明，在用的时候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接用“@变量名”使用就可以。其作用域为当前</a:t>
            </a:r>
            <a:endParaRPr lang="en-US" altLang="en-US" sz="1400" dirty="0"/>
          </a:p>
          <a:p>
            <a:pPr marL="12700" algn="l" rtl="0" eaLnBrk="0">
              <a:lnSpc>
                <a:spcPts val="3360"/>
              </a:lnSpc>
            </a:pPr>
            <a:r>
              <a:rPr sz="1300" spc="-1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连接。</a:t>
            </a:r>
            <a:endParaRPr lang="en-US" altLang="en-US" sz="1300" dirty="0"/>
          </a:p>
          <a:p>
            <a:pPr algn="l" rtl="0" eaLnBrk="0">
              <a:lnSpc>
                <a:spcPct val="101000"/>
              </a:lnSpc>
            </a:pPr>
            <a:endParaRPr lang="en-US" altLang="en-US" sz="13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marL="22860" algn="l" rtl="0" eaLnBrk="0">
              <a:lnSpc>
                <a:spcPct val="98000"/>
              </a:lnSpc>
            </a:pP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100" spc="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赋值</a:t>
            </a:r>
            <a:endParaRPr lang="en-US" altLang="en-US" sz="1400" dirty="0"/>
          </a:p>
        </p:txBody>
      </p:sp>
      <p:graphicFrame>
        <p:nvGraphicFramePr>
          <p:cNvPr id="2855" name="table 2855"/>
          <p:cNvGraphicFramePr>
            <a:graphicFrameLocks noGrp="1"/>
          </p:cNvGraphicFramePr>
          <p:nvPr/>
        </p:nvGraphicFramePr>
        <p:xfrm>
          <a:off x="766508" y="3398456"/>
          <a:ext cx="10637520" cy="784860"/>
        </p:xfrm>
        <a:graphic>
          <a:graphicData uri="http://schemas.openxmlformats.org/drawingml/2006/table">
            <a:tbl>
              <a:tblPr/>
              <a:tblGrid>
                <a:gridCol w="10637520"/>
              </a:tblGrid>
              <a:tr h="78168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56" name="table 2856"/>
          <p:cNvGraphicFramePr>
            <a:graphicFrameLocks noGrp="1"/>
          </p:cNvGraphicFramePr>
          <p:nvPr/>
        </p:nvGraphicFramePr>
        <p:xfrm>
          <a:off x="766508" y="4212272"/>
          <a:ext cx="10637520" cy="782954"/>
        </p:xfrm>
        <a:graphic>
          <a:graphicData uri="http://schemas.openxmlformats.org/drawingml/2006/table">
            <a:tbl>
              <a:tblPr/>
              <a:tblGrid>
                <a:gridCol w="10637520"/>
              </a:tblGrid>
              <a:tr h="7797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2857" name="picture 28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68096" y="3400044"/>
            <a:ext cx="10634471" cy="781811"/>
          </a:xfrm>
          <a:prstGeom prst="rect">
            <a:avLst/>
          </a:prstGeom>
        </p:spPr>
      </p:pic>
      <p:graphicFrame>
        <p:nvGraphicFramePr>
          <p:cNvPr id="2858" name="table 2858"/>
          <p:cNvGraphicFramePr>
            <a:graphicFrameLocks noGrp="1"/>
          </p:cNvGraphicFramePr>
          <p:nvPr/>
        </p:nvGraphicFramePr>
        <p:xfrm>
          <a:off x="766508" y="5551868"/>
          <a:ext cx="10637520" cy="347344"/>
        </p:xfrm>
        <a:graphic>
          <a:graphicData uri="http://schemas.openxmlformats.org/drawingml/2006/table">
            <a:tbl>
              <a:tblPr/>
              <a:tblGrid>
                <a:gridCol w="10637520"/>
              </a:tblGrid>
              <a:tr h="34416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859" name="picture 28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68096" y="5553455"/>
            <a:ext cx="10634471" cy="344424"/>
          </a:xfrm>
          <a:prstGeom prst="rect">
            <a:avLst/>
          </a:prstGeom>
        </p:spPr>
      </p:pic>
      <p:sp>
        <p:nvSpPr>
          <p:cNvPr id="2860" name="textbox 2860"/>
          <p:cNvSpPr/>
          <p:nvPr/>
        </p:nvSpPr>
        <p:spPr>
          <a:xfrm>
            <a:off x="755275" y="6120784"/>
            <a:ext cx="6218554" cy="5956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14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意:</a:t>
            </a:r>
            <a:endParaRPr lang="en-US" altLang="en-US" sz="14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marL="445770" algn="l" rtl="0" eaLnBrk="0">
              <a:lnSpc>
                <a:spcPct val="97000"/>
              </a:lnSpc>
              <a:spcBef>
                <a:spcPts val="0"/>
              </a:spcBef>
            </a:pPr>
            <a:r>
              <a:rPr sz="14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用户定义的变量无需对其进行声明或初始化，</a:t>
            </a:r>
            <a:r>
              <a:rPr sz="14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只不过获取到的值为NULL。</a:t>
            </a:r>
            <a:endParaRPr lang="en-US" altLang="en-US" sz="1400" dirty="0"/>
          </a:p>
        </p:txBody>
      </p:sp>
      <p:pic>
        <p:nvPicPr>
          <p:cNvPr id="2861" name="picture 28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862" name="textbox 2862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863" name="picture 28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864" name="picture 28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59840" y="4353432"/>
            <a:ext cx="3818128" cy="236220"/>
          </a:xfrm>
          <a:prstGeom prst="rect">
            <a:avLst/>
          </a:prstGeom>
        </p:spPr>
      </p:pic>
      <p:sp>
        <p:nvSpPr>
          <p:cNvPr id="2865" name="textbox 2865"/>
          <p:cNvSpPr/>
          <p:nvPr/>
        </p:nvSpPr>
        <p:spPr>
          <a:xfrm>
            <a:off x="797728" y="1112723"/>
            <a:ext cx="1017905" cy="8820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存储过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</a:t>
            </a:r>
            <a:endParaRPr lang="en-US" altLang="en-US" sz="2000" dirty="0"/>
          </a:p>
          <a:p>
            <a:pPr algn="l" rtl="0" eaLnBrk="0">
              <a:lnSpc>
                <a:spcPct val="184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19050" algn="l" rtl="0" eaLnBrk="0">
              <a:lnSpc>
                <a:spcPts val="1855"/>
              </a:lnSpc>
              <a:spcBef>
                <a:spcPts val="5"/>
              </a:spcBef>
            </a:pPr>
            <a:r>
              <a:rPr sz="1300" spc="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300" spc="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变量</a:t>
            </a:r>
            <a:endParaRPr lang="en-US" altLang="en-US" sz="1500" dirty="0"/>
          </a:p>
        </p:txBody>
      </p:sp>
      <p:sp>
        <p:nvSpPr>
          <p:cNvPr id="2866" name="rect"/>
          <p:cNvSpPr/>
          <p:nvPr/>
        </p:nvSpPr>
        <p:spPr>
          <a:xfrm>
            <a:off x="10042969" y="6778752"/>
            <a:ext cx="9525" cy="79244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67" name="rect"/>
          <p:cNvSpPr/>
          <p:nvPr/>
        </p:nvSpPr>
        <p:spPr>
          <a:xfrm>
            <a:off x="0" y="6773989"/>
            <a:ext cx="10047731" cy="9525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68" name="textbox 2868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2869" name="picture 28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940686" y="4719192"/>
            <a:ext cx="1795653" cy="236220"/>
          </a:xfrm>
          <a:prstGeom prst="rect">
            <a:avLst/>
          </a:prstGeom>
        </p:spPr>
      </p:pic>
      <p:grpSp>
        <p:nvGrpSpPr>
          <p:cNvPr id="442" name="group 44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870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871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872" name="picture 28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2873" name="picture 28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59840" y="4719192"/>
            <a:ext cx="618934" cy="236220"/>
          </a:xfrm>
          <a:prstGeom prst="rect">
            <a:avLst/>
          </a:prstGeom>
        </p:spPr>
      </p:pic>
      <p:sp>
        <p:nvSpPr>
          <p:cNvPr id="2874" name="textbox 2874"/>
          <p:cNvSpPr/>
          <p:nvPr/>
        </p:nvSpPr>
        <p:spPr>
          <a:xfrm>
            <a:off x="802511" y="5279891"/>
            <a:ext cx="729615" cy="233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100" spc="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endParaRPr lang="en-US" altLang="en-US" sz="1400" dirty="0"/>
          </a:p>
        </p:txBody>
      </p:sp>
      <p:sp>
        <p:nvSpPr>
          <p:cNvPr id="2875" name="textbox 2875"/>
          <p:cNvSpPr/>
          <p:nvPr/>
        </p:nvSpPr>
        <p:spPr>
          <a:xfrm>
            <a:off x="1400301" y="4764099"/>
            <a:ext cx="480059" cy="2038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2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字段</a:t>
            </a:r>
            <a:r>
              <a:rPr sz="12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名</a:t>
            </a:r>
            <a:endParaRPr lang="en-US" altLang="en-US" sz="1200" dirty="0"/>
          </a:p>
        </p:txBody>
      </p:sp>
      <p:sp>
        <p:nvSpPr>
          <p:cNvPr id="2876" name="textbox 2876"/>
          <p:cNvSpPr/>
          <p:nvPr/>
        </p:nvSpPr>
        <p:spPr>
          <a:xfrm>
            <a:off x="3647668" y="4764099"/>
            <a:ext cx="328295" cy="2038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2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</a:t>
            </a:r>
            <a:r>
              <a:rPr sz="12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名</a:t>
            </a:r>
            <a:endParaRPr lang="en-US" altLang="en-US" sz="1200" dirty="0"/>
          </a:p>
        </p:txBody>
      </p:sp>
      <p:pic>
        <p:nvPicPr>
          <p:cNvPr id="2877" name="picture 287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963034" y="4719192"/>
            <a:ext cx="103632" cy="23622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8" name="table 2878"/>
          <p:cNvGraphicFramePr>
            <a:graphicFrameLocks noGrp="1"/>
          </p:cNvGraphicFramePr>
          <p:nvPr/>
        </p:nvGraphicFramePr>
        <p:xfrm>
          <a:off x="777176" y="4802060"/>
          <a:ext cx="10637519" cy="1153160"/>
        </p:xfrm>
        <a:graphic>
          <a:graphicData uri="http://schemas.openxmlformats.org/drawingml/2006/table">
            <a:tbl>
              <a:tblPr/>
              <a:tblGrid>
                <a:gridCol w="10637519"/>
              </a:tblGrid>
              <a:tr h="114998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sp>
        <p:nvSpPr>
          <p:cNvPr id="2879" name="textbox 2879"/>
          <p:cNvSpPr/>
          <p:nvPr/>
        </p:nvSpPr>
        <p:spPr>
          <a:xfrm>
            <a:off x="792513" y="2286120"/>
            <a:ext cx="10469880" cy="10509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局部变量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是根据需要定义的在局部生效的变量，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访问之前，需要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DECLARE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声明。可用作存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储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过程内的局部变量和输入参数，局部变量</a:t>
            </a:r>
            <a:endParaRPr lang="en-US" altLang="en-US" sz="1400" dirty="0"/>
          </a:p>
          <a:p>
            <a:pPr marL="20320" algn="l" rtl="0" eaLnBrk="0">
              <a:lnSpc>
                <a:spcPts val="3360"/>
              </a:lnSpc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的范围是在其内声明的B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GIN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...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END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块。</a:t>
            </a:r>
            <a:endParaRPr lang="en-US" altLang="en-US" sz="1400" dirty="0"/>
          </a:p>
          <a:p>
            <a:pPr algn="l" rtl="0" eaLnBrk="0">
              <a:lnSpc>
                <a:spcPct val="100000"/>
              </a:lnSpc>
            </a:pPr>
            <a:endParaRPr lang="en-US" altLang="en-US" sz="1300" dirty="0"/>
          </a:p>
          <a:p>
            <a:pPr algn="l" rtl="0" eaLnBrk="0">
              <a:lnSpc>
                <a:spcPct val="10000"/>
              </a:lnSpc>
            </a:pPr>
            <a:endParaRPr lang="en-US" altLang="en-US" sz="100" dirty="0"/>
          </a:p>
          <a:p>
            <a:pPr marL="22860" algn="l" rtl="0" eaLnBrk="0">
              <a:lnSpc>
                <a:spcPct val="98000"/>
              </a:lnSpc>
            </a:pP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100" spc="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声明</a:t>
            </a:r>
            <a:endParaRPr lang="en-US" altLang="en-US" sz="1400" dirty="0"/>
          </a:p>
        </p:txBody>
      </p:sp>
      <p:graphicFrame>
        <p:nvGraphicFramePr>
          <p:cNvPr id="2880" name="table 2880"/>
          <p:cNvGraphicFramePr>
            <a:graphicFrameLocks noGrp="1"/>
          </p:cNvGraphicFramePr>
          <p:nvPr/>
        </p:nvGraphicFramePr>
        <p:xfrm>
          <a:off x="766508" y="3447224"/>
          <a:ext cx="10637520" cy="414654"/>
        </p:xfrm>
        <a:graphic>
          <a:graphicData uri="http://schemas.openxmlformats.org/drawingml/2006/table">
            <a:tbl>
              <a:tblPr/>
              <a:tblGrid>
                <a:gridCol w="10637520"/>
              </a:tblGrid>
              <a:tr h="4114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sp>
        <p:nvSpPr>
          <p:cNvPr id="2881" name="textbox 2881"/>
          <p:cNvSpPr/>
          <p:nvPr/>
        </p:nvSpPr>
        <p:spPr>
          <a:xfrm>
            <a:off x="792434" y="4171016"/>
            <a:ext cx="5849620" cy="5670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变量类型就是数据库字段类型：</a:t>
            </a: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INT、</a:t>
            </a: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BIGINT、CHAR、VARCHAR、</a:t>
            </a: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ATE</a:t>
            </a: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TIME</a:t>
            </a: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等。</a:t>
            </a:r>
            <a:endParaRPr lang="en-US" altLang="en-US" sz="12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8000"/>
              </a:lnSpc>
            </a:pPr>
            <a:endParaRPr lang="en-US" altLang="en-US" sz="100" dirty="0"/>
          </a:p>
          <a:p>
            <a:pPr marL="22860" algn="l" rtl="0" eaLnBrk="0">
              <a:lnSpc>
                <a:spcPct val="98000"/>
              </a:lnSpc>
            </a:pP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100" spc="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赋值</a:t>
            </a:r>
            <a:endParaRPr lang="en-US" altLang="en-US" sz="1400" dirty="0"/>
          </a:p>
        </p:txBody>
      </p:sp>
      <p:pic>
        <p:nvPicPr>
          <p:cNvPr id="2882" name="picture 28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883" name="textbox 2883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884" name="picture 28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50720" y="5675071"/>
            <a:ext cx="467969" cy="236524"/>
          </a:xfrm>
          <a:prstGeom prst="rect">
            <a:avLst/>
          </a:prstGeom>
        </p:spPr>
      </p:pic>
      <p:pic>
        <p:nvPicPr>
          <p:cNvPr id="2885" name="picture 28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70203" y="4943855"/>
            <a:ext cx="373075" cy="236220"/>
          </a:xfrm>
          <a:prstGeom prst="rect">
            <a:avLst/>
          </a:prstGeom>
        </p:spPr>
      </p:pic>
      <p:pic>
        <p:nvPicPr>
          <p:cNvPr id="2886" name="picture 28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70203" y="5309616"/>
            <a:ext cx="373075" cy="236219"/>
          </a:xfrm>
          <a:prstGeom prst="rect">
            <a:avLst/>
          </a:prstGeom>
        </p:spPr>
      </p:pic>
      <p:pic>
        <p:nvPicPr>
          <p:cNvPr id="2887" name="picture 28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74876" y="4943855"/>
            <a:ext cx="180594" cy="236220"/>
          </a:xfrm>
          <a:prstGeom prst="rect">
            <a:avLst/>
          </a:prstGeom>
        </p:spPr>
      </p:pic>
      <p:pic>
        <p:nvPicPr>
          <p:cNvPr id="2888" name="picture 28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70203" y="5675071"/>
            <a:ext cx="618934" cy="236524"/>
          </a:xfrm>
          <a:prstGeom prst="rect">
            <a:avLst/>
          </a:prstGeom>
        </p:spPr>
      </p:pic>
      <p:pic>
        <p:nvPicPr>
          <p:cNvPr id="2889" name="picture 28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674876" y="5309616"/>
            <a:ext cx="231648" cy="236219"/>
          </a:xfrm>
          <a:prstGeom prst="rect">
            <a:avLst/>
          </a:prstGeom>
        </p:spPr>
      </p:pic>
      <p:graphicFrame>
        <p:nvGraphicFramePr>
          <p:cNvPr id="2890" name="table 2890"/>
          <p:cNvGraphicFramePr>
            <a:graphicFrameLocks noGrp="1"/>
          </p:cNvGraphicFramePr>
          <p:nvPr/>
        </p:nvGraphicFramePr>
        <p:xfrm>
          <a:off x="870203" y="4943855"/>
          <a:ext cx="1938655" cy="967739"/>
        </p:xfrm>
        <a:graphic>
          <a:graphicData uri="http://schemas.openxmlformats.org/drawingml/2006/table">
            <a:tbl>
              <a:tblPr/>
              <a:tblGrid>
                <a:gridCol w="1377314"/>
                <a:gridCol w="561340"/>
              </a:tblGrid>
              <a:tr h="9677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7000"/>
                        </a:lnSpc>
                      </a:pPr>
                      <a:endParaRPr lang="en-US" altLang="en-US" sz="300" dirty="0"/>
                    </a:p>
                    <a:p>
                      <a:pPr marL="313690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</a:pPr>
                      <a:r>
                        <a:rPr sz="1200" spc="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变量名</a:t>
                      </a:r>
                      <a:r>
                        <a:rPr sz="1200" spc="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</a:t>
                      </a: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值</a:t>
                      </a:r>
                      <a:endParaRPr lang="en-US" altLang="en-US" sz="1200" dirty="0"/>
                    </a:p>
                    <a:p>
                      <a:pPr marL="553085" indent="-240030" algn="l" rtl="0" eaLnBrk="0">
                        <a:lnSpc>
                          <a:spcPct val="199000"/>
                        </a:lnSpc>
                        <a:spcBef>
                          <a:spcPts val="30"/>
                        </a:spcBef>
                      </a:pPr>
                      <a:r>
                        <a:rPr sz="1200" spc="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变量名</a:t>
                      </a:r>
                      <a:r>
                        <a:rPr sz="1200" spc="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 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值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  </a:t>
                      </a:r>
                      <a:r>
                        <a:rPr sz="1200" spc="-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字段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名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106680" algn="l" rtl="0" eaLnBrk="0">
                        <a:lnSpc>
                          <a:spcPts val="1395"/>
                        </a:lnSpc>
                      </a:pPr>
                      <a:r>
                        <a:rPr sz="1100" spc="10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变量</a:t>
                      </a:r>
                      <a:r>
                        <a:rPr sz="1100" spc="7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名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891" name="picture 28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892" name="picture 28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893" name="textbox 2893"/>
          <p:cNvSpPr/>
          <p:nvPr/>
        </p:nvSpPr>
        <p:spPr>
          <a:xfrm>
            <a:off x="797728" y="1112723"/>
            <a:ext cx="1017905" cy="8820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存储过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</a:t>
            </a:r>
            <a:endParaRPr lang="en-US" altLang="en-US" sz="2000" dirty="0"/>
          </a:p>
          <a:p>
            <a:pPr algn="l" rtl="0" eaLnBrk="0">
              <a:lnSpc>
                <a:spcPct val="184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19050" algn="l" rtl="0" eaLnBrk="0">
              <a:lnSpc>
                <a:spcPts val="1855"/>
              </a:lnSpc>
              <a:spcBef>
                <a:spcPts val="5"/>
              </a:spcBef>
            </a:pPr>
            <a:r>
              <a:rPr sz="1300" spc="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300" spc="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变量</a:t>
            </a:r>
            <a:endParaRPr lang="en-US" altLang="en-US" sz="1500" dirty="0"/>
          </a:p>
        </p:txBody>
      </p:sp>
      <p:sp>
        <p:nvSpPr>
          <p:cNvPr id="2894" name="textbox 2894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2895" name="picture 289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638679" y="3588765"/>
            <a:ext cx="1026604" cy="236220"/>
          </a:xfrm>
          <a:prstGeom prst="rect">
            <a:avLst/>
          </a:prstGeom>
        </p:spPr>
      </p:pic>
      <p:grpSp>
        <p:nvGrpSpPr>
          <p:cNvPr id="444" name="group 44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896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897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898" name="picture 28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59840" y="3588765"/>
            <a:ext cx="718375" cy="236220"/>
          </a:xfrm>
          <a:prstGeom prst="rect">
            <a:avLst/>
          </a:prstGeom>
        </p:spPr>
      </p:pic>
      <p:sp>
        <p:nvSpPr>
          <p:cNvPr id="2899" name="textbox 2899"/>
          <p:cNvSpPr/>
          <p:nvPr/>
        </p:nvSpPr>
        <p:spPr>
          <a:xfrm>
            <a:off x="1488236" y="3633673"/>
            <a:ext cx="1127125" cy="203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2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变量名</a:t>
            </a:r>
            <a:r>
              <a:rPr sz="12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变量类型</a:t>
            </a:r>
            <a:endParaRPr lang="en-US" altLang="en-US" sz="1200" dirty="0"/>
          </a:p>
        </p:txBody>
      </p:sp>
      <p:pic>
        <p:nvPicPr>
          <p:cNvPr id="2900" name="picture 290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2901" name="picture 290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2882137" y="5675071"/>
            <a:ext cx="542289" cy="236524"/>
          </a:xfrm>
          <a:prstGeom prst="rect">
            <a:avLst/>
          </a:prstGeom>
        </p:spPr>
      </p:pic>
      <p:pic>
        <p:nvPicPr>
          <p:cNvPr id="2902" name="picture 290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3688333" y="5675071"/>
            <a:ext cx="284479" cy="236524"/>
          </a:xfrm>
          <a:prstGeom prst="rect">
            <a:avLst/>
          </a:prstGeom>
        </p:spPr>
      </p:pic>
      <p:sp>
        <p:nvSpPr>
          <p:cNvPr id="2903" name="textbox 2903"/>
          <p:cNvSpPr/>
          <p:nvPr/>
        </p:nvSpPr>
        <p:spPr>
          <a:xfrm>
            <a:off x="3336391" y="5720283"/>
            <a:ext cx="328295" cy="2038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2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</a:t>
            </a:r>
            <a:r>
              <a:rPr sz="12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名</a:t>
            </a:r>
            <a:endParaRPr lang="en-US" altLang="en-US" sz="1200" dirty="0"/>
          </a:p>
        </p:txBody>
      </p:sp>
      <p:pic>
        <p:nvPicPr>
          <p:cNvPr id="2904" name="picture 290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984247" y="4943855"/>
            <a:ext cx="103632" cy="236220"/>
          </a:xfrm>
          <a:prstGeom prst="rect">
            <a:avLst/>
          </a:prstGeom>
        </p:spPr>
      </p:pic>
      <p:pic>
        <p:nvPicPr>
          <p:cNvPr id="2905" name="picture 290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2037587" y="5309616"/>
            <a:ext cx="103632" cy="236219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06" name="table 2906"/>
          <p:cNvGraphicFramePr>
            <a:graphicFrameLocks noGrp="1"/>
          </p:cNvGraphicFramePr>
          <p:nvPr/>
        </p:nvGraphicFramePr>
        <p:xfrm>
          <a:off x="824420" y="2566352"/>
          <a:ext cx="10637520" cy="2008504"/>
        </p:xfrm>
        <a:graphic>
          <a:graphicData uri="http://schemas.openxmlformats.org/drawingml/2006/table">
            <a:tbl>
              <a:tblPr/>
              <a:tblGrid>
                <a:gridCol w="10637520"/>
              </a:tblGrid>
              <a:tr h="200532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800" dirty="0"/>
                    </a:p>
                    <a:p>
                      <a:pPr marL="279400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件</a:t>
                      </a:r>
                      <a:endParaRPr lang="en-US" altLang="en-US" sz="12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marL="594995" algn="l" rtl="0" eaLnBrk="0">
                        <a:lnSpc>
                          <a:spcPct val="98000"/>
                        </a:lnSpc>
                        <a:spcBef>
                          <a:spcPts val="370"/>
                        </a:spcBef>
                      </a:pPr>
                      <a:r>
                        <a:rPr sz="1200" spc="-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件</a:t>
                      </a:r>
                      <a:endParaRPr lang="en-US" altLang="en-US" sz="12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300" dirty="0"/>
                    </a:p>
                    <a:p>
                      <a:pPr marL="2418715" algn="l" rtl="0" eaLnBrk="0">
                        <a:lnSpc>
                          <a:spcPct val="99000"/>
                        </a:lnSpc>
                      </a:pPr>
                      <a:r>
                        <a:rPr sz="1200" spc="-1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可选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CE5"/>
                    </a:solidFill>
                  </a:tcPr>
                </a:tc>
              </a:tr>
            </a:tbl>
          </a:graphicData>
        </a:graphic>
      </p:graphicFrame>
      <p:pic>
        <p:nvPicPr>
          <p:cNvPr id="2907" name="picture 29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908" name="textbox 2908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2909" name="textbox 2909"/>
          <p:cNvSpPr/>
          <p:nvPr/>
        </p:nvSpPr>
        <p:spPr>
          <a:xfrm>
            <a:off x="793081" y="1112723"/>
            <a:ext cx="1022985" cy="12769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7145" algn="l" rtl="0" eaLnBrk="0">
              <a:lnSpc>
                <a:spcPct val="93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存储过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</a:t>
            </a:r>
            <a:endParaRPr lang="en-US" altLang="en-US" sz="2000" dirty="0"/>
          </a:p>
          <a:p>
            <a:pPr algn="l" rtl="0" eaLnBrk="0">
              <a:lnSpc>
                <a:spcPct val="189000"/>
              </a:lnSpc>
            </a:pPr>
            <a:endParaRPr lang="en-US" altLang="en-US" sz="1000" dirty="0"/>
          </a:p>
          <a:p>
            <a:pPr marL="24130" algn="l" rtl="0" eaLnBrk="0">
              <a:lnSpc>
                <a:spcPts val="1700"/>
              </a:lnSpc>
              <a:spcBef>
                <a:spcPts val="395"/>
              </a:spcBef>
            </a:pPr>
            <a:r>
              <a:rPr sz="11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1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100" spc="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3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if</a:t>
            </a:r>
            <a:endParaRPr lang="en-US" altLang="en-US" sz="1300" dirty="0"/>
          </a:p>
          <a:p>
            <a:pPr marL="12700" algn="l" rtl="0" eaLnBrk="0">
              <a:lnSpc>
                <a:spcPts val="3265"/>
              </a:lnSpc>
            </a:pPr>
            <a:r>
              <a:rPr sz="1400" spc="-9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语法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en-US" sz="1400" dirty="0"/>
          </a:p>
        </p:txBody>
      </p:sp>
      <p:pic>
        <p:nvPicPr>
          <p:cNvPr id="2910" name="picture 29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911" name="picture 29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912" name="textbox 2912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446" name="group 44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913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914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915" name="picture 29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2916" name="picture 29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22120" y="3187319"/>
            <a:ext cx="627507" cy="236220"/>
          </a:xfrm>
          <a:prstGeom prst="rect">
            <a:avLst/>
          </a:prstGeom>
        </p:spPr>
      </p:pic>
      <p:pic>
        <p:nvPicPr>
          <p:cNvPr id="2917" name="picture 29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406651" y="2638297"/>
            <a:ext cx="625792" cy="236220"/>
          </a:xfrm>
          <a:prstGeom prst="rect">
            <a:avLst/>
          </a:prstGeom>
        </p:spPr>
      </p:pic>
      <p:pic>
        <p:nvPicPr>
          <p:cNvPr id="2918" name="picture 29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17447" y="4284853"/>
            <a:ext cx="593216" cy="236220"/>
          </a:xfrm>
          <a:prstGeom prst="rect">
            <a:avLst/>
          </a:prstGeom>
        </p:spPr>
      </p:pic>
      <p:pic>
        <p:nvPicPr>
          <p:cNvPr id="2919" name="picture 29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917447" y="3735958"/>
            <a:ext cx="422452" cy="236220"/>
          </a:xfrm>
          <a:prstGeom prst="rect">
            <a:avLst/>
          </a:prstGeom>
        </p:spPr>
      </p:pic>
      <p:pic>
        <p:nvPicPr>
          <p:cNvPr id="2920" name="picture 29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456943" y="2912998"/>
            <a:ext cx="237744" cy="236220"/>
          </a:xfrm>
          <a:prstGeom prst="rect">
            <a:avLst/>
          </a:prstGeom>
        </p:spPr>
      </p:pic>
      <p:pic>
        <p:nvPicPr>
          <p:cNvPr id="2921" name="picture 29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456943" y="4010278"/>
            <a:ext cx="237744" cy="236220"/>
          </a:xfrm>
          <a:prstGeom prst="rect">
            <a:avLst/>
          </a:prstGeom>
        </p:spPr>
      </p:pic>
      <p:pic>
        <p:nvPicPr>
          <p:cNvPr id="2922" name="picture 29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456943" y="3461639"/>
            <a:ext cx="237744" cy="236219"/>
          </a:xfrm>
          <a:prstGeom prst="rect">
            <a:avLst/>
          </a:prstGeom>
        </p:spPr>
      </p:pic>
      <p:sp>
        <p:nvSpPr>
          <p:cNvPr id="2923" name="textbox 2923"/>
          <p:cNvSpPr/>
          <p:nvPr/>
        </p:nvSpPr>
        <p:spPr>
          <a:xfrm>
            <a:off x="3230473" y="3232226"/>
            <a:ext cx="327659" cy="2070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1200" spc="-1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可选</a:t>
            </a:r>
            <a:endParaRPr lang="en-US" altLang="en-US" sz="1200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textbox 2924"/>
          <p:cNvSpPr/>
          <p:nvPr/>
        </p:nvSpPr>
        <p:spPr>
          <a:xfrm>
            <a:off x="2276888" y="1212672"/>
            <a:ext cx="4655820" cy="2360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24130" algn="l" rtl="0" eaLnBrk="0">
              <a:lnSpc>
                <a:spcPct val="97000"/>
              </a:lnSpc>
            </a:pP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定义存储过程，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完成如下需求</a:t>
            </a:r>
            <a:endParaRPr lang="en-US" altLang="en-US" sz="2000" dirty="0"/>
          </a:p>
          <a:p>
            <a:pPr algn="l" rtl="0" eaLnBrk="0">
              <a:lnSpc>
                <a:spcPct val="125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1000"/>
              </a:lnSpc>
              <a:spcBef>
                <a:spcPts val="425"/>
              </a:spcBef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根据定义的分数scor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变量，判定当前分数对应的分数等级。</a:t>
            </a:r>
            <a:endParaRPr lang="en-US" altLang="en-US" sz="1400" dirty="0"/>
          </a:p>
          <a:p>
            <a:pPr algn="l" rtl="0" eaLnBrk="0">
              <a:lnSpc>
                <a:spcPct val="144000"/>
              </a:lnSpc>
            </a:pPr>
            <a:endParaRPr lang="en-US" altLang="en-US" sz="1000" dirty="0"/>
          </a:p>
          <a:p>
            <a:pPr marL="28575" algn="l" rtl="0" eaLnBrk="0">
              <a:lnSpc>
                <a:spcPct val="92000"/>
              </a:lnSpc>
              <a:spcBef>
                <a:spcPts val="430"/>
              </a:spcBef>
            </a:pP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scor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&gt;=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85分，等级为优秀。</a:t>
            </a:r>
            <a:endParaRPr lang="en-US" altLang="en-US" sz="1400" dirty="0"/>
          </a:p>
          <a:p>
            <a:pPr algn="l" rtl="0" eaLnBrk="0">
              <a:lnSpc>
                <a:spcPct val="144000"/>
              </a:lnSpc>
            </a:pPr>
            <a:endParaRPr lang="en-US" altLang="en-US" sz="1000" dirty="0"/>
          </a:p>
          <a:p>
            <a:pPr marL="20320" algn="l" rtl="0" eaLnBrk="0">
              <a:lnSpc>
                <a:spcPct val="92000"/>
              </a:lnSpc>
              <a:spcBef>
                <a:spcPts val="425"/>
              </a:spcBef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score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&gt;=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60分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且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scor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85分，等级为及格。</a:t>
            </a:r>
            <a:endParaRPr lang="en-US" altLang="en-US" sz="1400" dirty="0"/>
          </a:p>
          <a:p>
            <a:pPr algn="l" rtl="0" eaLnBrk="0">
              <a:lnSpc>
                <a:spcPct val="144000"/>
              </a:lnSpc>
            </a:pPr>
            <a:endParaRPr lang="en-US" altLang="en-US" sz="1000" dirty="0"/>
          </a:p>
          <a:p>
            <a:pPr algn="l" rtl="0" eaLnBrk="0">
              <a:lnSpc>
                <a:spcPct val="117000"/>
              </a:lnSpc>
            </a:pPr>
            <a:endParaRPr lang="en-US" altLang="en-US" sz="300" dirty="0"/>
          </a:p>
          <a:p>
            <a:pPr marL="22860" algn="l" rtl="0" eaLnBrk="0">
              <a:lnSpc>
                <a:spcPct val="92000"/>
              </a:lnSpc>
              <a:spcBef>
                <a:spcPts val="0"/>
              </a:spcBef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core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60分，等级为不及格。</a:t>
            </a:r>
            <a:endParaRPr lang="en-US" altLang="en-US" sz="1400" dirty="0"/>
          </a:p>
        </p:txBody>
      </p:sp>
      <p:pic>
        <p:nvPicPr>
          <p:cNvPr id="2925" name="picture 29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926" name="textbox 2926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927" name="picture 29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928" name="picture 29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929" name="textbox 2929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aphicFrame>
        <p:nvGraphicFramePr>
          <p:cNvPr id="2930" name="table 2930"/>
          <p:cNvGraphicFramePr>
            <a:graphicFrameLocks noGrp="1"/>
          </p:cNvGraphicFramePr>
          <p:nvPr/>
        </p:nvGraphicFramePr>
        <p:xfrm>
          <a:off x="993393" y="1165605"/>
          <a:ext cx="1013459" cy="388620"/>
        </p:xfrm>
        <a:graphic>
          <a:graphicData uri="http://schemas.openxmlformats.org/drawingml/2006/table">
            <a:tbl>
              <a:tblPr/>
              <a:tblGrid>
                <a:gridCol w="1013459"/>
              </a:tblGrid>
              <a:tr h="3759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lang="en-US" altLang="en-US" sz="400" dirty="0"/>
                    </a:p>
                    <a:p>
                      <a:pPr marL="361315" algn="l" rtl="0" eaLnBrk="0">
                        <a:lnSpc>
                          <a:spcPct val="99000"/>
                        </a:lnSpc>
                        <a:spcBef>
                          <a:spcPts val="0"/>
                        </a:spcBef>
                      </a:pPr>
                      <a:r>
                        <a:rPr sz="2000" spc="-10" dirty="0">
                          <a:solidFill>
                            <a:srgbClr val="AD2B26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练习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48" name="group 44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931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932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933" name="picture 29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06196" y="1123188"/>
            <a:ext cx="397763" cy="460248"/>
          </a:xfrm>
          <a:prstGeom prst="rect">
            <a:avLst/>
          </a:prstGeom>
        </p:spPr>
      </p:pic>
      <p:pic>
        <p:nvPicPr>
          <p:cNvPr id="2934" name="picture 29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2935" name="picture 29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99859" y="1245659"/>
            <a:ext cx="199685" cy="201854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36" name="table 2936"/>
          <p:cNvGraphicFramePr>
            <a:graphicFrameLocks noGrp="1"/>
          </p:cNvGraphicFramePr>
          <p:nvPr/>
        </p:nvGraphicFramePr>
        <p:xfrm>
          <a:off x="704532" y="2147951"/>
          <a:ext cx="10775950" cy="1913255"/>
        </p:xfrm>
        <a:graphic>
          <a:graphicData uri="http://schemas.openxmlformats.org/drawingml/2006/table">
            <a:tbl>
              <a:tblPr/>
              <a:tblGrid>
                <a:gridCol w="2265045"/>
                <a:gridCol w="6351270"/>
                <a:gridCol w="2159635"/>
              </a:tblGrid>
              <a:tr h="593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8000"/>
                        </a:lnSpc>
                      </a:pPr>
                      <a:endParaRPr lang="en-US" altLang="en-US" sz="1000" dirty="0"/>
                    </a:p>
                    <a:p>
                      <a:pPr marL="935990" algn="l" rtl="0" eaLnBrk="0">
                        <a:lnSpc>
                          <a:spcPts val="1850"/>
                        </a:lnSpc>
                        <a:spcBef>
                          <a:spcPts val="5"/>
                        </a:spcBef>
                      </a:pPr>
                      <a:r>
                        <a:rPr sz="1500" spc="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类</a:t>
                      </a:r>
                      <a:r>
                        <a:rPr sz="150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型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8000"/>
                        </a:lnSpc>
                      </a:pPr>
                      <a:endParaRPr lang="en-US" altLang="en-US" sz="1000" dirty="0"/>
                    </a:p>
                    <a:p>
                      <a:pPr marL="2975610" algn="l" rtl="0" eaLnBrk="0">
                        <a:lnSpc>
                          <a:spcPts val="1865"/>
                        </a:lnSpc>
                        <a:spcBef>
                          <a:spcPts val="5"/>
                        </a:spcBef>
                      </a:pPr>
                      <a:r>
                        <a:rPr sz="1500" spc="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含</a:t>
                      </a:r>
                      <a:r>
                        <a:rPr sz="150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义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8000"/>
                        </a:lnSpc>
                      </a:pPr>
                      <a:endParaRPr lang="en-US" altLang="en-US" sz="1000" dirty="0"/>
                    </a:p>
                    <a:p>
                      <a:pPr marL="875030" algn="l" rtl="0" eaLnBrk="0">
                        <a:lnSpc>
                          <a:spcPts val="1870"/>
                        </a:lnSpc>
                        <a:spcBef>
                          <a:spcPts val="5"/>
                        </a:spcBef>
                      </a:pPr>
                      <a:r>
                        <a:rPr sz="1500" spc="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备</a:t>
                      </a:r>
                      <a:r>
                        <a:rPr sz="150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注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1070610" algn="l" rtl="0" eaLnBrk="0">
                        <a:lnSpc>
                          <a:spcPct val="73000"/>
                        </a:lnSpc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IN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800" dirty="0"/>
                    </a:p>
                    <a:p>
                      <a:pPr marL="107315" algn="l" rtl="0" eaLnBrk="0">
                        <a:lnSpc>
                          <a:spcPct val="91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该类参数作为输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入，也就是需要调用时传入值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800" dirty="0"/>
                    </a:p>
                    <a:p>
                      <a:pPr marL="90741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默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认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4375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984885" algn="l" rtl="0" eaLnBrk="0">
                        <a:lnSpc>
                          <a:spcPct val="73000"/>
                        </a:lnSpc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OU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800" dirty="0"/>
                    </a:p>
                    <a:p>
                      <a:pPr marL="107315" algn="l" rtl="0" eaLnBrk="0">
                        <a:lnSpc>
                          <a:spcPct val="91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该类参数作为输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出，也就是该参数可以作为返回值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44386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910590" algn="l" rtl="0" eaLnBrk="0">
                        <a:lnSpc>
                          <a:spcPct val="73000"/>
                        </a:lnSpc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INOU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800" dirty="0"/>
                    </a:p>
                    <a:p>
                      <a:pPr marL="114300" algn="l" rtl="0" eaLnBrk="0">
                        <a:lnSpc>
                          <a:spcPct val="91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既可以作为输入参数，也可以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作为输出参数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37" name="table 2937"/>
          <p:cNvGraphicFramePr>
            <a:graphicFrameLocks noGrp="1"/>
          </p:cNvGraphicFramePr>
          <p:nvPr/>
        </p:nvGraphicFramePr>
        <p:xfrm>
          <a:off x="708596" y="4709096"/>
          <a:ext cx="10753090" cy="1524000"/>
        </p:xfrm>
        <a:graphic>
          <a:graphicData uri="http://schemas.openxmlformats.org/drawingml/2006/table">
            <a:tbl>
              <a:tblPr/>
              <a:tblGrid>
                <a:gridCol w="10753090"/>
              </a:tblGrid>
              <a:tr h="15208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2938" name="picture 29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939" name="textbox 2939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940" name="picture 29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941" name="picture 29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942" name="textbox 2942"/>
          <p:cNvSpPr/>
          <p:nvPr/>
        </p:nvSpPr>
        <p:spPr>
          <a:xfrm>
            <a:off x="797728" y="1112723"/>
            <a:ext cx="1017905" cy="8801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存储过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</a:t>
            </a:r>
            <a:endParaRPr lang="en-US" altLang="en-US" sz="2000" dirty="0"/>
          </a:p>
          <a:p>
            <a:pPr algn="l" rtl="0" eaLnBrk="0">
              <a:lnSpc>
                <a:spcPct val="184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19050" algn="l" rtl="0" eaLnBrk="0">
              <a:lnSpc>
                <a:spcPts val="1840"/>
              </a:lnSpc>
              <a:spcBef>
                <a:spcPts val="5"/>
              </a:spcBef>
            </a:pPr>
            <a:r>
              <a:rPr sz="1300" spc="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300" spc="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参数</a:t>
            </a:r>
            <a:endParaRPr lang="en-US" altLang="en-US" sz="1500" dirty="0"/>
          </a:p>
        </p:txBody>
      </p:sp>
      <p:pic>
        <p:nvPicPr>
          <p:cNvPr id="2943" name="picture 29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02538" y="4850257"/>
            <a:ext cx="1579372" cy="236220"/>
          </a:xfrm>
          <a:prstGeom prst="rect">
            <a:avLst/>
          </a:prstGeom>
        </p:spPr>
      </p:pic>
      <p:sp>
        <p:nvSpPr>
          <p:cNvPr id="2944" name="textbox 2944"/>
          <p:cNvSpPr/>
          <p:nvPr/>
        </p:nvSpPr>
        <p:spPr>
          <a:xfrm>
            <a:off x="2295677" y="4837557"/>
            <a:ext cx="3310254" cy="2762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4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</a:pPr>
            <a:r>
              <a:rPr sz="1200" spc="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存储过程名称</a:t>
            </a:r>
            <a:r>
              <a:rPr sz="1200" spc="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</a:t>
            </a:r>
            <a:r>
              <a:rPr sz="12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参数名</a:t>
            </a:r>
            <a:r>
              <a:rPr sz="12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参数类型</a:t>
            </a:r>
            <a:endParaRPr lang="en-US" altLang="en-US" sz="1200" dirty="0"/>
          </a:p>
        </p:txBody>
      </p:sp>
      <p:pic>
        <p:nvPicPr>
          <p:cNvPr id="2945" name="picture 29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395370" y="4850257"/>
            <a:ext cx="1079753" cy="236220"/>
          </a:xfrm>
          <a:prstGeom prst="rect">
            <a:avLst/>
          </a:prstGeom>
        </p:spPr>
      </p:pic>
      <p:pic>
        <p:nvPicPr>
          <p:cNvPr id="2946" name="picture 29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267354" y="4850257"/>
            <a:ext cx="170688" cy="236220"/>
          </a:xfrm>
          <a:prstGeom prst="rect">
            <a:avLst/>
          </a:prstGeom>
        </p:spPr>
      </p:pic>
      <p:sp>
        <p:nvSpPr>
          <p:cNvPr id="2947" name="textbox 2947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450" name="group 45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948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949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950" name="picture 29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2951" name="picture 29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342008" y="5582107"/>
            <a:ext cx="514604" cy="236219"/>
          </a:xfrm>
          <a:prstGeom prst="rect">
            <a:avLst/>
          </a:prstGeom>
        </p:spPr>
      </p:pic>
      <p:pic>
        <p:nvPicPr>
          <p:cNvPr id="2952" name="picture 29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02538" y="5216017"/>
            <a:ext cx="495604" cy="236219"/>
          </a:xfrm>
          <a:prstGeom prst="rect">
            <a:avLst/>
          </a:prstGeom>
        </p:spPr>
      </p:pic>
      <p:pic>
        <p:nvPicPr>
          <p:cNvPr id="2953" name="picture 29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02538" y="5947867"/>
            <a:ext cx="455371" cy="236219"/>
          </a:xfrm>
          <a:prstGeom prst="rect">
            <a:avLst/>
          </a:prstGeom>
        </p:spPr>
      </p:pic>
      <p:sp>
        <p:nvSpPr>
          <p:cNvPr id="2954" name="textbox 2954"/>
          <p:cNvSpPr/>
          <p:nvPr/>
        </p:nvSpPr>
        <p:spPr>
          <a:xfrm>
            <a:off x="794297" y="4316100"/>
            <a:ext cx="475615" cy="2603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50"/>
              </a:lnSpc>
            </a:pP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en-US" sz="1500" dirty="0"/>
          </a:p>
        </p:txBody>
      </p:sp>
      <p:sp>
        <p:nvSpPr>
          <p:cNvPr id="2955" name="textbox 2955"/>
          <p:cNvSpPr/>
          <p:nvPr/>
        </p:nvSpPr>
        <p:spPr>
          <a:xfrm>
            <a:off x="1758467" y="5627014"/>
            <a:ext cx="328295" cy="2051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2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</a:t>
            </a:r>
            <a:r>
              <a:rPr sz="12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句</a:t>
            </a:r>
            <a:endParaRPr lang="en-US" altLang="en-US" sz="1200" dirty="0"/>
          </a:p>
        </p:txBody>
      </p:sp>
      <p:pic>
        <p:nvPicPr>
          <p:cNvPr id="2956" name="picture 29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5629655" y="4850257"/>
            <a:ext cx="137159" cy="23622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textbox 2957"/>
          <p:cNvSpPr/>
          <p:nvPr/>
        </p:nvSpPr>
        <p:spPr>
          <a:xfrm>
            <a:off x="2280989" y="1943684"/>
            <a:ext cx="5028565" cy="16211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24130" algn="l" rtl="0" eaLnBrk="0">
              <a:lnSpc>
                <a:spcPct val="91000"/>
              </a:lnSpc>
            </a:pP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</a:t>
            </a:r>
            <a:r>
              <a:rPr sz="1400" spc="-7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传入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参数sco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，判定当前分数对应的分数等级，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</a:t>
            </a:r>
            <a:r>
              <a:rPr sz="1400" spc="-7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返回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  <a:p>
            <a:pPr algn="l" rtl="0" eaLnBrk="0">
              <a:lnSpc>
                <a:spcPct val="144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88000"/>
              </a:lnSpc>
              <a:spcBef>
                <a:spcPts val="425"/>
              </a:spcBef>
            </a:pP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scor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&gt;=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85分，等级为优秀。</a:t>
            </a:r>
            <a:endParaRPr lang="en-US" altLang="en-US" sz="1400" dirty="0"/>
          </a:p>
          <a:p>
            <a:pPr algn="l" rtl="0" eaLnBrk="0">
              <a:lnSpc>
                <a:spcPct val="149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88000"/>
              </a:lnSpc>
              <a:spcBef>
                <a:spcPts val="430"/>
              </a:spcBef>
            </a:pP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score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&gt;=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60分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且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sc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85分，等级为及格。</a:t>
            </a:r>
            <a:endParaRPr lang="en-US" altLang="en-US" sz="1400" dirty="0"/>
          </a:p>
          <a:p>
            <a:pPr algn="l" rtl="0" eaLnBrk="0">
              <a:lnSpc>
                <a:spcPct val="149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marL="12700" algn="l" rtl="0" eaLnBrk="0">
              <a:lnSpc>
                <a:spcPct val="88000"/>
              </a:lnSpc>
              <a:spcBef>
                <a:spcPts val="0"/>
              </a:spcBef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③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ore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60分，等级为不及格。</a:t>
            </a:r>
            <a:endParaRPr lang="en-US" altLang="en-US" sz="1400" dirty="0"/>
          </a:p>
        </p:txBody>
      </p:sp>
      <p:pic>
        <p:nvPicPr>
          <p:cNvPr id="2958" name="picture 29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959" name="textbox 2959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960" name="picture 29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sp>
        <p:nvSpPr>
          <p:cNvPr id="2961" name="textbox 2961"/>
          <p:cNvSpPr/>
          <p:nvPr/>
        </p:nvSpPr>
        <p:spPr>
          <a:xfrm>
            <a:off x="2284733" y="5230444"/>
            <a:ext cx="4998720" cy="2209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</a:t>
            </a:r>
            <a:r>
              <a:rPr sz="14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传入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200分制的分数,进行换算,换算成百分制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然后</a:t>
            </a:r>
            <a:r>
              <a:rPr sz="14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返回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</p:txBody>
      </p:sp>
      <p:pic>
        <p:nvPicPr>
          <p:cNvPr id="2962" name="picture 29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963" name="textbox 2963"/>
          <p:cNvSpPr/>
          <p:nvPr/>
        </p:nvSpPr>
        <p:spPr>
          <a:xfrm>
            <a:off x="2740677" y="1212672"/>
            <a:ext cx="3263265" cy="3060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定义存储过程，完成如下需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</a:t>
            </a:r>
            <a:endParaRPr lang="en-US" altLang="en-US" sz="2000" dirty="0"/>
          </a:p>
        </p:txBody>
      </p:sp>
      <p:sp>
        <p:nvSpPr>
          <p:cNvPr id="2964" name="textbox 2964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aphicFrame>
        <p:nvGraphicFramePr>
          <p:cNvPr id="2965" name="table 2965"/>
          <p:cNvGraphicFramePr>
            <a:graphicFrameLocks noGrp="1"/>
          </p:cNvGraphicFramePr>
          <p:nvPr/>
        </p:nvGraphicFramePr>
        <p:xfrm>
          <a:off x="993393" y="1165605"/>
          <a:ext cx="1013459" cy="388620"/>
        </p:xfrm>
        <a:graphic>
          <a:graphicData uri="http://schemas.openxmlformats.org/drawingml/2006/table">
            <a:tbl>
              <a:tblPr/>
              <a:tblGrid>
                <a:gridCol w="1013459"/>
              </a:tblGrid>
              <a:tr h="3759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lang="en-US" altLang="en-US" sz="400" dirty="0"/>
                    </a:p>
                    <a:p>
                      <a:pPr marL="361315" algn="l" rtl="0" eaLnBrk="0">
                        <a:lnSpc>
                          <a:spcPct val="99000"/>
                        </a:lnSpc>
                        <a:spcBef>
                          <a:spcPts val="0"/>
                        </a:spcBef>
                      </a:pPr>
                      <a:r>
                        <a:rPr sz="2000" spc="-10" dirty="0">
                          <a:solidFill>
                            <a:srgbClr val="AD2B26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练习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52" name="group 45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966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967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968" name="picture 29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06196" y="1123188"/>
            <a:ext cx="397763" cy="460248"/>
          </a:xfrm>
          <a:prstGeom prst="rect">
            <a:avLst/>
          </a:prstGeom>
        </p:spPr>
      </p:pic>
      <p:pic>
        <p:nvPicPr>
          <p:cNvPr id="2969" name="picture 29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2970" name="picture 29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99859" y="1245659"/>
            <a:ext cx="199685" cy="201854"/>
          </a:xfrm>
          <a:prstGeom prst="rect">
            <a:avLst/>
          </a:prstGeom>
        </p:spPr>
      </p:pic>
      <p:sp>
        <p:nvSpPr>
          <p:cNvPr id="2971" name="textbox 2971"/>
          <p:cNvSpPr/>
          <p:nvPr/>
        </p:nvSpPr>
        <p:spPr>
          <a:xfrm>
            <a:off x="2288058" y="1243722"/>
            <a:ext cx="101600" cy="3708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720"/>
              </a:lnSpc>
            </a:pPr>
            <a:r>
              <a:rPr sz="1800" spc="-40" dirty="0">
                <a:solidFill>
                  <a:srgbClr val="AD2A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endParaRPr lang="en-US" altLang="en-US" sz="1800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2" name="table 2972"/>
          <p:cNvGraphicFramePr>
            <a:graphicFrameLocks noGrp="1"/>
          </p:cNvGraphicFramePr>
          <p:nvPr/>
        </p:nvGraphicFramePr>
        <p:xfrm>
          <a:off x="708596" y="2400236"/>
          <a:ext cx="10753090" cy="1453514"/>
        </p:xfrm>
        <a:graphic>
          <a:graphicData uri="http://schemas.openxmlformats.org/drawingml/2006/table">
            <a:tbl>
              <a:tblPr/>
              <a:tblGrid>
                <a:gridCol w="10753090"/>
              </a:tblGrid>
              <a:tr h="14503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73" name="table 2973"/>
          <p:cNvGraphicFramePr>
            <a:graphicFrameLocks noGrp="1"/>
          </p:cNvGraphicFramePr>
          <p:nvPr/>
        </p:nvGraphicFramePr>
        <p:xfrm>
          <a:off x="708596" y="4777676"/>
          <a:ext cx="10753090" cy="1453514"/>
        </p:xfrm>
        <a:graphic>
          <a:graphicData uri="http://schemas.openxmlformats.org/drawingml/2006/table">
            <a:tbl>
              <a:tblPr/>
              <a:tblGrid>
                <a:gridCol w="10753090"/>
              </a:tblGrid>
              <a:tr h="14503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2974" name="picture 29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10184" y="2401823"/>
            <a:ext cx="10750296" cy="1450848"/>
          </a:xfrm>
          <a:prstGeom prst="rect">
            <a:avLst/>
          </a:prstGeom>
        </p:spPr>
      </p:pic>
      <p:pic>
        <p:nvPicPr>
          <p:cNvPr id="2975" name="picture 29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10184" y="4779264"/>
            <a:ext cx="10750296" cy="1450847"/>
          </a:xfrm>
          <a:prstGeom prst="rect">
            <a:avLst/>
          </a:prstGeom>
        </p:spPr>
      </p:pic>
      <p:pic>
        <p:nvPicPr>
          <p:cNvPr id="2976" name="picture 29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977" name="textbox 2977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978" name="picture 29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979" name="picture 29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980" name="textbox 2980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2981" name="textbox 2981"/>
          <p:cNvSpPr/>
          <p:nvPr/>
        </p:nvSpPr>
        <p:spPr>
          <a:xfrm>
            <a:off x="802511" y="1733174"/>
            <a:ext cx="907414" cy="5962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4605" algn="l" rtl="0" eaLnBrk="0">
              <a:lnSpc>
                <a:spcPts val="2040"/>
              </a:lnSpc>
            </a:pPr>
            <a:r>
              <a:rPr sz="1300" spc="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</a:t>
            </a:r>
            <a:r>
              <a:rPr sz="1300" spc="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case</a:t>
            </a:r>
            <a:endParaRPr lang="en-US" altLang="en-US" sz="1500" dirty="0"/>
          </a:p>
          <a:p>
            <a:pPr algn="l" rtl="0" eaLnBrk="0">
              <a:lnSpc>
                <a:spcPct val="111000"/>
              </a:lnSpc>
            </a:pPr>
            <a:endParaRPr lang="en-US" altLang="en-US" sz="600" dirty="0"/>
          </a:p>
          <a:p>
            <a:pPr marL="12700" algn="l" rtl="0" eaLnBrk="0">
              <a:lnSpc>
                <a:spcPct val="98000"/>
              </a:lnSpc>
              <a:spcBef>
                <a:spcPts val="5"/>
              </a:spcBef>
            </a:pP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100" spc="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4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语法一</a:t>
            </a:r>
            <a:endParaRPr lang="en-US" altLang="en-US" sz="1400" dirty="0"/>
          </a:p>
        </p:txBody>
      </p:sp>
      <p:sp>
        <p:nvSpPr>
          <p:cNvPr id="2982" name="textbox 2982"/>
          <p:cNvSpPr/>
          <p:nvPr/>
        </p:nvSpPr>
        <p:spPr>
          <a:xfrm>
            <a:off x="797728" y="1112723"/>
            <a:ext cx="1017905" cy="307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存储过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</a:t>
            </a:r>
            <a:endParaRPr lang="en-US" altLang="en-US" sz="2000" dirty="0"/>
          </a:p>
        </p:txBody>
      </p:sp>
      <p:grpSp>
        <p:nvGrpSpPr>
          <p:cNvPr id="454" name="group 45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983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984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985" name="picture 29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2986" name="textbox 2986"/>
          <p:cNvSpPr/>
          <p:nvPr/>
        </p:nvSpPr>
        <p:spPr>
          <a:xfrm>
            <a:off x="802511" y="4472426"/>
            <a:ext cx="907414" cy="2349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100" spc="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4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语法二</a:t>
            </a:r>
            <a:endParaRPr lang="en-US" alt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"/>
          <p:cNvSpPr/>
          <p:nvPr/>
        </p:nvSpPr>
        <p:spPr>
          <a:xfrm>
            <a:off x="835151" y="2001011"/>
            <a:ext cx="10994135" cy="4572000"/>
          </a:xfrm>
          <a:prstGeom prst="rect">
            <a:avLst/>
          </a:prstGeom>
          <a:solidFill>
            <a:srgbClr val="F2F2F2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0" name="rect"/>
          <p:cNvSpPr/>
          <p:nvPr/>
        </p:nvSpPr>
        <p:spPr>
          <a:xfrm>
            <a:off x="3694175" y="2737104"/>
            <a:ext cx="2066544" cy="1662683"/>
          </a:xfrm>
          <a:prstGeom prst="rect">
            <a:avLst/>
          </a:prstGeom>
          <a:solidFill>
            <a:srgbClr val="BDEE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1" name="picture 1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665470" y="3883152"/>
            <a:ext cx="832611" cy="114300"/>
          </a:xfrm>
          <a:prstGeom prst="rect">
            <a:avLst/>
          </a:prstGeom>
        </p:spPr>
      </p:pic>
      <p:graphicFrame>
        <p:nvGraphicFramePr>
          <p:cNvPr id="122" name="table 122"/>
          <p:cNvGraphicFramePr>
            <a:graphicFrameLocks noGrp="1"/>
          </p:cNvGraphicFramePr>
          <p:nvPr/>
        </p:nvGraphicFramePr>
        <p:xfrm>
          <a:off x="6488048" y="3060572"/>
          <a:ext cx="3322955" cy="3159760"/>
        </p:xfrm>
        <a:graphic>
          <a:graphicData uri="http://schemas.openxmlformats.org/drawingml/2006/table">
            <a:tbl>
              <a:tblPr/>
              <a:tblGrid>
                <a:gridCol w="3322955"/>
              </a:tblGrid>
              <a:tr h="31407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marL="1363345" algn="l" rtl="0" eaLnBrk="0">
                        <a:lnSpc>
                          <a:spcPts val="1100"/>
                        </a:lnSpc>
                        <a:spcBef>
                          <a:spcPts val="5"/>
                        </a:spcBef>
                      </a:pPr>
                      <a:r>
                        <a:rPr sz="1600" b="1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.</a:t>
                      </a:r>
                      <a:r>
                        <a:rPr sz="16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600" b="1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.</a:t>
                      </a:r>
                      <a:r>
                        <a:rPr sz="16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600" b="1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.</a:t>
                      </a:r>
                      <a:r>
                        <a:rPr sz="16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600" b="1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.</a:t>
                      </a:r>
                      <a:r>
                        <a:rPr sz="16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600" b="1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.</a:t>
                      </a:r>
                      <a:r>
                        <a:rPr sz="16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600" b="1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.</a:t>
                      </a:r>
                      <a:r>
                        <a:rPr sz="16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000" b="1" spc="6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6</a:t>
                      </a:r>
                      <a:r>
                        <a:rPr sz="1000" b="1" spc="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4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E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3" name="table 123"/>
          <p:cNvGraphicFramePr>
            <a:graphicFrameLocks noGrp="1"/>
          </p:cNvGraphicFramePr>
          <p:nvPr/>
        </p:nvGraphicFramePr>
        <p:xfrm>
          <a:off x="3668648" y="4852796"/>
          <a:ext cx="2091690" cy="1690370"/>
        </p:xfrm>
        <a:graphic>
          <a:graphicData uri="http://schemas.openxmlformats.org/drawingml/2006/table">
            <a:tbl>
              <a:tblPr/>
              <a:tblGrid>
                <a:gridCol w="2091690"/>
              </a:tblGrid>
              <a:tr h="16713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890270" algn="l" rtl="0" eaLnBrk="0">
                        <a:lnSpc>
                          <a:spcPts val="690"/>
                        </a:lnSpc>
                      </a:pPr>
                      <a:r>
                        <a:rPr sz="1800" b="1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.....</a:t>
                      </a:r>
                      <a:r>
                        <a:rPr sz="1800" b="1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.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EFF"/>
                    </a:solidFill>
                  </a:tcPr>
                </a:tc>
              </a:tr>
            </a:tbl>
          </a:graphicData>
        </a:graphic>
      </p:graphicFrame>
      <p:grpSp>
        <p:nvGrpSpPr>
          <p:cNvPr id="20" name="group 20"/>
          <p:cNvGrpSpPr/>
          <p:nvPr/>
        </p:nvGrpSpPr>
        <p:grpSpPr>
          <a:xfrm rot="21600000">
            <a:off x="908303" y="2746247"/>
            <a:ext cx="1972055" cy="1662684"/>
            <a:chOff x="0" y="0"/>
            <a:chExt cx="1972055" cy="1662684"/>
          </a:xfrm>
        </p:grpSpPr>
        <p:sp>
          <p:nvSpPr>
            <p:cNvPr id="124" name="rect"/>
            <p:cNvSpPr/>
            <p:nvPr/>
          </p:nvSpPr>
          <p:spPr>
            <a:xfrm>
              <a:off x="0" y="0"/>
              <a:ext cx="1972055" cy="1662684"/>
            </a:xfrm>
            <a:prstGeom prst="rect">
              <a:avLst/>
            </a:prstGeom>
            <a:solidFill>
              <a:srgbClr val="BDEE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5" name="rect"/>
            <p:cNvSpPr/>
            <p:nvPr/>
          </p:nvSpPr>
          <p:spPr>
            <a:xfrm>
              <a:off x="152400" y="595884"/>
              <a:ext cx="1665732" cy="455676"/>
            </a:xfrm>
            <a:prstGeom prst="rect">
              <a:avLst/>
            </a:prstGeom>
            <a:solidFill>
              <a:srgbClr val="F7964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6" name="rect"/>
            <p:cNvSpPr/>
            <p:nvPr/>
          </p:nvSpPr>
          <p:spPr>
            <a:xfrm>
              <a:off x="152400" y="1126236"/>
              <a:ext cx="1665732" cy="455676"/>
            </a:xfrm>
            <a:prstGeom prst="rect">
              <a:avLst/>
            </a:prstGeom>
            <a:solidFill>
              <a:srgbClr val="F7964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7" name="rect"/>
            <p:cNvSpPr/>
            <p:nvPr/>
          </p:nvSpPr>
          <p:spPr>
            <a:xfrm>
              <a:off x="158496" y="82296"/>
              <a:ext cx="1664207" cy="455676"/>
            </a:xfrm>
            <a:prstGeom prst="rect">
              <a:avLst/>
            </a:prstGeom>
            <a:solidFill>
              <a:srgbClr val="F7964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8" name="textbox 128"/>
            <p:cNvSpPr/>
            <p:nvPr/>
          </p:nvSpPr>
          <p:spPr>
            <a:xfrm>
              <a:off x="663702" y="247701"/>
              <a:ext cx="659765" cy="120205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4000"/>
                </a:lnSpc>
              </a:pPr>
              <a:endParaRPr lang="en-US" altLang="en-US" sz="100" dirty="0"/>
            </a:p>
            <a:p>
              <a:pPr marL="17780" algn="l" rtl="0" eaLnBrk="0">
                <a:lnSpc>
                  <a:spcPct val="71000"/>
                </a:lnSpc>
              </a:pPr>
              <a:r>
                <a:rPr sz="1200" spc="-20" dirty="0">
                  <a:solidFill>
                    <a:srgbClr val="000000">
                      <a:alpha val="100000"/>
                    </a:srgbClr>
                  </a:solidFill>
                  <a:latin typeface="Courier New" panose="02070409020205090404"/>
                  <a:ea typeface="Courier New" panose="02070409020205090404"/>
                  <a:cs typeface="Courier New" panose="02070409020205090404"/>
                </a:rPr>
                <a:t>Segm</a:t>
              </a:r>
              <a:r>
                <a:rPr sz="1200" spc="-10" dirty="0">
                  <a:solidFill>
                    <a:srgbClr val="000000">
                      <a:alpha val="100000"/>
                    </a:srgbClr>
                  </a:solidFill>
                  <a:latin typeface="Courier New" panose="02070409020205090404"/>
                  <a:ea typeface="Courier New" panose="02070409020205090404"/>
                  <a:cs typeface="Courier New" panose="02070409020205090404"/>
                </a:rPr>
                <a:t>e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ourier New" panose="02070409020205090404"/>
                  <a:ea typeface="Courier New" panose="02070409020205090404"/>
                  <a:cs typeface="Courier New" panose="02070409020205090404"/>
                </a:rPr>
                <a:t>nt</a:t>
              </a:r>
              <a:endParaRPr lang="en-US" altLang="en-US" sz="12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2000"/>
                </a:lnSpc>
              </a:pPr>
              <a:endParaRPr lang="en-US" altLang="en-US" sz="1000" dirty="0"/>
            </a:p>
            <a:p>
              <a:pPr marL="12700" algn="l" rtl="0" eaLnBrk="0">
                <a:lnSpc>
                  <a:spcPct val="71000"/>
                </a:lnSpc>
                <a:spcBef>
                  <a:spcPts val="370"/>
                </a:spcBef>
              </a:pPr>
              <a:r>
                <a:rPr sz="1200" spc="-20" dirty="0">
                  <a:solidFill>
                    <a:srgbClr val="000000">
                      <a:alpha val="100000"/>
                    </a:srgbClr>
                  </a:solidFill>
                  <a:latin typeface="Courier New" panose="02070409020205090404"/>
                  <a:ea typeface="Courier New" panose="02070409020205090404"/>
                  <a:cs typeface="Courier New" panose="02070409020205090404"/>
                </a:rPr>
                <a:t>Segm</a:t>
              </a:r>
              <a:r>
                <a:rPr sz="1200" spc="-10" dirty="0">
                  <a:solidFill>
                    <a:srgbClr val="000000">
                      <a:alpha val="100000"/>
                    </a:srgbClr>
                  </a:solidFill>
                  <a:latin typeface="Courier New" panose="02070409020205090404"/>
                  <a:ea typeface="Courier New" panose="02070409020205090404"/>
                  <a:cs typeface="Courier New" panose="02070409020205090404"/>
                </a:rPr>
                <a:t>e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ourier New" panose="02070409020205090404"/>
                  <a:ea typeface="Courier New" panose="02070409020205090404"/>
                  <a:cs typeface="Courier New" panose="02070409020205090404"/>
                </a:rPr>
                <a:t>nt</a:t>
              </a:r>
              <a:endParaRPr lang="en-US" altLang="en-US" sz="1200" dirty="0"/>
            </a:p>
            <a:p>
              <a:pPr algn="l" rtl="0" eaLnBrk="0">
                <a:lnSpc>
                  <a:spcPct val="11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300" dirty="0"/>
            </a:p>
            <a:p>
              <a:pPr marL="12700" algn="l" rtl="0" eaLnBrk="0">
                <a:lnSpc>
                  <a:spcPct val="71000"/>
                </a:lnSpc>
                <a:spcBef>
                  <a:spcPts val="0"/>
                </a:spcBef>
              </a:pPr>
              <a:r>
                <a:rPr sz="1200" spc="-20" dirty="0">
                  <a:solidFill>
                    <a:srgbClr val="000000">
                      <a:alpha val="100000"/>
                    </a:srgbClr>
                  </a:solidFill>
                  <a:latin typeface="Courier New" panose="02070409020205090404"/>
                  <a:ea typeface="Courier New" panose="02070409020205090404"/>
                  <a:cs typeface="Courier New" panose="02070409020205090404"/>
                </a:rPr>
                <a:t>Segm</a:t>
              </a:r>
              <a:r>
                <a:rPr sz="1200" spc="-10" dirty="0">
                  <a:solidFill>
                    <a:srgbClr val="000000">
                      <a:alpha val="100000"/>
                    </a:srgbClr>
                  </a:solidFill>
                  <a:latin typeface="Courier New" panose="02070409020205090404"/>
                  <a:ea typeface="Courier New" panose="02070409020205090404"/>
                  <a:cs typeface="Courier New" panose="02070409020205090404"/>
                </a:rPr>
                <a:t>e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ourier New" panose="02070409020205090404"/>
                  <a:ea typeface="Courier New" panose="02070409020205090404"/>
                  <a:cs typeface="Courier New" panose="02070409020205090404"/>
                </a:rPr>
                <a:t>nt</a:t>
              </a:r>
              <a:endParaRPr lang="en-US" altLang="en-US" sz="1200" dirty="0"/>
            </a:p>
          </p:txBody>
        </p:sp>
      </p:grpSp>
      <p:grpSp>
        <p:nvGrpSpPr>
          <p:cNvPr id="22" name="group 22"/>
          <p:cNvGrpSpPr/>
          <p:nvPr/>
        </p:nvGrpSpPr>
        <p:grpSpPr>
          <a:xfrm rot="21600000">
            <a:off x="908303" y="4870704"/>
            <a:ext cx="1972055" cy="1662683"/>
            <a:chOff x="0" y="0"/>
            <a:chExt cx="1972055" cy="1662683"/>
          </a:xfrm>
        </p:grpSpPr>
        <p:grpSp>
          <p:nvGrpSpPr>
            <p:cNvPr id="24" name="group 24"/>
            <p:cNvGrpSpPr/>
            <p:nvPr/>
          </p:nvGrpSpPr>
          <p:grpSpPr>
            <a:xfrm rot="21600000">
              <a:off x="0" y="0"/>
              <a:ext cx="1972055" cy="1662683"/>
              <a:chOff x="0" y="0"/>
              <a:chExt cx="1972055" cy="1662683"/>
            </a:xfrm>
          </p:grpSpPr>
          <p:sp>
            <p:nvSpPr>
              <p:cNvPr id="129" name="path"/>
              <p:cNvSpPr/>
              <p:nvPr/>
            </p:nvSpPr>
            <p:spPr>
              <a:xfrm>
                <a:off x="0" y="0"/>
                <a:ext cx="1972055" cy="1662683"/>
              </a:xfrm>
              <a:custGeom>
                <a:avLst/>
                <a:gdLst/>
                <a:ahLst/>
                <a:cxnLst/>
                <a:rect l="0" t="0" r="0" b="0"/>
                <a:pathLst>
                  <a:path w="3105" h="2618">
                    <a:moveTo>
                      <a:pt x="0" y="2618"/>
                    </a:moveTo>
                    <a:lnTo>
                      <a:pt x="3105" y="2618"/>
                    </a:lnTo>
                    <a:lnTo>
                      <a:pt x="3105" y="0"/>
                    </a:lnTo>
                    <a:lnTo>
                      <a:pt x="0" y="0"/>
                    </a:lnTo>
                    <a:lnTo>
                      <a:pt x="0" y="2618"/>
                    </a:lnTo>
                    <a:close/>
                  </a:path>
                </a:pathLst>
              </a:custGeom>
              <a:solidFill>
                <a:srgbClr val="BDEEFF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path"/>
              <p:cNvSpPr/>
              <p:nvPr/>
            </p:nvSpPr>
            <p:spPr>
              <a:xfrm>
                <a:off x="59436" y="106679"/>
                <a:ext cx="1754124" cy="1287780"/>
              </a:xfrm>
              <a:custGeom>
                <a:avLst/>
                <a:gdLst/>
                <a:ahLst/>
                <a:cxnLst/>
                <a:rect l="0" t="0" r="0" b="0"/>
                <a:pathLst>
                  <a:path w="2762" h="2028">
                    <a:moveTo>
                      <a:pt x="16" y="347"/>
                    </a:moveTo>
                    <a:lnTo>
                      <a:pt x="2762" y="347"/>
                    </a:lnTo>
                    <a:lnTo>
                      <a:pt x="2762" y="0"/>
                    </a:lnTo>
                    <a:lnTo>
                      <a:pt x="16" y="0"/>
                    </a:lnTo>
                    <a:lnTo>
                      <a:pt x="16" y="347"/>
                    </a:lnTo>
                    <a:close/>
                  </a:path>
                  <a:path w="2762" h="2028">
                    <a:moveTo>
                      <a:pt x="16" y="770"/>
                    </a:moveTo>
                    <a:lnTo>
                      <a:pt x="2762" y="770"/>
                    </a:lnTo>
                    <a:lnTo>
                      <a:pt x="2762" y="422"/>
                    </a:lnTo>
                    <a:lnTo>
                      <a:pt x="16" y="422"/>
                    </a:lnTo>
                    <a:lnTo>
                      <a:pt x="16" y="770"/>
                    </a:lnTo>
                    <a:close/>
                  </a:path>
                  <a:path w="2762" h="2028">
                    <a:moveTo>
                      <a:pt x="16" y="1185"/>
                    </a:moveTo>
                    <a:lnTo>
                      <a:pt x="2762" y="1185"/>
                    </a:lnTo>
                    <a:lnTo>
                      <a:pt x="2762" y="840"/>
                    </a:lnTo>
                    <a:lnTo>
                      <a:pt x="16" y="840"/>
                    </a:lnTo>
                    <a:lnTo>
                      <a:pt x="16" y="1185"/>
                    </a:lnTo>
                    <a:close/>
                  </a:path>
                  <a:path w="2762" h="2028">
                    <a:moveTo>
                      <a:pt x="16" y="1603"/>
                    </a:moveTo>
                    <a:lnTo>
                      <a:pt x="2762" y="1603"/>
                    </a:lnTo>
                    <a:lnTo>
                      <a:pt x="2762" y="1255"/>
                    </a:lnTo>
                    <a:lnTo>
                      <a:pt x="16" y="1255"/>
                    </a:lnTo>
                    <a:lnTo>
                      <a:pt x="16" y="1603"/>
                    </a:lnTo>
                    <a:close/>
                  </a:path>
                  <a:path w="2762" h="2028">
                    <a:moveTo>
                      <a:pt x="0" y="2028"/>
                    </a:moveTo>
                    <a:lnTo>
                      <a:pt x="2747" y="2028"/>
                    </a:lnTo>
                    <a:lnTo>
                      <a:pt x="2747" y="1680"/>
                    </a:lnTo>
                    <a:lnTo>
                      <a:pt x="0" y="1680"/>
                    </a:lnTo>
                    <a:lnTo>
                      <a:pt x="0" y="2028"/>
                    </a:lnTo>
                    <a:close/>
                  </a:path>
                </a:pathLst>
              </a:custGeom>
              <a:solidFill>
                <a:srgbClr val="00B050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1" name="textbox 131"/>
            <p:cNvSpPr/>
            <p:nvPr/>
          </p:nvSpPr>
          <p:spPr>
            <a:xfrm>
              <a:off x="382219" y="157784"/>
              <a:ext cx="1122044" cy="15049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8000"/>
                </a:lnSpc>
              </a:pPr>
              <a:endParaRPr lang="en-US" altLang="en-US" sz="100" dirty="0"/>
            </a:p>
            <a:p>
              <a:pPr marL="294005" algn="l" rtl="0" eaLnBrk="0">
                <a:lnSpc>
                  <a:spcPct val="85000"/>
                </a:lnSpc>
              </a:pPr>
              <a:r>
                <a:rPr sz="1200" spc="-10" dirty="0">
                  <a:solidFill>
                    <a:srgbClr val="000000">
                      <a:alpha val="100000"/>
                    </a:srgbClr>
                  </a:solidFill>
                  <a:latin typeface="Courier New" panose="02070409020205090404"/>
                  <a:ea typeface="Courier New" panose="02070409020205090404"/>
                  <a:cs typeface="Courier New" panose="02070409020205090404"/>
                </a:rPr>
                <a:t>T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ourier New" panose="02070409020205090404"/>
                  <a:ea typeface="Courier New" panose="02070409020205090404"/>
                  <a:cs typeface="Courier New" panose="02070409020205090404"/>
                </a:rPr>
                <a:t>rx</a:t>
              </a:r>
              <a:r>
                <a:rPr sz="1200" spc="-10" dirty="0">
                  <a:solidFill>
                    <a:srgbClr val="000000">
                      <a:alpha val="100000"/>
                    </a:srgbClr>
                  </a:solidFill>
                  <a:latin typeface="Courier New" panose="02070409020205090404"/>
                  <a:ea typeface="Courier New" panose="02070409020205090404"/>
                  <a:cs typeface="Courier New" panose="02070409020205090404"/>
                </a:rPr>
                <a:t> 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ourier New" panose="02070409020205090404"/>
                  <a:ea typeface="Courier New" panose="02070409020205090404"/>
                  <a:cs typeface="Courier New" panose="02070409020205090404"/>
                </a:rPr>
                <a:t>id</a:t>
              </a:r>
              <a:endParaRPr lang="en-US" altLang="en-US" sz="1200" dirty="0"/>
            </a:p>
            <a:p>
              <a:pPr marL="12700" algn="l" rtl="0" eaLnBrk="0">
                <a:lnSpc>
                  <a:spcPct val="73000"/>
                </a:lnSpc>
                <a:spcBef>
                  <a:spcPts val="835"/>
                </a:spcBef>
              </a:pP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ourier New" panose="02070409020205090404"/>
                  <a:ea typeface="Courier New" panose="02070409020205090404"/>
                  <a:cs typeface="Courier New" panose="02070409020205090404"/>
                </a:rPr>
                <a:t>Roll</a:t>
              </a:r>
              <a:r>
                <a:rPr sz="1200" spc="-10" dirty="0">
                  <a:solidFill>
                    <a:srgbClr val="000000">
                      <a:alpha val="100000"/>
                    </a:srgbClr>
                  </a:solidFill>
                  <a:latin typeface="Courier New" panose="02070409020205090404"/>
                  <a:ea typeface="Courier New" panose="02070409020205090404"/>
                  <a:cs typeface="Courier New" panose="02070409020205090404"/>
                </a:rPr>
                <a:t> 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ourier New" panose="02070409020205090404"/>
                  <a:ea typeface="Courier New" panose="02070409020205090404"/>
                  <a:cs typeface="Courier New" panose="02070409020205090404"/>
                </a:rPr>
                <a:t>pointer</a:t>
              </a:r>
              <a:endParaRPr lang="en-US" altLang="en-US" sz="1200" dirty="0"/>
            </a:p>
            <a:p>
              <a:pPr marL="387350" algn="l" rtl="0" eaLnBrk="0">
                <a:lnSpc>
                  <a:spcPct val="72000"/>
                </a:lnSpc>
                <a:spcBef>
                  <a:spcPts val="1045"/>
                </a:spcBef>
              </a:pPr>
              <a:r>
                <a:rPr sz="1200" spc="-30" dirty="0">
                  <a:solidFill>
                    <a:srgbClr val="000000">
                      <a:alpha val="100000"/>
                    </a:srgbClr>
                  </a:solidFill>
                  <a:latin typeface="Courier New" panose="02070409020205090404"/>
                  <a:ea typeface="Courier New" panose="02070409020205090404"/>
                  <a:cs typeface="Courier New" panose="02070409020205090404"/>
                </a:rPr>
                <a:t>co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ourier New" panose="02070409020205090404"/>
                  <a:ea typeface="Courier New" panose="02070409020205090404"/>
                  <a:cs typeface="Courier New" panose="02070409020205090404"/>
                </a:rPr>
                <a:t>l</a:t>
              </a:r>
              <a:r>
                <a:rPr sz="1200" spc="-30" dirty="0">
                  <a:solidFill>
                    <a:srgbClr val="000000">
                      <a:alpha val="100000"/>
                    </a:srgbClr>
                  </a:solidFill>
                  <a:latin typeface="Courier New" panose="02070409020205090404"/>
                  <a:ea typeface="Courier New" panose="02070409020205090404"/>
                  <a:cs typeface="Courier New" panose="02070409020205090404"/>
                </a:rPr>
                <a:t>1</a:t>
              </a:r>
              <a:endParaRPr lang="en-US" altLang="en-US" sz="1200" dirty="0"/>
            </a:p>
            <a:p>
              <a:pPr marL="387350" algn="l" rtl="0" eaLnBrk="0">
                <a:lnSpc>
                  <a:spcPct val="72000"/>
                </a:lnSpc>
                <a:spcBef>
                  <a:spcPts val="1040"/>
                </a:spcBef>
              </a:pPr>
              <a:r>
                <a:rPr sz="1200" spc="-30" dirty="0">
                  <a:solidFill>
                    <a:srgbClr val="000000">
                      <a:alpha val="100000"/>
                    </a:srgbClr>
                  </a:solidFill>
                  <a:latin typeface="Courier New" panose="02070409020205090404"/>
                  <a:ea typeface="Courier New" panose="02070409020205090404"/>
                  <a:cs typeface="Courier New" panose="02070409020205090404"/>
                </a:rPr>
                <a:t>co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ourier New" panose="02070409020205090404"/>
                  <a:ea typeface="Courier New" panose="02070409020205090404"/>
                  <a:cs typeface="Courier New" panose="02070409020205090404"/>
                </a:rPr>
                <a:t>l</a:t>
              </a:r>
              <a:r>
                <a:rPr sz="1200" spc="-30" dirty="0">
                  <a:solidFill>
                    <a:srgbClr val="000000">
                      <a:alpha val="100000"/>
                    </a:srgbClr>
                  </a:solidFill>
                  <a:latin typeface="Courier New" panose="02070409020205090404"/>
                  <a:ea typeface="Courier New" panose="02070409020205090404"/>
                  <a:cs typeface="Courier New" panose="02070409020205090404"/>
                </a:rPr>
                <a:t>2</a:t>
              </a:r>
              <a:endParaRPr lang="en-US" altLang="en-US" sz="1200" dirty="0"/>
            </a:p>
            <a:p>
              <a:pPr marL="377825" algn="l" rtl="0" eaLnBrk="0">
                <a:lnSpc>
                  <a:spcPct val="72000"/>
                </a:lnSpc>
                <a:spcBef>
                  <a:spcPts val="1085"/>
                </a:spcBef>
              </a:pPr>
              <a:r>
                <a:rPr sz="1200" spc="-30" dirty="0">
                  <a:solidFill>
                    <a:srgbClr val="000000">
                      <a:alpha val="100000"/>
                    </a:srgbClr>
                  </a:solidFill>
                  <a:latin typeface="Courier New" panose="02070409020205090404"/>
                  <a:ea typeface="Courier New" panose="02070409020205090404"/>
                  <a:cs typeface="Courier New" panose="02070409020205090404"/>
                </a:rPr>
                <a:t>co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ourier New" panose="02070409020205090404"/>
                  <a:ea typeface="Courier New" panose="02070409020205090404"/>
                  <a:cs typeface="Courier New" panose="02070409020205090404"/>
                </a:rPr>
                <a:t>l</a:t>
              </a:r>
              <a:r>
                <a:rPr sz="1200" spc="-30" dirty="0">
                  <a:solidFill>
                    <a:srgbClr val="000000">
                      <a:alpha val="100000"/>
                    </a:srgbClr>
                  </a:solidFill>
                  <a:latin typeface="Courier New" panose="02070409020205090404"/>
                  <a:ea typeface="Courier New" panose="02070409020205090404"/>
                  <a:cs typeface="Courier New" panose="02070409020205090404"/>
                </a:rPr>
                <a:t>3</a:t>
              </a:r>
              <a:endParaRPr lang="en-US" altLang="en-US" sz="12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300" dirty="0"/>
            </a:p>
            <a:p>
              <a:pPr marL="447040" algn="l" rtl="0" eaLnBrk="0">
                <a:lnSpc>
                  <a:spcPts val="625"/>
                </a:lnSpc>
                <a:spcBef>
                  <a:spcPts val="0"/>
                </a:spcBef>
              </a:pPr>
              <a:r>
                <a:rPr sz="1800" spc="-2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.....</a:t>
              </a:r>
              <a:r>
                <a:rPr sz="1800" spc="-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.</a:t>
              </a:r>
              <a:endParaRPr lang="en-US" altLang="en-US" sz="1800" dirty="0"/>
            </a:p>
          </p:txBody>
        </p:sp>
      </p:grpSp>
      <p:pic>
        <p:nvPicPr>
          <p:cNvPr id="132" name="picture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33" name="textbox 133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134" name="textbox 134"/>
          <p:cNvSpPr/>
          <p:nvPr/>
        </p:nvSpPr>
        <p:spPr>
          <a:xfrm>
            <a:off x="9946461" y="3792093"/>
            <a:ext cx="1858010" cy="936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TableSpece: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表空间</a:t>
            </a:r>
            <a:endParaRPr lang="en-US" altLang="en-US" sz="1200" dirty="0"/>
          </a:p>
          <a:p>
            <a:pPr marL="12700" algn="l" rtl="0" eaLnBrk="0">
              <a:lnSpc>
                <a:spcPct val="93000"/>
              </a:lnSpc>
              <a:spcBef>
                <a:spcPts val="100"/>
              </a:spcBef>
            </a:pPr>
            <a:r>
              <a:rPr sz="12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2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Segment</a:t>
            </a:r>
            <a:r>
              <a:rPr sz="1200" spc="1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: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段</a:t>
            </a:r>
            <a:endParaRPr lang="en-US" altLang="en-US" sz="1200" dirty="0"/>
          </a:p>
          <a:p>
            <a:pPr marL="12700" algn="l" rtl="0" eaLnBrk="0">
              <a:lnSpc>
                <a:spcPct val="100000"/>
              </a:lnSpc>
              <a:spcBef>
                <a:spcPts val="110"/>
              </a:spcBef>
            </a:pPr>
            <a:r>
              <a:rPr sz="12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2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Extent</a:t>
            </a:r>
            <a:r>
              <a:rPr sz="1200" spc="4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:</a:t>
            </a:r>
            <a:r>
              <a:rPr sz="1200" spc="1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</a:t>
            </a:r>
            <a:endParaRPr lang="en-US" altLang="en-US" sz="1200" dirty="0"/>
          </a:p>
          <a:p>
            <a:pPr marL="12700" algn="l" rtl="0" eaLnBrk="0">
              <a:lnSpc>
                <a:spcPct val="92000"/>
              </a:lnSpc>
              <a:spcBef>
                <a:spcPts val="10"/>
              </a:spcBef>
            </a:pPr>
            <a:r>
              <a:rPr sz="12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2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Page: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</a:t>
            </a:r>
            <a:endParaRPr lang="en-US" altLang="en-US" sz="1200" dirty="0"/>
          </a:p>
          <a:p>
            <a:pPr marL="12700" algn="l" rtl="0" eaLnBrk="0">
              <a:lnSpc>
                <a:spcPct val="98000"/>
              </a:lnSpc>
              <a:spcBef>
                <a:spcPts val="105"/>
              </a:spcBef>
            </a:pP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Row</a:t>
            </a: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:</a:t>
            </a:r>
            <a:r>
              <a:rPr sz="1200" spc="1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</a:t>
            </a:r>
            <a:endParaRPr lang="en-US" altLang="en-US" sz="1200" dirty="0"/>
          </a:p>
        </p:txBody>
      </p:sp>
      <p:sp>
        <p:nvSpPr>
          <p:cNvPr id="135" name="textbox 135"/>
          <p:cNvSpPr/>
          <p:nvPr/>
        </p:nvSpPr>
        <p:spPr>
          <a:xfrm>
            <a:off x="797728" y="1112977"/>
            <a:ext cx="1517650" cy="9182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存储引擎特</a:t>
            </a:r>
            <a:r>
              <a:rPr sz="2000" spc="-1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</a:t>
            </a:r>
            <a:endParaRPr lang="en-US" altLang="en-US" sz="2000" dirty="0"/>
          </a:p>
          <a:p>
            <a:pPr algn="l" rtl="0" eaLnBrk="0">
              <a:lnSpc>
                <a:spcPct val="111000"/>
              </a:lnSpc>
            </a:pPr>
            <a:endParaRPr lang="en-US" altLang="en-US" sz="1000" dirty="0"/>
          </a:p>
          <a:p>
            <a:pPr algn="l" rtl="0" eaLnBrk="0">
              <a:lnSpc>
                <a:spcPct val="111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21590" algn="l" rtl="0" eaLnBrk="0">
              <a:lnSpc>
                <a:spcPct val="81000"/>
              </a:lnSpc>
              <a:spcBef>
                <a:spcPts val="5"/>
              </a:spcBef>
            </a:pP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</a:t>
            </a:r>
            <a:r>
              <a:rPr sz="150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DB</a:t>
            </a:r>
            <a:endParaRPr lang="en-US" altLang="en-US" sz="1500" dirty="0"/>
          </a:p>
        </p:txBody>
      </p:sp>
      <p:pic>
        <p:nvPicPr>
          <p:cNvPr id="136" name="picture 1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sp>
        <p:nvSpPr>
          <p:cNvPr id="137" name="path"/>
          <p:cNvSpPr/>
          <p:nvPr/>
        </p:nvSpPr>
        <p:spPr>
          <a:xfrm>
            <a:off x="6640067" y="4361688"/>
            <a:ext cx="699516" cy="1472183"/>
          </a:xfrm>
          <a:custGeom>
            <a:avLst/>
            <a:gdLst/>
            <a:ahLst/>
            <a:cxnLst/>
            <a:rect l="0" t="0" r="0" b="0"/>
            <a:pathLst>
              <a:path w="1101" h="2318">
                <a:moveTo>
                  <a:pt x="0" y="511"/>
                </a:moveTo>
                <a:lnTo>
                  <a:pt x="1101" y="511"/>
                </a:lnTo>
                <a:lnTo>
                  <a:pt x="1101" y="0"/>
                </a:lnTo>
                <a:lnTo>
                  <a:pt x="0" y="0"/>
                </a:lnTo>
                <a:lnTo>
                  <a:pt x="0" y="511"/>
                </a:lnTo>
                <a:close/>
              </a:path>
              <a:path w="1101" h="2318">
                <a:moveTo>
                  <a:pt x="0" y="1113"/>
                </a:moveTo>
                <a:lnTo>
                  <a:pt x="1101" y="1113"/>
                </a:lnTo>
                <a:lnTo>
                  <a:pt x="1101" y="602"/>
                </a:lnTo>
                <a:lnTo>
                  <a:pt x="0" y="602"/>
                </a:lnTo>
                <a:lnTo>
                  <a:pt x="0" y="1113"/>
                </a:lnTo>
                <a:close/>
              </a:path>
              <a:path w="1101" h="2318">
                <a:moveTo>
                  <a:pt x="0" y="1716"/>
                </a:moveTo>
                <a:lnTo>
                  <a:pt x="1101" y="1716"/>
                </a:lnTo>
                <a:lnTo>
                  <a:pt x="1101" y="1207"/>
                </a:lnTo>
                <a:lnTo>
                  <a:pt x="0" y="1207"/>
                </a:lnTo>
                <a:lnTo>
                  <a:pt x="0" y="1716"/>
                </a:lnTo>
                <a:close/>
              </a:path>
              <a:path w="1101" h="2318">
                <a:moveTo>
                  <a:pt x="0" y="2318"/>
                </a:moveTo>
                <a:lnTo>
                  <a:pt x="1101" y="2318"/>
                </a:lnTo>
                <a:lnTo>
                  <a:pt x="1101" y="1809"/>
                </a:lnTo>
                <a:lnTo>
                  <a:pt x="0" y="1809"/>
                </a:lnTo>
                <a:lnTo>
                  <a:pt x="0" y="2318"/>
                </a:lnTo>
                <a:close/>
              </a:path>
            </a:pathLst>
          </a:custGeom>
          <a:solidFill>
            <a:srgbClr val="CCC1D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8" name="path"/>
          <p:cNvSpPr/>
          <p:nvPr/>
        </p:nvSpPr>
        <p:spPr>
          <a:xfrm>
            <a:off x="8199119" y="4361688"/>
            <a:ext cx="697992" cy="1472183"/>
          </a:xfrm>
          <a:custGeom>
            <a:avLst/>
            <a:gdLst/>
            <a:ahLst/>
            <a:cxnLst/>
            <a:rect l="0" t="0" r="0" b="0"/>
            <a:pathLst>
              <a:path w="1099" h="2318">
                <a:moveTo>
                  <a:pt x="0" y="511"/>
                </a:moveTo>
                <a:lnTo>
                  <a:pt x="1099" y="511"/>
                </a:lnTo>
                <a:lnTo>
                  <a:pt x="1099" y="0"/>
                </a:lnTo>
                <a:lnTo>
                  <a:pt x="0" y="0"/>
                </a:lnTo>
                <a:lnTo>
                  <a:pt x="0" y="511"/>
                </a:lnTo>
                <a:close/>
              </a:path>
              <a:path w="1099" h="2318">
                <a:moveTo>
                  <a:pt x="0" y="1113"/>
                </a:moveTo>
                <a:lnTo>
                  <a:pt x="1099" y="1113"/>
                </a:lnTo>
                <a:lnTo>
                  <a:pt x="1099" y="602"/>
                </a:lnTo>
                <a:lnTo>
                  <a:pt x="0" y="602"/>
                </a:lnTo>
                <a:lnTo>
                  <a:pt x="0" y="1113"/>
                </a:lnTo>
                <a:close/>
              </a:path>
              <a:path w="1099" h="2318">
                <a:moveTo>
                  <a:pt x="0" y="1716"/>
                </a:moveTo>
                <a:lnTo>
                  <a:pt x="1099" y="1716"/>
                </a:lnTo>
                <a:lnTo>
                  <a:pt x="1099" y="1207"/>
                </a:lnTo>
                <a:lnTo>
                  <a:pt x="0" y="1207"/>
                </a:lnTo>
                <a:lnTo>
                  <a:pt x="0" y="1716"/>
                </a:lnTo>
                <a:close/>
              </a:path>
              <a:path w="1099" h="2318">
                <a:moveTo>
                  <a:pt x="0" y="2318"/>
                </a:moveTo>
                <a:lnTo>
                  <a:pt x="1099" y="2318"/>
                </a:lnTo>
                <a:lnTo>
                  <a:pt x="1099" y="1809"/>
                </a:lnTo>
                <a:lnTo>
                  <a:pt x="0" y="1809"/>
                </a:lnTo>
                <a:lnTo>
                  <a:pt x="0" y="2318"/>
                </a:lnTo>
                <a:close/>
              </a:path>
            </a:pathLst>
          </a:custGeom>
          <a:solidFill>
            <a:srgbClr val="CCC1D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9" name="path"/>
          <p:cNvSpPr/>
          <p:nvPr/>
        </p:nvSpPr>
        <p:spPr>
          <a:xfrm>
            <a:off x="7420356" y="4361688"/>
            <a:ext cx="697992" cy="1472183"/>
          </a:xfrm>
          <a:custGeom>
            <a:avLst/>
            <a:gdLst/>
            <a:ahLst/>
            <a:cxnLst/>
            <a:rect l="0" t="0" r="0" b="0"/>
            <a:pathLst>
              <a:path w="1099" h="2318">
                <a:moveTo>
                  <a:pt x="0" y="511"/>
                </a:moveTo>
                <a:lnTo>
                  <a:pt x="1099" y="511"/>
                </a:lnTo>
                <a:lnTo>
                  <a:pt x="1099" y="0"/>
                </a:lnTo>
                <a:lnTo>
                  <a:pt x="0" y="0"/>
                </a:lnTo>
                <a:lnTo>
                  <a:pt x="0" y="511"/>
                </a:lnTo>
                <a:close/>
              </a:path>
              <a:path w="1099" h="2318">
                <a:moveTo>
                  <a:pt x="0" y="1113"/>
                </a:moveTo>
                <a:lnTo>
                  <a:pt x="1099" y="1113"/>
                </a:lnTo>
                <a:lnTo>
                  <a:pt x="1099" y="602"/>
                </a:lnTo>
                <a:lnTo>
                  <a:pt x="0" y="602"/>
                </a:lnTo>
                <a:lnTo>
                  <a:pt x="0" y="1113"/>
                </a:lnTo>
                <a:close/>
              </a:path>
              <a:path w="1099" h="2318">
                <a:moveTo>
                  <a:pt x="0" y="1716"/>
                </a:moveTo>
                <a:lnTo>
                  <a:pt x="1099" y="1716"/>
                </a:lnTo>
                <a:lnTo>
                  <a:pt x="1099" y="1207"/>
                </a:lnTo>
                <a:lnTo>
                  <a:pt x="0" y="1207"/>
                </a:lnTo>
                <a:lnTo>
                  <a:pt x="0" y="1716"/>
                </a:lnTo>
                <a:close/>
              </a:path>
              <a:path w="1099" h="2318">
                <a:moveTo>
                  <a:pt x="0" y="2318"/>
                </a:moveTo>
                <a:lnTo>
                  <a:pt x="1099" y="2318"/>
                </a:lnTo>
                <a:lnTo>
                  <a:pt x="1099" y="1809"/>
                </a:lnTo>
                <a:lnTo>
                  <a:pt x="0" y="1809"/>
                </a:lnTo>
                <a:lnTo>
                  <a:pt x="0" y="2318"/>
                </a:lnTo>
                <a:close/>
              </a:path>
            </a:pathLst>
          </a:custGeom>
          <a:solidFill>
            <a:srgbClr val="CCC1D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0" name="path"/>
          <p:cNvSpPr/>
          <p:nvPr/>
        </p:nvSpPr>
        <p:spPr>
          <a:xfrm>
            <a:off x="8979407" y="4361688"/>
            <a:ext cx="697992" cy="1472183"/>
          </a:xfrm>
          <a:custGeom>
            <a:avLst/>
            <a:gdLst/>
            <a:ahLst/>
            <a:cxnLst/>
            <a:rect l="0" t="0" r="0" b="0"/>
            <a:pathLst>
              <a:path w="1099" h="2318">
                <a:moveTo>
                  <a:pt x="0" y="511"/>
                </a:moveTo>
                <a:lnTo>
                  <a:pt x="1099" y="511"/>
                </a:lnTo>
                <a:lnTo>
                  <a:pt x="1099" y="0"/>
                </a:lnTo>
                <a:lnTo>
                  <a:pt x="0" y="0"/>
                </a:lnTo>
                <a:lnTo>
                  <a:pt x="0" y="511"/>
                </a:lnTo>
                <a:close/>
              </a:path>
              <a:path w="1099" h="2318">
                <a:moveTo>
                  <a:pt x="0" y="1113"/>
                </a:moveTo>
                <a:lnTo>
                  <a:pt x="1099" y="1113"/>
                </a:lnTo>
                <a:lnTo>
                  <a:pt x="1099" y="602"/>
                </a:lnTo>
                <a:lnTo>
                  <a:pt x="0" y="602"/>
                </a:lnTo>
                <a:lnTo>
                  <a:pt x="0" y="1113"/>
                </a:lnTo>
                <a:close/>
              </a:path>
              <a:path w="1099" h="2318">
                <a:moveTo>
                  <a:pt x="0" y="1716"/>
                </a:moveTo>
                <a:lnTo>
                  <a:pt x="1099" y="1716"/>
                </a:lnTo>
                <a:lnTo>
                  <a:pt x="1099" y="1207"/>
                </a:lnTo>
                <a:lnTo>
                  <a:pt x="0" y="1207"/>
                </a:lnTo>
                <a:lnTo>
                  <a:pt x="0" y="1716"/>
                </a:lnTo>
                <a:close/>
              </a:path>
              <a:path w="1099" h="2318">
                <a:moveTo>
                  <a:pt x="0" y="2318"/>
                </a:moveTo>
                <a:lnTo>
                  <a:pt x="1099" y="2318"/>
                </a:lnTo>
                <a:lnTo>
                  <a:pt x="1099" y="1809"/>
                </a:lnTo>
                <a:lnTo>
                  <a:pt x="0" y="1809"/>
                </a:lnTo>
                <a:lnTo>
                  <a:pt x="0" y="2318"/>
                </a:lnTo>
                <a:close/>
              </a:path>
            </a:pathLst>
          </a:custGeom>
          <a:solidFill>
            <a:srgbClr val="CCC1D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41" name="picture 1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42" name="textbox 142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143" name="textbox 143"/>
          <p:cNvSpPr/>
          <p:nvPr/>
        </p:nvSpPr>
        <p:spPr>
          <a:xfrm>
            <a:off x="4741163" y="2945891"/>
            <a:ext cx="923925" cy="567690"/>
          </a:xfrm>
          <a:prstGeom prst="rect">
            <a:avLst/>
          </a:prstGeom>
          <a:solidFill>
            <a:srgbClr val="FCD5B5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48000"/>
              </a:lnSpc>
            </a:pPr>
            <a:endParaRPr lang="en-US" altLang="en-US" sz="1000" dirty="0"/>
          </a:p>
          <a:p>
            <a:pPr algn="l" rtl="0" eaLnBrk="0">
              <a:lnSpc>
                <a:spcPct val="9000"/>
              </a:lnSpc>
            </a:pPr>
            <a:endParaRPr lang="en-US" altLang="en-US" sz="100" dirty="0"/>
          </a:p>
          <a:p>
            <a:pPr marL="191770" algn="l" rtl="0" eaLnBrk="0">
              <a:lnSpc>
                <a:spcPct val="67000"/>
              </a:lnSpc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Exten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t</a:t>
            </a:r>
            <a:endParaRPr lang="en-US" altLang="en-US" sz="1200" dirty="0"/>
          </a:p>
        </p:txBody>
      </p:sp>
      <p:sp>
        <p:nvSpPr>
          <p:cNvPr id="144" name="textbox 144"/>
          <p:cNvSpPr/>
          <p:nvPr/>
        </p:nvSpPr>
        <p:spPr>
          <a:xfrm>
            <a:off x="4741163" y="3672840"/>
            <a:ext cx="923925" cy="567690"/>
          </a:xfrm>
          <a:prstGeom prst="rect">
            <a:avLst/>
          </a:prstGeom>
          <a:solidFill>
            <a:srgbClr val="FCD5B5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48000"/>
              </a:lnSpc>
            </a:pPr>
            <a:endParaRPr lang="en-US" altLang="en-US" sz="1000" dirty="0"/>
          </a:p>
          <a:p>
            <a:pPr algn="l" rtl="0" eaLnBrk="0">
              <a:lnSpc>
                <a:spcPct val="9000"/>
              </a:lnSpc>
            </a:pPr>
            <a:endParaRPr lang="en-US" altLang="en-US" sz="100" dirty="0"/>
          </a:p>
          <a:p>
            <a:pPr marL="191770" algn="l" rtl="0" eaLnBrk="0">
              <a:lnSpc>
                <a:spcPct val="67000"/>
              </a:lnSpc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Exten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t</a:t>
            </a:r>
            <a:endParaRPr lang="en-US" altLang="en-US" sz="1200" dirty="0"/>
          </a:p>
        </p:txBody>
      </p:sp>
      <p:graphicFrame>
        <p:nvGraphicFramePr>
          <p:cNvPr id="145" name="table 145"/>
          <p:cNvGraphicFramePr>
            <a:graphicFrameLocks noGrp="1"/>
          </p:cNvGraphicFramePr>
          <p:nvPr/>
        </p:nvGraphicFramePr>
        <p:xfrm>
          <a:off x="5320220" y="2039048"/>
          <a:ext cx="1427479" cy="342900"/>
        </p:xfrm>
        <a:graphic>
          <a:graphicData uri="http://schemas.openxmlformats.org/drawingml/2006/table">
            <a:tbl>
              <a:tblPr/>
              <a:tblGrid>
                <a:gridCol w="1427479"/>
              </a:tblGrid>
              <a:tr h="339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1000"/>
                        </a:lnSpc>
                      </a:pPr>
                      <a:endParaRPr lang="en-US" altLang="en-US" sz="300" dirty="0"/>
                    </a:p>
                    <a:p>
                      <a:pPr marL="101600" algn="l" rtl="0" eaLnBrk="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500" spc="100" dirty="0">
                          <a:ln w="5791" cap="flat" cmpd="sng">
                            <a:solidFill>
                              <a:srgbClr val="595959">
                                <a:alpha val="100000"/>
                              </a:srgbClr>
                            </a:solidFill>
                            <a:prstDash val="solid"/>
                            <a:round/>
                          </a:ln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逻辑存储结</a:t>
                      </a:r>
                      <a:r>
                        <a:rPr sz="1500" spc="90" dirty="0">
                          <a:ln w="5791" cap="flat" cmpd="sng">
                            <a:solidFill>
                              <a:srgbClr val="595959">
                                <a:alpha val="100000"/>
                              </a:srgbClr>
                            </a:solidFill>
                            <a:prstDash val="solid"/>
                            <a:round/>
                          </a:ln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构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6" name="textbox 146"/>
          <p:cNvSpPr/>
          <p:nvPr/>
        </p:nvSpPr>
        <p:spPr>
          <a:xfrm>
            <a:off x="9135541" y="4464989"/>
            <a:ext cx="389890" cy="13036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1000"/>
              </a:lnSpc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  <a:p>
            <a:pPr algn="l" rtl="0" eaLnBrk="0">
              <a:lnSpc>
                <a:spcPct val="13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71000"/>
              </a:lnSpc>
              <a:spcBef>
                <a:spcPts val="370"/>
              </a:spcBef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  <a:p>
            <a:pPr algn="l" rtl="0" eaLnBrk="0">
              <a:lnSpc>
                <a:spcPct val="13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71000"/>
              </a:lnSpc>
              <a:spcBef>
                <a:spcPts val="370"/>
              </a:spcBef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  <a:p>
            <a:pPr algn="l" rtl="0" eaLnBrk="0">
              <a:lnSpc>
                <a:spcPct val="136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300" dirty="0"/>
          </a:p>
          <a:p>
            <a:pPr marL="12700" algn="l" rtl="0" eaLnBrk="0">
              <a:lnSpc>
                <a:spcPct val="71000"/>
              </a:lnSpc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</p:txBody>
      </p:sp>
      <p:sp>
        <p:nvSpPr>
          <p:cNvPr id="147" name="textbox 147"/>
          <p:cNvSpPr/>
          <p:nvPr/>
        </p:nvSpPr>
        <p:spPr>
          <a:xfrm>
            <a:off x="6797090" y="4464989"/>
            <a:ext cx="389890" cy="13036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1000"/>
              </a:lnSpc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  <a:p>
            <a:pPr algn="l" rtl="0" eaLnBrk="0">
              <a:lnSpc>
                <a:spcPct val="13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71000"/>
              </a:lnSpc>
              <a:spcBef>
                <a:spcPts val="370"/>
              </a:spcBef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  <a:p>
            <a:pPr algn="l" rtl="0" eaLnBrk="0">
              <a:lnSpc>
                <a:spcPct val="13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71000"/>
              </a:lnSpc>
              <a:spcBef>
                <a:spcPts val="370"/>
              </a:spcBef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  <a:p>
            <a:pPr algn="l" rtl="0" eaLnBrk="0">
              <a:lnSpc>
                <a:spcPct val="136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300" dirty="0"/>
          </a:p>
          <a:p>
            <a:pPr marL="12700" algn="l" rtl="0" eaLnBrk="0">
              <a:lnSpc>
                <a:spcPct val="71000"/>
              </a:lnSpc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</p:txBody>
      </p:sp>
      <p:sp>
        <p:nvSpPr>
          <p:cNvPr id="148" name="textbox 148"/>
          <p:cNvSpPr/>
          <p:nvPr/>
        </p:nvSpPr>
        <p:spPr>
          <a:xfrm>
            <a:off x="7576489" y="4464989"/>
            <a:ext cx="389890" cy="13036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1000"/>
              </a:lnSpc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  <a:p>
            <a:pPr algn="l" rtl="0" eaLnBrk="0">
              <a:lnSpc>
                <a:spcPct val="13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71000"/>
              </a:lnSpc>
              <a:spcBef>
                <a:spcPts val="370"/>
              </a:spcBef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  <a:p>
            <a:pPr algn="l" rtl="0" eaLnBrk="0">
              <a:lnSpc>
                <a:spcPct val="13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71000"/>
              </a:lnSpc>
              <a:spcBef>
                <a:spcPts val="370"/>
              </a:spcBef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  <a:p>
            <a:pPr algn="l" rtl="0" eaLnBrk="0">
              <a:lnSpc>
                <a:spcPct val="136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300" dirty="0"/>
          </a:p>
          <a:p>
            <a:pPr marL="12700" algn="l" rtl="0" eaLnBrk="0">
              <a:lnSpc>
                <a:spcPct val="71000"/>
              </a:lnSpc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</p:txBody>
      </p:sp>
      <p:sp>
        <p:nvSpPr>
          <p:cNvPr id="149" name="textbox 149"/>
          <p:cNvSpPr/>
          <p:nvPr/>
        </p:nvSpPr>
        <p:spPr>
          <a:xfrm>
            <a:off x="8356142" y="4464989"/>
            <a:ext cx="389890" cy="13036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1000"/>
              </a:lnSpc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  <a:p>
            <a:pPr algn="l" rtl="0" eaLnBrk="0">
              <a:lnSpc>
                <a:spcPct val="13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71000"/>
              </a:lnSpc>
              <a:spcBef>
                <a:spcPts val="370"/>
              </a:spcBef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  <a:p>
            <a:pPr algn="l" rtl="0" eaLnBrk="0">
              <a:lnSpc>
                <a:spcPct val="13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71000"/>
              </a:lnSpc>
              <a:spcBef>
                <a:spcPts val="370"/>
              </a:spcBef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  <a:p>
            <a:pPr algn="l" rtl="0" eaLnBrk="0">
              <a:lnSpc>
                <a:spcPct val="136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300" dirty="0"/>
          </a:p>
          <a:p>
            <a:pPr marL="12700" algn="l" rtl="0" eaLnBrk="0">
              <a:lnSpc>
                <a:spcPct val="71000"/>
              </a:lnSpc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</p:txBody>
      </p:sp>
      <p:sp>
        <p:nvSpPr>
          <p:cNvPr id="150" name="textbox 150"/>
          <p:cNvSpPr/>
          <p:nvPr/>
        </p:nvSpPr>
        <p:spPr>
          <a:xfrm>
            <a:off x="3794759" y="2945891"/>
            <a:ext cx="864235" cy="567690"/>
          </a:xfrm>
          <a:prstGeom prst="rect">
            <a:avLst/>
          </a:prstGeom>
          <a:solidFill>
            <a:srgbClr val="FCD5B5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46000"/>
              </a:lnSpc>
            </a:pPr>
            <a:endParaRPr lang="en-US" altLang="en-US" sz="1000" dirty="0"/>
          </a:p>
          <a:p>
            <a:pPr algn="l" rtl="0" eaLnBrk="0">
              <a:lnSpc>
                <a:spcPct val="9000"/>
              </a:lnSpc>
            </a:pPr>
            <a:endParaRPr lang="en-US" altLang="en-US" sz="100" dirty="0"/>
          </a:p>
          <a:p>
            <a:pPr marL="163195" algn="l" rtl="0" eaLnBrk="0">
              <a:lnSpc>
                <a:spcPct val="67000"/>
              </a:lnSpc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Exten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t</a:t>
            </a:r>
            <a:endParaRPr lang="en-US" altLang="en-US" sz="1200" dirty="0"/>
          </a:p>
        </p:txBody>
      </p:sp>
      <p:sp>
        <p:nvSpPr>
          <p:cNvPr id="151" name="textbox 151"/>
          <p:cNvSpPr/>
          <p:nvPr/>
        </p:nvSpPr>
        <p:spPr>
          <a:xfrm>
            <a:off x="3794759" y="3672840"/>
            <a:ext cx="864235" cy="567690"/>
          </a:xfrm>
          <a:prstGeom prst="rect">
            <a:avLst/>
          </a:prstGeom>
          <a:solidFill>
            <a:srgbClr val="FCD5B5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48000"/>
              </a:lnSpc>
            </a:pPr>
            <a:endParaRPr lang="en-US" altLang="en-US" sz="1000" dirty="0"/>
          </a:p>
          <a:p>
            <a:pPr algn="l" rtl="0" eaLnBrk="0">
              <a:lnSpc>
                <a:spcPct val="9000"/>
              </a:lnSpc>
            </a:pPr>
            <a:endParaRPr lang="en-US" altLang="en-US" sz="100" dirty="0"/>
          </a:p>
          <a:p>
            <a:pPr marL="163195" algn="l" rtl="0" eaLnBrk="0">
              <a:lnSpc>
                <a:spcPct val="67000"/>
              </a:lnSpc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Exten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t</a:t>
            </a:r>
            <a:endParaRPr lang="en-US" altLang="en-US" sz="1200" dirty="0"/>
          </a:p>
        </p:txBody>
      </p:sp>
      <p:sp>
        <p:nvSpPr>
          <p:cNvPr id="152" name="textbox 152"/>
          <p:cNvSpPr/>
          <p:nvPr/>
        </p:nvSpPr>
        <p:spPr>
          <a:xfrm>
            <a:off x="6640067" y="3979164"/>
            <a:ext cx="699769" cy="332740"/>
          </a:xfrm>
          <a:prstGeom prst="rect">
            <a:avLst/>
          </a:prstGeom>
          <a:solidFill>
            <a:srgbClr val="CCC1DA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en-US" altLang="en-US" sz="700" dirty="0"/>
          </a:p>
          <a:p>
            <a:pPr marL="169545" algn="l" rtl="0" eaLnBrk="0">
              <a:lnSpc>
                <a:spcPct val="71000"/>
              </a:lnSpc>
              <a:spcBef>
                <a:spcPts val="5"/>
              </a:spcBef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</p:txBody>
      </p:sp>
      <p:sp>
        <p:nvSpPr>
          <p:cNvPr id="153" name="textbox 153"/>
          <p:cNvSpPr/>
          <p:nvPr/>
        </p:nvSpPr>
        <p:spPr>
          <a:xfrm>
            <a:off x="6640067" y="3596640"/>
            <a:ext cx="699769" cy="332740"/>
          </a:xfrm>
          <a:prstGeom prst="rect">
            <a:avLst/>
          </a:prstGeom>
          <a:solidFill>
            <a:srgbClr val="CCC1DA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en-US" altLang="en-US" sz="700" dirty="0"/>
          </a:p>
          <a:p>
            <a:pPr marL="169545" algn="l" rtl="0" eaLnBrk="0">
              <a:lnSpc>
                <a:spcPct val="71000"/>
              </a:lnSpc>
              <a:spcBef>
                <a:spcPts val="0"/>
              </a:spcBef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</p:txBody>
      </p:sp>
      <p:sp>
        <p:nvSpPr>
          <p:cNvPr id="154" name="textbox 154"/>
          <p:cNvSpPr/>
          <p:nvPr/>
        </p:nvSpPr>
        <p:spPr>
          <a:xfrm>
            <a:off x="7420356" y="3979164"/>
            <a:ext cx="698500" cy="332740"/>
          </a:xfrm>
          <a:prstGeom prst="rect">
            <a:avLst/>
          </a:prstGeom>
          <a:solidFill>
            <a:srgbClr val="CCC1DA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en-US" altLang="en-US" sz="700" dirty="0"/>
          </a:p>
          <a:p>
            <a:pPr marL="168910" algn="l" rtl="0" eaLnBrk="0">
              <a:lnSpc>
                <a:spcPct val="71000"/>
              </a:lnSpc>
              <a:spcBef>
                <a:spcPts val="5"/>
              </a:spcBef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</p:txBody>
      </p:sp>
      <p:sp>
        <p:nvSpPr>
          <p:cNvPr id="155" name="textbox 155"/>
          <p:cNvSpPr/>
          <p:nvPr/>
        </p:nvSpPr>
        <p:spPr>
          <a:xfrm>
            <a:off x="7420356" y="3596640"/>
            <a:ext cx="698500" cy="332740"/>
          </a:xfrm>
          <a:prstGeom prst="rect">
            <a:avLst/>
          </a:prstGeom>
          <a:solidFill>
            <a:srgbClr val="CCC1DA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en-US" altLang="en-US" sz="700" dirty="0"/>
          </a:p>
          <a:p>
            <a:pPr marL="168910" algn="l" rtl="0" eaLnBrk="0">
              <a:lnSpc>
                <a:spcPct val="71000"/>
              </a:lnSpc>
              <a:spcBef>
                <a:spcPts val="0"/>
              </a:spcBef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</p:txBody>
      </p:sp>
      <p:sp>
        <p:nvSpPr>
          <p:cNvPr id="156" name="textbox 156"/>
          <p:cNvSpPr/>
          <p:nvPr/>
        </p:nvSpPr>
        <p:spPr>
          <a:xfrm>
            <a:off x="8199119" y="3979164"/>
            <a:ext cx="698500" cy="332740"/>
          </a:xfrm>
          <a:prstGeom prst="rect">
            <a:avLst/>
          </a:prstGeom>
          <a:solidFill>
            <a:srgbClr val="CCC1DA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en-US" altLang="en-US" sz="700" dirty="0"/>
          </a:p>
          <a:p>
            <a:pPr marL="169545" algn="l" rtl="0" eaLnBrk="0">
              <a:lnSpc>
                <a:spcPct val="71000"/>
              </a:lnSpc>
              <a:spcBef>
                <a:spcPts val="5"/>
              </a:spcBef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</p:txBody>
      </p:sp>
      <p:sp>
        <p:nvSpPr>
          <p:cNvPr id="157" name="textbox 157"/>
          <p:cNvSpPr/>
          <p:nvPr/>
        </p:nvSpPr>
        <p:spPr>
          <a:xfrm>
            <a:off x="8979407" y="3596640"/>
            <a:ext cx="698500" cy="332740"/>
          </a:xfrm>
          <a:prstGeom prst="rect">
            <a:avLst/>
          </a:prstGeom>
          <a:solidFill>
            <a:srgbClr val="CCC1DA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en-US" altLang="en-US" sz="700" dirty="0"/>
          </a:p>
          <a:p>
            <a:pPr marL="168910" algn="l" rtl="0" eaLnBrk="0">
              <a:lnSpc>
                <a:spcPct val="71000"/>
              </a:lnSpc>
              <a:spcBef>
                <a:spcPts val="0"/>
              </a:spcBef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</p:txBody>
      </p:sp>
      <p:sp>
        <p:nvSpPr>
          <p:cNvPr id="158" name="textbox 158"/>
          <p:cNvSpPr/>
          <p:nvPr/>
        </p:nvSpPr>
        <p:spPr>
          <a:xfrm>
            <a:off x="8979407" y="3979164"/>
            <a:ext cx="698500" cy="332740"/>
          </a:xfrm>
          <a:prstGeom prst="rect">
            <a:avLst/>
          </a:prstGeom>
          <a:solidFill>
            <a:srgbClr val="CCC1DA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en-US" altLang="en-US" sz="700" dirty="0"/>
          </a:p>
          <a:p>
            <a:pPr marL="168910" algn="l" rtl="0" eaLnBrk="0">
              <a:lnSpc>
                <a:spcPct val="71000"/>
              </a:lnSpc>
              <a:spcBef>
                <a:spcPts val="5"/>
              </a:spcBef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</p:txBody>
      </p:sp>
      <p:sp>
        <p:nvSpPr>
          <p:cNvPr id="159" name="textbox 159"/>
          <p:cNvSpPr/>
          <p:nvPr/>
        </p:nvSpPr>
        <p:spPr>
          <a:xfrm>
            <a:off x="8199119" y="3596640"/>
            <a:ext cx="698500" cy="332740"/>
          </a:xfrm>
          <a:prstGeom prst="rect">
            <a:avLst/>
          </a:prstGeom>
          <a:solidFill>
            <a:srgbClr val="CCC1DA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en-US" altLang="en-US" sz="700" dirty="0"/>
          </a:p>
          <a:p>
            <a:pPr marL="169545" algn="l" rtl="0" eaLnBrk="0">
              <a:lnSpc>
                <a:spcPct val="71000"/>
              </a:lnSpc>
              <a:spcBef>
                <a:spcPts val="0"/>
              </a:spcBef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</p:txBody>
      </p:sp>
      <p:sp>
        <p:nvSpPr>
          <p:cNvPr id="160" name="textbox 160"/>
          <p:cNvSpPr/>
          <p:nvPr/>
        </p:nvSpPr>
        <p:spPr>
          <a:xfrm>
            <a:off x="6640067" y="3215640"/>
            <a:ext cx="699769" cy="331470"/>
          </a:xfrm>
          <a:prstGeom prst="rect">
            <a:avLst/>
          </a:prstGeom>
          <a:solidFill>
            <a:srgbClr val="CCC1DA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lang="en-US" altLang="en-US" sz="700" dirty="0"/>
          </a:p>
          <a:p>
            <a:pPr marL="169545" algn="l" rtl="0" eaLnBrk="0">
              <a:lnSpc>
                <a:spcPct val="71000"/>
              </a:lnSpc>
              <a:spcBef>
                <a:spcPts val="5"/>
              </a:spcBef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</p:txBody>
      </p:sp>
      <p:sp>
        <p:nvSpPr>
          <p:cNvPr id="161" name="textbox 161"/>
          <p:cNvSpPr/>
          <p:nvPr/>
        </p:nvSpPr>
        <p:spPr>
          <a:xfrm>
            <a:off x="7420356" y="3215640"/>
            <a:ext cx="698500" cy="331470"/>
          </a:xfrm>
          <a:prstGeom prst="rect">
            <a:avLst/>
          </a:prstGeom>
          <a:solidFill>
            <a:srgbClr val="CCC1DA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</a:pPr>
            <a:endParaRPr lang="en-US" altLang="en-US" sz="700" dirty="0"/>
          </a:p>
          <a:p>
            <a:pPr marL="168910" algn="l" rtl="0" eaLnBrk="0">
              <a:lnSpc>
                <a:spcPct val="71000"/>
              </a:lnSpc>
              <a:spcBef>
                <a:spcPts val="5"/>
              </a:spcBef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</p:txBody>
      </p:sp>
      <p:sp>
        <p:nvSpPr>
          <p:cNvPr id="162" name="textbox 162"/>
          <p:cNvSpPr/>
          <p:nvPr/>
        </p:nvSpPr>
        <p:spPr>
          <a:xfrm>
            <a:off x="8979407" y="3215640"/>
            <a:ext cx="698500" cy="331470"/>
          </a:xfrm>
          <a:prstGeom prst="rect">
            <a:avLst/>
          </a:prstGeom>
          <a:solidFill>
            <a:srgbClr val="CCC1DA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</a:pPr>
            <a:endParaRPr lang="en-US" altLang="en-US" sz="700" dirty="0"/>
          </a:p>
          <a:p>
            <a:pPr marL="168910" algn="l" rtl="0" eaLnBrk="0">
              <a:lnSpc>
                <a:spcPct val="71000"/>
              </a:lnSpc>
              <a:spcBef>
                <a:spcPts val="5"/>
              </a:spcBef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</p:txBody>
      </p:sp>
      <p:sp>
        <p:nvSpPr>
          <p:cNvPr id="163" name="textbox 163"/>
          <p:cNvSpPr/>
          <p:nvPr/>
        </p:nvSpPr>
        <p:spPr>
          <a:xfrm>
            <a:off x="8199119" y="3215640"/>
            <a:ext cx="698500" cy="331470"/>
          </a:xfrm>
          <a:prstGeom prst="rect">
            <a:avLst/>
          </a:prstGeom>
          <a:solidFill>
            <a:srgbClr val="CCC1DA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</a:pPr>
            <a:endParaRPr lang="en-US" altLang="en-US" sz="700" dirty="0"/>
          </a:p>
          <a:p>
            <a:pPr marL="169545" algn="l" rtl="0" eaLnBrk="0">
              <a:lnSpc>
                <a:spcPct val="71000"/>
              </a:lnSpc>
              <a:spcBef>
                <a:spcPts val="5"/>
              </a:spcBef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ge</a:t>
            </a:r>
            <a:endParaRPr lang="en-US" altLang="en-US" sz="1200" dirty="0"/>
          </a:p>
        </p:txBody>
      </p:sp>
      <p:sp>
        <p:nvSpPr>
          <p:cNvPr id="164" name="textbox 164"/>
          <p:cNvSpPr/>
          <p:nvPr/>
        </p:nvSpPr>
        <p:spPr>
          <a:xfrm>
            <a:off x="5074920" y="4965191"/>
            <a:ext cx="611505" cy="358775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lang="en-US" altLang="en-US" sz="800" dirty="0"/>
          </a:p>
          <a:p>
            <a:pPr marL="173990" algn="l" rtl="0" eaLnBrk="0">
              <a:lnSpc>
                <a:spcPct val="67000"/>
              </a:lnSpc>
              <a:spcBef>
                <a:spcPts val="0"/>
              </a:spcBef>
            </a:pP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Ro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w</a:t>
            </a:r>
            <a:endParaRPr lang="en-US" altLang="en-US" sz="1200" dirty="0"/>
          </a:p>
        </p:txBody>
      </p:sp>
      <p:sp>
        <p:nvSpPr>
          <p:cNvPr id="165" name="textbox 165"/>
          <p:cNvSpPr/>
          <p:nvPr/>
        </p:nvSpPr>
        <p:spPr>
          <a:xfrm>
            <a:off x="3794759" y="4965191"/>
            <a:ext cx="611505" cy="358775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lang="en-US" altLang="en-US" sz="800" dirty="0"/>
          </a:p>
          <a:p>
            <a:pPr marL="173355" algn="l" rtl="0" eaLnBrk="0">
              <a:lnSpc>
                <a:spcPct val="67000"/>
              </a:lnSpc>
              <a:spcBef>
                <a:spcPts val="0"/>
              </a:spcBef>
            </a:pP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Ro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w</a:t>
            </a:r>
            <a:endParaRPr lang="en-US" altLang="en-US" sz="1200" dirty="0"/>
          </a:p>
        </p:txBody>
      </p:sp>
      <p:sp>
        <p:nvSpPr>
          <p:cNvPr id="166" name="textbox 166"/>
          <p:cNvSpPr/>
          <p:nvPr/>
        </p:nvSpPr>
        <p:spPr>
          <a:xfrm>
            <a:off x="4434840" y="4965191"/>
            <a:ext cx="611505" cy="358775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lang="en-US" altLang="en-US" sz="800" dirty="0"/>
          </a:p>
          <a:p>
            <a:pPr marL="173990" algn="l" rtl="0" eaLnBrk="0">
              <a:lnSpc>
                <a:spcPct val="67000"/>
              </a:lnSpc>
              <a:spcBef>
                <a:spcPts val="0"/>
              </a:spcBef>
            </a:pP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Ro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w</a:t>
            </a:r>
            <a:endParaRPr lang="en-US" altLang="en-US" sz="1200" dirty="0"/>
          </a:p>
        </p:txBody>
      </p:sp>
      <p:sp>
        <p:nvSpPr>
          <p:cNvPr id="167" name="textbox 167"/>
          <p:cNvSpPr/>
          <p:nvPr/>
        </p:nvSpPr>
        <p:spPr>
          <a:xfrm>
            <a:off x="3794759" y="5369052"/>
            <a:ext cx="611505" cy="358775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lang="en-US" altLang="en-US" sz="8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marL="173355" algn="l" rtl="0" eaLnBrk="0">
              <a:lnSpc>
                <a:spcPct val="67000"/>
              </a:lnSpc>
            </a:pP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Ro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w</a:t>
            </a:r>
            <a:endParaRPr lang="en-US" altLang="en-US" sz="1200" dirty="0"/>
          </a:p>
        </p:txBody>
      </p:sp>
      <p:sp>
        <p:nvSpPr>
          <p:cNvPr id="168" name="textbox 168"/>
          <p:cNvSpPr/>
          <p:nvPr/>
        </p:nvSpPr>
        <p:spPr>
          <a:xfrm>
            <a:off x="4434840" y="5369052"/>
            <a:ext cx="611505" cy="358775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lang="en-US" altLang="en-US" sz="8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marL="173990" algn="l" rtl="0" eaLnBrk="0">
              <a:lnSpc>
                <a:spcPct val="67000"/>
              </a:lnSpc>
            </a:pP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Ro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w</a:t>
            </a:r>
            <a:endParaRPr lang="en-US" altLang="en-US" sz="1200" dirty="0"/>
          </a:p>
        </p:txBody>
      </p:sp>
      <p:sp>
        <p:nvSpPr>
          <p:cNvPr id="169" name="textbox 169"/>
          <p:cNvSpPr/>
          <p:nvPr/>
        </p:nvSpPr>
        <p:spPr>
          <a:xfrm>
            <a:off x="5074920" y="5369052"/>
            <a:ext cx="611505" cy="358775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lang="en-US" altLang="en-US" sz="8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marL="173990" algn="l" rtl="0" eaLnBrk="0">
              <a:lnSpc>
                <a:spcPct val="67000"/>
              </a:lnSpc>
            </a:pP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Ro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w</a:t>
            </a:r>
            <a:endParaRPr lang="en-US" altLang="en-US" sz="1200" dirty="0"/>
          </a:p>
        </p:txBody>
      </p:sp>
      <p:sp>
        <p:nvSpPr>
          <p:cNvPr id="170" name="textbox 170"/>
          <p:cNvSpPr/>
          <p:nvPr/>
        </p:nvSpPr>
        <p:spPr>
          <a:xfrm>
            <a:off x="4434840" y="5789676"/>
            <a:ext cx="611505" cy="357504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lang="en-US" altLang="en-US" sz="800" dirty="0"/>
          </a:p>
          <a:p>
            <a:pPr marL="173990" algn="l" rtl="0" eaLnBrk="0">
              <a:lnSpc>
                <a:spcPct val="67000"/>
              </a:lnSpc>
              <a:spcBef>
                <a:spcPts val="5"/>
              </a:spcBef>
            </a:pP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Ro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w</a:t>
            </a:r>
            <a:endParaRPr lang="en-US" altLang="en-US" sz="1200" dirty="0"/>
          </a:p>
        </p:txBody>
      </p:sp>
      <p:sp>
        <p:nvSpPr>
          <p:cNvPr id="171" name="textbox 171"/>
          <p:cNvSpPr/>
          <p:nvPr/>
        </p:nvSpPr>
        <p:spPr>
          <a:xfrm>
            <a:off x="3794759" y="5789676"/>
            <a:ext cx="611505" cy="357504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lang="en-US" altLang="en-US" sz="800" dirty="0"/>
          </a:p>
          <a:p>
            <a:pPr marL="173355" algn="l" rtl="0" eaLnBrk="0">
              <a:lnSpc>
                <a:spcPct val="67000"/>
              </a:lnSpc>
              <a:spcBef>
                <a:spcPts val="5"/>
              </a:spcBef>
            </a:pP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Ro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w</a:t>
            </a:r>
            <a:endParaRPr lang="en-US" altLang="en-US" sz="1200" dirty="0"/>
          </a:p>
        </p:txBody>
      </p:sp>
      <p:sp>
        <p:nvSpPr>
          <p:cNvPr id="172" name="textbox 172"/>
          <p:cNvSpPr/>
          <p:nvPr/>
        </p:nvSpPr>
        <p:spPr>
          <a:xfrm>
            <a:off x="5074920" y="5789676"/>
            <a:ext cx="611505" cy="357504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lang="en-US" altLang="en-US" sz="800" dirty="0"/>
          </a:p>
          <a:p>
            <a:pPr marL="173990" algn="l" rtl="0" eaLnBrk="0">
              <a:lnSpc>
                <a:spcPct val="67000"/>
              </a:lnSpc>
              <a:spcBef>
                <a:spcPts val="5"/>
              </a:spcBef>
            </a:pP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Ro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w</a:t>
            </a:r>
            <a:endParaRPr lang="en-US" altLang="en-US" sz="1200" dirty="0"/>
          </a:p>
        </p:txBody>
      </p:sp>
      <p:grpSp>
        <p:nvGrpSpPr>
          <p:cNvPr id="26" name="group 2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73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74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75" name="picture 17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176" name="picture 1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731770" y="3511296"/>
            <a:ext cx="962151" cy="114299"/>
          </a:xfrm>
          <a:prstGeom prst="rect">
            <a:avLst/>
          </a:prstGeom>
        </p:spPr>
      </p:pic>
      <p:pic>
        <p:nvPicPr>
          <p:cNvPr id="177" name="picture 1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881122" y="5475732"/>
            <a:ext cx="913511" cy="114300"/>
          </a:xfrm>
          <a:prstGeom prst="rect">
            <a:avLst/>
          </a:prstGeom>
        </p:spPr>
      </p:pic>
      <p:sp>
        <p:nvSpPr>
          <p:cNvPr id="178" name="textbox 178"/>
          <p:cNvSpPr/>
          <p:nvPr/>
        </p:nvSpPr>
        <p:spPr>
          <a:xfrm>
            <a:off x="1461421" y="2597994"/>
            <a:ext cx="860425" cy="1485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</a:pPr>
            <a:r>
              <a:rPr sz="1100" b="1" spc="-1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Tab</a:t>
            </a:r>
            <a:r>
              <a:rPr sz="1100" b="1" spc="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lespace</a:t>
            </a:r>
            <a:endParaRPr lang="en-US" altLang="en-US" sz="1100" dirty="0"/>
          </a:p>
        </p:txBody>
      </p:sp>
      <p:pic>
        <p:nvPicPr>
          <p:cNvPr id="179" name="picture 17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761482" y="5615940"/>
            <a:ext cx="860298" cy="114300"/>
          </a:xfrm>
          <a:prstGeom prst="rect">
            <a:avLst/>
          </a:prstGeom>
        </p:spPr>
      </p:pic>
      <p:sp>
        <p:nvSpPr>
          <p:cNvPr id="180" name="textbox 180"/>
          <p:cNvSpPr/>
          <p:nvPr/>
        </p:nvSpPr>
        <p:spPr>
          <a:xfrm>
            <a:off x="4493671" y="4703776"/>
            <a:ext cx="674369" cy="1543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7000"/>
              </a:lnSpc>
            </a:pPr>
            <a:r>
              <a:rPr sz="1100" b="1" spc="-2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Page</a:t>
            </a:r>
            <a:r>
              <a:rPr sz="1100" spc="-2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 </a:t>
            </a:r>
            <a:r>
              <a:rPr sz="1100" b="1" spc="-20" dirty="0">
                <a:solidFill>
                  <a:srgbClr val="FF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16</a:t>
            </a:r>
            <a:r>
              <a:rPr sz="1100" b="1" spc="-10" dirty="0">
                <a:solidFill>
                  <a:srgbClr val="FF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K</a:t>
            </a:r>
            <a:endParaRPr lang="en-US" altLang="en-US" sz="1100" dirty="0"/>
          </a:p>
        </p:txBody>
      </p:sp>
      <p:sp>
        <p:nvSpPr>
          <p:cNvPr id="181" name="textbox 181"/>
          <p:cNvSpPr/>
          <p:nvPr/>
        </p:nvSpPr>
        <p:spPr>
          <a:xfrm>
            <a:off x="7928177" y="2899797"/>
            <a:ext cx="791209" cy="1498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4000"/>
              </a:lnSpc>
            </a:pPr>
            <a:r>
              <a:rPr sz="1100" b="1" spc="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Extent</a:t>
            </a:r>
            <a:r>
              <a:rPr sz="1100" spc="6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 </a:t>
            </a:r>
            <a:r>
              <a:rPr sz="1100" b="1" spc="50" dirty="0">
                <a:solidFill>
                  <a:srgbClr val="FF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1</a:t>
            </a:r>
            <a:r>
              <a:rPr sz="1100" b="1" spc="0" dirty="0">
                <a:solidFill>
                  <a:srgbClr val="FF0000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M</a:t>
            </a:r>
            <a:endParaRPr lang="en-US" altLang="en-US" sz="1100" dirty="0"/>
          </a:p>
        </p:txBody>
      </p:sp>
      <p:sp>
        <p:nvSpPr>
          <p:cNvPr id="182" name="textbox 182"/>
          <p:cNvSpPr/>
          <p:nvPr/>
        </p:nvSpPr>
        <p:spPr>
          <a:xfrm>
            <a:off x="4493952" y="2591456"/>
            <a:ext cx="603884" cy="1479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</a:pPr>
            <a:r>
              <a:rPr sz="1100" b="1" spc="-1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Segmen</a:t>
            </a:r>
            <a:r>
              <a:rPr sz="1100" b="1" spc="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t</a:t>
            </a:r>
            <a:endParaRPr lang="en-US" altLang="en-US" sz="1100" dirty="0"/>
          </a:p>
        </p:txBody>
      </p:sp>
      <p:sp>
        <p:nvSpPr>
          <p:cNvPr id="183" name="textbox 183"/>
          <p:cNvSpPr/>
          <p:nvPr/>
        </p:nvSpPr>
        <p:spPr>
          <a:xfrm>
            <a:off x="1684585" y="4715819"/>
            <a:ext cx="275590" cy="1422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69000"/>
              </a:lnSpc>
            </a:pPr>
            <a:r>
              <a:rPr sz="1100" b="1" spc="-1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R</a:t>
            </a:r>
            <a:r>
              <a:rPr sz="1100" b="1" spc="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ow</a:t>
            </a:r>
            <a:endParaRPr lang="en-US" altLang="en-US" sz="1100"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textbox 2987"/>
          <p:cNvSpPr/>
          <p:nvPr/>
        </p:nvSpPr>
        <p:spPr>
          <a:xfrm>
            <a:off x="2276888" y="1943684"/>
            <a:ext cx="4939665" cy="20999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4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根据传入的月份，判定月份所属的季节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要求采用case结构)。</a:t>
            </a:r>
            <a:endParaRPr lang="en-US" altLang="en-US" sz="1400" dirty="0"/>
          </a:p>
          <a:p>
            <a:pPr algn="l" rtl="0" eaLnBrk="0">
              <a:lnSpc>
                <a:spcPct val="148000"/>
              </a:lnSpc>
            </a:pPr>
            <a:endParaRPr lang="en-US" altLang="en-US" sz="1000" dirty="0"/>
          </a:p>
          <a:p>
            <a:pPr marL="28575" algn="l" rtl="0" eaLnBrk="0">
              <a:lnSpc>
                <a:spcPct val="92000"/>
              </a:lnSpc>
              <a:spcBef>
                <a:spcPts val="420"/>
              </a:spcBef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1-3月份，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为第一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季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度</a:t>
            </a:r>
            <a:endParaRPr lang="en-US" altLang="en-US" sz="1400" dirty="0"/>
          </a:p>
          <a:p>
            <a:pPr algn="l" rtl="0" eaLnBrk="0">
              <a:lnSpc>
                <a:spcPct val="144000"/>
              </a:lnSpc>
            </a:pPr>
            <a:endParaRPr lang="en-US" altLang="en-US" sz="1000" dirty="0"/>
          </a:p>
          <a:p>
            <a:pPr marL="20320" algn="l" rtl="0" eaLnBrk="0">
              <a:lnSpc>
                <a:spcPct val="92000"/>
              </a:lnSpc>
              <a:spcBef>
                <a:spcPts val="425"/>
              </a:spcBef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4-6月份，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为第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季度</a:t>
            </a:r>
            <a:endParaRPr lang="en-US" altLang="en-US" sz="1400" dirty="0"/>
          </a:p>
          <a:p>
            <a:pPr algn="l" rtl="0" eaLnBrk="0">
              <a:lnSpc>
                <a:spcPct val="144000"/>
              </a:lnSpc>
            </a:pPr>
            <a:endParaRPr lang="en-US" altLang="en-US" sz="1000" dirty="0"/>
          </a:p>
          <a:p>
            <a:pPr marL="22860" algn="l" rtl="0" eaLnBrk="0">
              <a:lnSpc>
                <a:spcPct val="92000"/>
              </a:lnSpc>
              <a:spcBef>
                <a:spcPts val="425"/>
              </a:spcBef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7-9月份，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为第三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季度</a:t>
            </a:r>
            <a:endParaRPr lang="en-US" altLang="en-US" sz="1400" dirty="0"/>
          </a:p>
          <a:p>
            <a:pPr algn="l" rtl="0" eaLnBrk="0">
              <a:lnSpc>
                <a:spcPct val="144000"/>
              </a:lnSpc>
            </a:pPr>
            <a:endParaRPr lang="en-US" altLang="en-US" sz="1000" dirty="0"/>
          </a:p>
          <a:p>
            <a:pPr algn="l" rtl="0" eaLnBrk="0">
              <a:lnSpc>
                <a:spcPct val="117000"/>
              </a:lnSpc>
            </a:pPr>
            <a:endParaRPr lang="en-US" altLang="en-US" sz="300" dirty="0"/>
          </a:p>
          <a:p>
            <a:pPr marL="16510" algn="l" rtl="0" eaLnBrk="0">
              <a:lnSpc>
                <a:spcPct val="92000"/>
              </a:lnSpc>
              <a:spcBef>
                <a:spcPts val="5"/>
              </a:spcBef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10-12月份，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为第四季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度</a:t>
            </a:r>
            <a:endParaRPr lang="en-US" altLang="en-US" sz="1400" dirty="0"/>
          </a:p>
        </p:txBody>
      </p:sp>
      <p:pic>
        <p:nvPicPr>
          <p:cNvPr id="2988" name="picture 29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989" name="textbox 2989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990" name="picture 29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991" name="picture 29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992" name="textbox 2992"/>
          <p:cNvSpPr/>
          <p:nvPr/>
        </p:nvSpPr>
        <p:spPr>
          <a:xfrm>
            <a:off x="2740677" y="1212672"/>
            <a:ext cx="3263265" cy="3060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定义存储过程，完成如下需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</a:t>
            </a:r>
            <a:endParaRPr lang="en-US" altLang="en-US" sz="2000" dirty="0"/>
          </a:p>
        </p:txBody>
      </p:sp>
      <p:sp>
        <p:nvSpPr>
          <p:cNvPr id="2993" name="textbox 2993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aphicFrame>
        <p:nvGraphicFramePr>
          <p:cNvPr id="2994" name="table 2994"/>
          <p:cNvGraphicFramePr>
            <a:graphicFrameLocks noGrp="1"/>
          </p:cNvGraphicFramePr>
          <p:nvPr/>
        </p:nvGraphicFramePr>
        <p:xfrm>
          <a:off x="993393" y="1165605"/>
          <a:ext cx="1013459" cy="388620"/>
        </p:xfrm>
        <a:graphic>
          <a:graphicData uri="http://schemas.openxmlformats.org/drawingml/2006/table">
            <a:tbl>
              <a:tblPr/>
              <a:tblGrid>
                <a:gridCol w="1013459"/>
              </a:tblGrid>
              <a:tr h="3759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lang="en-US" altLang="en-US" sz="400" dirty="0"/>
                    </a:p>
                    <a:p>
                      <a:pPr marL="361315" algn="l" rtl="0" eaLnBrk="0">
                        <a:lnSpc>
                          <a:spcPct val="99000"/>
                        </a:lnSpc>
                        <a:spcBef>
                          <a:spcPts val="0"/>
                        </a:spcBef>
                      </a:pPr>
                      <a:r>
                        <a:rPr sz="2000" spc="-10" dirty="0">
                          <a:solidFill>
                            <a:srgbClr val="AD2B26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练习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56" name="group 45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995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996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997" name="picture 29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06196" y="1123188"/>
            <a:ext cx="397763" cy="460248"/>
          </a:xfrm>
          <a:prstGeom prst="rect">
            <a:avLst/>
          </a:prstGeom>
        </p:spPr>
      </p:pic>
      <p:pic>
        <p:nvPicPr>
          <p:cNvPr id="2998" name="picture 29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2999" name="picture 29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99859" y="1245659"/>
            <a:ext cx="199685" cy="201854"/>
          </a:xfrm>
          <a:prstGeom prst="rect">
            <a:avLst/>
          </a:prstGeom>
        </p:spPr>
      </p:pic>
      <p:sp>
        <p:nvSpPr>
          <p:cNvPr id="3000" name="textbox 3000"/>
          <p:cNvSpPr/>
          <p:nvPr/>
        </p:nvSpPr>
        <p:spPr>
          <a:xfrm>
            <a:off x="2288058" y="1243722"/>
            <a:ext cx="101600" cy="3708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720"/>
              </a:lnSpc>
            </a:pPr>
            <a:r>
              <a:rPr sz="1800" spc="-40" dirty="0">
                <a:solidFill>
                  <a:srgbClr val="AD2A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endParaRPr lang="en-US" altLang="en-US" sz="1800"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1" name="table 3001"/>
          <p:cNvGraphicFramePr>
            <a:graphicFrameLocks noGrp="1"/>
          </p:cNvGraphicFramePr>
          <p:nvPr/>
        </p:nvGraphicFramePr>
        <p:xfrm>
          <a:off x="708596" y="2467292"/>
          <a:ext cx="10753090" cy="1761489"/>
        </p:xfrm>
        <a:graphic>
          <a:graphicData uri="http://schemas.openxmlformats.org/drawingml/2006/table">
            <a:tbl>
              <a:tblPr/>
              <a:tblGrid>
                <a:gridCol w="10753090"/>
              </a:tblGrid>
              <a:tr h="17583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sp>
        <p:nvSpPr>
          <p:cNvPr id="3002" name="textbox 3002"/>
          <p:cNvSpPr/>
          <p:nvPr/>
        </p:nvSpPr>
        <p:spPr>
          <a:xfrm>
            <a:off x="791978" y="1733174"/>
            <a:ext cx="7411084" cy="6184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24765" algn="l" rtl="0" eaLnBrk="0">
              <a:lnSpc>
                <a:spcPts val="2040"/>
              </a:lnSpc>
            </a:pPr>
            <a:r>
              <a:rPr sz="1300" spc="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300" spc="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300" spc="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while</a:t>
            </a:r>
            <a:endParaRPr lang="en-US" altLang="en-US" sz="1500" dirty="0"/>
          </a:p>
          <a:p>
            <a:pPr algn="l" rtl="0" eaLnBrk="0">
              <a:lnSpc>
                <a:spcPct val="100000"/>
              </a:lnSpc>
            </a:pPr>
            <a:endParaRPr lang="en-US" altLang="en-US" sz="900" dirty="0"/>
          </a:p>
          <a:p>
            <a:pPr marL="12700" algn="l" rtl="0" eaLnBrk="0">
              <a:lnSpc>
                <a:spcPct val="92000"/>
              </a:lnSpc>
              <a:spcBef>
                <a:spcPts val="0"/>
              </a:spcBef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whi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le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循环是有条件的循环控制语句。满足条件后，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再执行循环体中的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语句。具体语法为：</a:t>
            </a:r>
            <a:endParaRPr lang="en-US" altLang="en-US" sz="1400" dirty="0"/>
          </a:p>
        </p:txBody>
      </p:sp>
      <p:pic>
        <p:nvPicPr>
          <p:cNvPr id="3003" name="picture 3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004" name="textbox 3004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005" name="picture 30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02538" y="2623438"/>
            <a:ext cx="213359" cy="275844"/>
          </a:xfrm>
          <a:prstGeom prst="rect">
            <a:avLst/>
          </a:prstGeom>
        </p:spPr>
      </p:pic>
      <p:pic>
        <p:nvPicPr>
          <p:cNvPr id="3006" name="picture 30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02538" y="3049854"/>
            <a:ext cx="660107" cy="276148"/>
          </a:xfrm>
          <a:prstGeom prst="rect">
            <a:avLst/>
          </a:prstGeom>
        </p:spPr>
      </p:pic>
      <p:sp>
        <p:nvSpPr>
          <p:cNvPr id="3007" name="textbox 3007"/>
          <p:cNvSpPr/>
          <p:nvPr/>
        </p:nvSpPr>
        <p:spPr>
          <a:xfrm>
            <a:off x="897944" y="2677788"/>
            <a:ext cx="1984375" cy="6623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400" spc="1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先判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定条件，如果条件为</a:t>
            </a:r>
            <a:endParaRPr lang="en-US" altLang="en-US" sz="1400" dirty="0"/>
          </a:p>
          <a:p>
            <a:pPr algn="l" rtl="0" eaLnBrk="0">
              <a:lnSpc>
                <a:spcPct val="108000"/>
              </a:lnSpc>
            </a:pPr>
            <a:endParaRPr lang="en-US" altLang="en-US" sz="1000" dirty="0"/>
          </a:p>
          <a:p>
            <a:pPr algn="l" rtl="0" eaLnBrk="0">
              <a:lnSpc>
                <a:spcPct val="116000"/>
              </a:lnSpc>
            </a:pPr>
            <a:endParaRPr lang="en-US" altLang="en-US" sz="300" dirty="0"/>
          </a:p>
          <a:p>
            <a:pPr marL="484505" algn="l" rtl="0" eaLnBrk="0">
              <a:lnSpc>
                <a:spcPct val="99000"/>
              </a:lnSpc>
              <a:spcBef>
                <a:spcPts val="5"/>
              </a:spcBef>
            </a:pP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条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件</a:t>
            </a:r>
            <a:endParaRPr lang="en-US" altLang="en-US" sz="1400" dirty="0"/>
          </a:p>
        </p:txBody>
      </p:sp>
      <p:pic>
        <p:nvPicPr>
          <p:cNvPr id="3008" name="picture 30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009" name="picture 30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010" name="textbox 3010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3011" name="picture 30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869056" y="2623438"/>
            <a:ext cx="394716" cy="275844"/>
          </a:xfrm>
          <a:prstGeom prst="rect">
            <a:avLst/>
          </a:prstGeom>
        </p:spPr>
      </p:pic>
      <p:sp>
        <p:nvSpPr>
          <p:cNvPr id="3012" name="textbox 3012"/>
          <p:cNvSpPr/>
          <p:nvPr/>
        </p:nvSpPr>
        <p:spPr>
          <a:xfrm>
            <a:off x="3199130" y="2677788"/>
            <a:ext cx="2667000" cy="233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400" spc="-2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，则执行逻辑，否则，不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执行逻辑</a:t>
            </a:r>
            <a:endParaRPr lang="en-US" altLang="en-US" sz="1400" dirty="0"/>
          </a:p>
        </p:txBody>
      </p:sp>
      <p:pic>
        <p:nvPicPr>
          <p:cNvPr id="3013" name="picture 30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02538" y="3903853"/>
            <a:ext cx="1030985" cy="275844"/>
          </a:xfrm>
          <a:prstGeom prst="rect">
            <a:avLst/>
          </a:prstGeom>
        </p:spPr>
      </p:pic>
      <p:sp>
        <p:nvSpPr>
          <p:cNvPr id="3014" name="textbox 3014"/>
          <p:cNvSpPr/>
          <p:nvPr/>
        </p:nvSpPr>
        <p:spPr>
          <a:xfrm>
            <a:off x="797728" y="1112723"/>
            <a:ext cx="1017905" cy="307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存储过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</a:t>
            </a:r>
            <a:endParaRPr lang="en-US" altLang="en-US" sz="2000" dirty="0"/>
          </a:p>
        </p:txBody>
      </p:sp>
      <p:grpSp>
        <p:nvGrpSpPr>
          <p:cNvPr id="458" name="group 45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015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016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017" name="picture 30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3018" name="picture 30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342008" y="3477133"/>
            <a:ext cx="410463" cy="275844"/>
          </a:xfrm>
          <a:prstGeom prst="rect">
            <a:avLst/>
          </a:prstGeom>
        </p:spPr>
      </p:pic>
      <p:pic>
        <p:nvPicPr>
          <p:cNvPr id="3019" name="picture 30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822069" y="3049854"/>
            <a:ext cx="370332" cy="276148"/>
          </a:xfrm>
          <a:prstGeom prst="rect">
            <a:avLst/>
          </a:prstGeom>
        </p:spPr>
      </p:pic>
      <p:sp>
        <p:nvSpPr>
          <p:cNvPr id="3020" name="textbox 3020"/>
          <p:cNvSpPr/>
          <p:nvPr/>
        </p:nvSpPr>
        <p:spPr>
          <a:xfrm>
            <a:off x="1639296" y="3531482"/>
            <a:ext cx="380365" cy="2349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辑</a:t>
            </a:r>
            <a:endParaRPr lang="en-US" altLang="en-US" sz="1400" dirty="0"/>
          </a:p>
        </p:txBody>
      </p:sp>
      <p:pic>
        <p:nvPicPr>
          <p:cNvPr id="3021" name="picture 30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2006472" y="3477133"/>
            <a:ext cx="182879" cy="275844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2" name="picture 30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023" name="textbox 3023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024" name="picture 3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025" name="picture 30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026" name="textbox 3026"/>
          <p:cNvSpPr/>
          <p:nvPr/>
        </p:nvSpPr>
        <p:spPr>
          <a:xfrm>
            <a:off x="2740677" y="1212672"/>
            <a:ext cx="3263265" cy="3060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定义存储过程，完成如下需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</a:t>
            </a:r>
            <a:endParaRPr lang="en-US" altLang="en-US" sz="2000" dirty="0"/>
          </a:p>
        </p:txBody>
      </p:sp>
      <p:sp>
        <p:nvSpPr>
          <p:cNvPr id="3027" name="textbox 3027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3028" name="textbox 3028"/>
          <p:cNvSpPr/>
          <p:nvPr/>
        </p:nvSpPr>
        <p:spPr>
          <a:xfrm>
            <a:off x="2283663" y="1864436"/>
            <a:ext cx="3294379" cy="2209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计算从1累加到n的值，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为传入的参数值。</a:t>
            </a:r>
            <a:endParaRPr lang="en-US" altLang="en-US" sz="1400" dirty="0"/>
          </a:p>
        </p:txBody>
      </p:sp>
      <p:graphicFrame>
        <p:nvGraphicFramePr>
          <p:cNvPr id="3029" name="table 3029"/>
          <p:cNvGraphicFramePr>
            <a:graphicFrameLocks noGrp="1"/>
          </p:cNvGraphicFramePr>
          <p:nvPr/>
        </p:nvGraphicFramePr>
        <p:xfrm>
          <a:off x="993393" y="1165605"/>
          <a:ext cx="1013459" cy="388620"/>
        </p:xfrm>
        <a:graphic>
          <a:graphicData uri="http://schemas.openxmlformats.org/drawingml/2006/table">
            <a:tbl>
              <a:tblPr/>
              <a:tblGrid>
                <a:gridCol w="1013459"/>
              </a:tblGrid>
              <a:tr h="3759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lang="en-US" altLang="en-US" sz="400" dirty="0"/>
                    </a:p>
                    <a:p>
                      <a:pPr marL="361315" algn="l" rtl="0" eaLnBrk="0">
                        <a:lnSpc>
                          <a:spcPct val="99000"/>
                        </a:lnSpc>
                        <a:spcBef>
                          <a:spcPts val="0"/>
                        </a:spcBef>
                      </a:pPr>
                      <a:r>
                        <a:rPr sz="2000" spc="-10" dirty="0">
                          <a:solidFill>
                            <a:srgbClr val="AD2B26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练习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60" name="group 46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030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031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032" name="picture 30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06196" y="1123188"/>
            <a:ext cx="397763" cy="460248"/>
          </a:xfrm>
          <a:prstGeom prst="rect">
            <a:avLst/>
          </a:prstGeom>
        </p:spPr>
      </p:pic>
      <p:pic>
        <p:nvPicPr>
          <p:cNvPr id="3033" name="picture 30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3034" name="picture 30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99859" y="1245659"/>
            <a:ext cx="199685" cy="201854"/>
          </a:xfrm>
          <a:prstGeom prst="rect">
            <a:avLst/>
          </a:prstGeom>
        </p:spPr>
      </p:pic>
      <p:sp>
        <p:nvSpPr>
          <p:cNvPr id="3035" name="textbox 3035"/>
          <p:cNvSpPr/>
          <p:nvPr/>
        </p:nvSpPr>
        <p:spPr>
          <a:xfrm>
            <a:off x="2288058" y="1243722"/>
            <a:ext cx="101600" cy="3708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720"/>
              </a:lnSpc>
            </a:pPr>
            <a:r>
              <a:rPr sz="1800" spc="-40" dirty="0">
                <a:solidFill>
                  <a:srgbClr val="AD2A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endParaRPr lang="en-US" altLang="en-US" sz="1800"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36" name="table 3036"/>
          <p:cNvGraphicFramePr>
            <a:graphicFrameLocks noGrp="1"/>
          </p:cNvGraphicFramePr>
          <p:nvPr/>
        </p:nvGraphicFramePr>
        <p:xfrm>
          <a:off x="708596" y="2467292"/>
          <a:ext cx="10753090" cy="2192654"/>
        </p:xfrm>
        <a:graphic>
          <a:graphicData uri="http://schemas.openxmlformats.org/drawingml/2006/table">
            <a:tbl>
              <a:tblPr/>
              <a:tblGrid>
                <a:gridCol w="10753090"/>
              </a:tblGrid>
              <a:tr h="21894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sp>
        <p:nvSpPr>
          <p:cNvPr id="3037" name="textbox 3037"/>
          <p:cNvSpPr/>
          <p:nvPr/>
        </p:nvSpPr>
        <p:spPr>
          <a:xfrm>
            <a:off x="803211" y="1733174"/>
            <a:ext cx="5918834" cy="6597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3970" algn="l" rtl="0" eaLnBrk="0">
              <a:lnSpc>
                <a:spcPct val="94000"/>
              </a:lnSpc>
            </a:pPr>
            <a:r>
              <a:rPr sz="1300" spc="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</a:t>
            </a:r>
            <a:r>
              <a:rPr sz="1300" spc="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repeat</a:t>
            </a:r>
            <a:endParaRPr lang="en-US" altLang="en-US" sz="1500" dirty="0"/>
          </a:p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algn="l" rtl="0" eaLnBrk="0">
              <a:lnSpc>
                <a:spcPct val="117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8000"/>
              </a:lnSpc>
              <a:spcBef>
                <a:spcPts val="5"/>
              </a:spcBef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repe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at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是有条件的循环控制语句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当满足条件的时候退出循环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。具体语法为：</a:t>
            </a:r>
            <a:endParaRPr lang="en-US" altLang="en-US" sz="1400" dirty="0"/>
          </a:p>
        </p:txBody>
      </p:sp>
      <p:pic>
        <p:nvPicPr>
          <p:cNvPr id="3038" name="picture 30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039" name="textbox 3039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040" name="picture 30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02538" y="2623438"/>
            <a:ext cx="213359" cy="275844"/>
          </a:xfrm>
          <a:prstGeom prst="rect">
            <a:avLst/>
          </a:prstGeom>
        </p:spPr>
      </p:pic>
      <p:sp>
        <p:nvSpPr>
          <p:cNvPr id="3041" name="textbox 3041"/>
          <p:cNvSpPr/>
          <p:nvPr/>
        </p:nvSpPr>
        <p:spPr>
          <a:xfrm>
            <a:off x="897944" y="2677788"/>
            <a:ext cx="7495540" cy="233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400" spc="-4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先执行一次逻辑，然后判定逻辑是否满足，</a:t>
            </a:r>
            <a:r>
              <a:rPr sz="1400" spc="-4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4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如果满足，则退出。如果不满足，</a:t>
            </a:r>
            <a:r>
              <a:rPr sz="1400" spc="-4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4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则继续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下一次循环</a:t>
            </a:r>
            <a:endParaRPr lang="en-US" altLang="en-US" sz="1400" dirty="0"/>
          </a:p>
        </p:txBody>
      </p:sp>
      <p:pic>
        <p:nvPicPr>
          <p:cNvPr id="3042" name="picture 30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043" name="picture 30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044" name="textbox 3044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3045" name="picture 30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342008" y="3477133"/>
            <a:ext cx="410463" cy="275844"/>
          </a:xfrm>
          <a:prstGeom prst="rect">
            <a:avLst/>
          </a:prstGeom>
        </p:spPr>
      </p:pic>
      <p:pic>
        <p:nvPicPr>
          <p:cNvPr id="3046" name="picture 30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42008" y="3903853"/>
            <a:ext cx="620052" cy="275844"/>
          </a:xfrm>
          <a:prstGeom prst="rect">
            <a:avLst/>
          </a:prstGeom>
        </p:spPr>
      </p:pic>
      <p:sp>
        <p:nvSpPr>
          <p:cNvPr id="3047" name="textbox 3047"/>
          <p:cNvSpPr/>
          <p:nvPr/>
        </p:nvSpPr>
        <p:spPr>
          <a:xfrm>
            <a:off x="1639296" y="3464433"/>
            <a:ext cx="647065" cy="709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lang="en-US" altLang="en-US" sz="5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</a:pP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辑</a:t>
            </a:r>
            <a:endParaRPr lang="en-US" altLang="en-US" sz="1400" dirty="0"/>
          </a:p>
          <a:p>
            <a:pPr marL="247650" algn="l" rtl="0" eaLnBrk="0">
              <a:lnSpc>
                <a:spcPts val="3210"/>
              </a:lnSpc>
            </a:pP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条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件</a:t>
            </a:r>
            <a:endParaRPr lang="en-US" altLang="en-US" sz="1400" dirty="0"/>
          </a:p>
        </p:txBody>
      </p:sp>
      <p:pic>
        <p:nvPicPr>
          <p:cNvPr id="3048" name="picture 30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006472" y="3477133"/>
            <a:ext cx="267004" cy="275844"/>
          </a:xfrm>
          <a:prstGeom prst="rect">
            <a:avLst/>
          </a:prstGeom>
        </p:spPr>
      </p:pic>
      <p:pic>
        <p:nvPicPr>
          <p:cNvPr id="3049" name="picture 30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02538" y="4330268"/>
            <a:ext cx="1125537" cy="276148"/>
          </a:xfrm>
          <a:prstGeom prst="rect">
            <a:avLst/>
          </a:prstGeom>
        </p:spPr>
      </p:pic>
      <p:sp>
        <p:nvSpPr>
          <p:cNvPr id="3050" name="textbox 3050"/>
          <p:cNvSpPr/>
          <p:nvPr/>
        </p:nvSpPr>
        <p:spPr>
          <a:xfrm>
            <a:off x="797728" y="1112723"/>
            <a:ext cx="1017905" cy="307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存储过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</a:t>
            </a:r>
            <a:endParaRPr lang="en-US" altLang="en-US" sz="2000" dirty="0"/>
          </a:p>
        </p:txBody>
      </p:sp>
      <p:grpSp>
        <p:nvGrpSpPr>
          <p:cNvPr id="462" name="group 46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051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052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053" name="picture 305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02538" y="3049854"/>
            <a:ext cx="684529" cy="276148"/>
          </a:xfrm>
          <a:prstGeom prst="rect">
            <a:avLst/>
          </a:prstGeom>
        </p:spPr>
      </p:pic>
      <p:pic>
        <p:nvPicPr>
          <p:cNvPr id="3054" name="picture 30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5" name="picture 30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056" name="textbox 3056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057" name="picture 30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058" name="picture 30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059" name="textbox 3059"/>
          <p:cNvSpPr/>
          <p:nvPr/>
        </p:nvSpPr>
        <p:spPr>
          <a:xfrm>
            <a:off x="2740677" y="1212672"/>
            <a:ext cx="3263265" cy="3060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定义存储过程，完成如下需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</a:t>
            </a:r>
            <a:endParaRPr lang="en-US" altLang="en-US" sz="2000" dirty="0"/>
          </a:p>
        </p:txBody>
      </p:sp>
      <p:sp>
        <p:nvSpPr>
          <p:cNvPr id="3060" name="textbox 3060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3061" name="textbox 3061"/>
          <p:cNvSpPr/>
          <p:nvPr/>
        </p:nvSpPr>
        <p:spPr>
          <a:xfrm>
            <a:off x="2283663" y="1864436"/>
            <a:ext cx="3294379" cy="2209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计算从1累加到n的值，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为传入的参数值。</a:t>
            </a:r>
            <a:endParaRPr lang="en-US" altLang="en-US" sz="1400" dirty="0"/>
          </a:p>
        </p:txBody>
      </p:sp>
      <p:graphicFrame>
        <p:nvGraphicFramePr>
          <p:cNvPr id="3062" name="table 3062"/>
          <p:cNvGraphicFramePr>
            <a:graphicFrameLocks noGrp="1"/>
          </p:cNvGraphicFramePr>
          <p:nvPr/>
        </p:nvGraphicFramePr>
        <p:xfrm>
          <a:off x="993393" y="1165605"/>
          <a:ext cx="1013459" cy="388620"/>
        </p:xfrm>
        <a:graphic>
          <a:graphicData uri="http://schemas.openxmlformats.org/drawingml/2006/table">
            <a:tbl>
              <a:tblPr/>
              <a:tblGrid>
                <a:gridCol w="1013459"/>
              </a:tblGrid>
              <a:tr h="3759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lang="en-US" altLang="en-US" sz="400" dirty="0"/>
                    </a:p>
                    <a:p>
                      <a:pPr marL="361315" algn="l" rtl="0" eaLnBrk="0">
                        <a:lnSpc>
                          <a:spcPct val="99000"/>
                        </a:lnSpc>
                        <a:spcBef>
                          <a:spcPts val="0"/>
                        </a:spcBef>
                      </a:pPr>
                      <a:r>
                        <a:rPr sz="2000" spc="-10" dirty="0">
                          <a:solidFill>
                            <a:srgbClr val="AD2B26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练习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64" name="group 46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063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064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065" name="picture 30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06196" y="1123188"/>
            <a:ext cx="397763" cy="460248"/>
          </a:xfrm>
          <a:prstGeom prst="rect">
            <a:avLst/>
          </a:prstGeom>
        </p:spPr>
      </p:pic>
      <p:pic>
        <p:nvPicPr>
          <p:cNvPr id="3066" name="picture 30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3067" name="picture 30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99859" y="1245659"/>
            <a:ext cx="199685" cy="201854"/>
          </a:xfrm>
          <a:prstGeom prst="rect">
            <a:avLst/>
          </a:prstGeom>
        </p:spPr>
      </p:pic>
      <p:sp>
        <p:nvSpPr>
          <p:cNvPr id="3068" name="textbox 3068"/>
          <p:cNvSpPr/>
          <p:nvPr/>
        </p:nvSpPr>
        <p:spPr>
          <a:xfrm>
            <a:off x="2288058" y="1243722"/>
            <a:ext cx="101600" cy="3708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720"/>
              </a:lnSpc>
            </a:pPr>
            <a:r>
              <a:rPr sz="1800" spc="-40" dirty="0">
                <a:solidFill>
                  <a:srgbClr val="AD2A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endParaRPr lang="en-US" altLang="en-US" sz="1800"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69" name="table 3069"/>
          <p:cNvGraphicFramePr>
            <a:graphicFrameLocks noGrp="1"/>
          </p:cNvGraphicFramePr>
          <p:nvPr/>
        </p:nvGraphicFramePr>
        <p:xfrm>
          <a:off x="777176" y="3602672"/>
          <a:ext cx="10753090" cy="1330325"/>
        </p:xfrm>
        <a:graphic>
          <a:graphicData uri="http://schemas.openxmlformats.org/drawingml/2006/table">
            <a:tbl>
              <a:tblPr/>
              <a:tblGrid>
                <a:gridCol w="10753090"/>
              </a:tblGrid>
              <a:tr h="1327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sp>
        <p:nvSpPr>
          <p:cNvPr id="3070" name="textbox 3070"/>
          <p:cNvSpPr/>
          <p:nvPr/>
        </p:nvSpPr>
        <p:spPr>
          <a:xfrm>
            <a:off x="799288" y="2296028"/>
            <a:ext cx="10343515" cy="11118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8415" algn="l" rtl="0" eaLnBrk="0">
              <a:lnSpc>
                <a:spcPct val="91000"/>
              </a:lnSpc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LOOP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实现简单的循环，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如果不在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SQL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逻辑中增加退出循环的条件，可以用其来实现简单的死循环。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OP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可以配合一下两个语句使用：</a:t>
            </a:r>
            <a:endParaRPr lang="en-US" altLang="en-US" sz="1400" dirty="0"/>
          </a:p>
          <a:p>
            <a:pPr algn="l" rtl="0" eaLnBrk="0">
              <a:lnSpc>
                <a:spcPct val="117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30"/>
              </a:lnSpc>
              <a:spcBef>
                <a:spcPts val="430"/>
              </a:spcBef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LEAVE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：配合循环使用，退出循环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altLang="en-US" sz="1400" dirty="0"/>
          </a:p>
          <a:p>
            <a:pPr algn="l" rtl="0" eaLnBrk="0">
              <a:lnSpc>
                <a:spcPct val="105000"/>
              </a:lnSpc>
            </a:pPr>
            <a:endParaRPr lang="en-US" altLang="en-US" sz="1200" dirty="0"/>
          </a:p>
          <a:p>
            <a:pPr algn="l" rtl="0" eaLnBrk="0">
              <a:lnSpc>
                <a:spcPct val="11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35"/>
              </a:lnSpc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ITERATE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：必须用在循环中，作用是跳过当前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循环剩下的语句，直接进入下一次循环。</a:t>
            </a:r>
            <a:endParaRPr lang="en-US" altLang="en-US" sz="1400" dirty="0"/>
          </a:p>
        </p:txBody>
      </p:sp>
      <p:graphicFrame>
        <p:nvGraphicFramePr>
          <p:cNvPr id="3071" name="table 3071"/>
          <p:cNvGraphicFramePr>
            <a:graphicFrameLocks noGrp="1"/>
          </p:cNvGraphicFramePr>
          <p:nvPr/>
        </p:nvGraphicFramePr>
        <p:xfrm>
          <a:off x="777176" y="5111432"/>
          <a:ext cx="10753090" cy="956944"/>
        </p:xfrm>
        <a:graphic>
          <a:graphicData uri="http://schemas.openxmlformats.org/drawingml/2006/table">
            <a:tbl>
              <a:tblPr/>
              <a:tblGrid>
                <a:gridCol w="10753090"/>
              </a:tblGrid>
              <a:tr h="95376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3072" name="picture 30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073" name="textbox 3073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074" name="picture 30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075" name="picture 30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015616" y="5268214"/>
            <a:ext cx="224027" cy="275844"/>
          </a:xfrm>
          <a:prstGeom prst="rect">
            <a:avLst/>
          </a:prstGeom>
        </p:spPr>
      </p:pic>
      <p:pic>
        <p:nvPicPr>
          <p:cNvPr id="3076" name="picture 30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151252" y="5694883"/>
            <a:ext cx="224027" cy="275844"/>
          </a:xfrm>
          <a:prstGeom prst="rect">
            <a:avLst/>
          </a:prstGeom>
        </p:spPr>
      </p:pic>
      <p:sp>
        <p:nvSpPr>
          <p:cNvPr id="3077" name="textbox 3077"/>
          <p:cNvSpPr/>
          <p:nvPr/>
        </p:nvSpPr>
        <p:spPr>
          <a:xfrm>
            <a:off x="2195556" y="5322563"/>
            <a:ext cx="1806575" cy="6610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1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退出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指定标记的循环体</a:t>
            </a:r>
            <a:endParaRPr lang="en-US" altLang="en-US" sz="1400" dirty="0"/>
          </a:p>
          <a:p>
            <a:pPr algn="l" rtl="0" eaLnBrk="0">
              <a:lnSpc>
                <a:spcPct val="107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marL="151130" algn="l" rtl="0" eaLnBrk="0">
              <a:lnSpc>
                <a:spcPct val="98000"/>
              </a:lnSpc>
              <a:spcBef>
                <a:spcPts val="0"/>
              </a:spcBef>
            </a:pP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直接进入下一次循环</a:t>
            </a:r>
            <a:endParaRPr lang="en-US" altLang="en-US" sz="1400" dirty="0"/>
          </a:p>
        </p:txBody>
      </p:sp>
      <p:pic>
        <p:nvPicPr>
          <p:cNvPr id="3078" name="picture 30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079" name="textbox 3079"/>
          <p:cNvSpPr/>
          <p:nvPr/>
        </p:nvSpPr>
        <p:spPr>
          <a:xfrm>
            <a:off x="797728" y="1112723"/>
            <a:ext cx="1017905" cy="8604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存储过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</a:t>
            </a:r>
            <a:endParaRPr lang="en-US" altLang="en-US" sz="2000" dirty="0"/>
          </a:p>
          <a:p>
            <a:pPr algn="l" rtl="0" eaLnBrk="0">
              <a:lnSpc>
                <a:spcPct val="184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9050" algn="l" rtl="0" eaLnBrk="0">
              <a:lnSpc>
                <a:spcPct val="94000"/>
              </a:lnSpc>
              <a:spcBef>
                <a:spcPts val="0"/>
              </a:spcBef>
            </a:pPr>
            <a:r>
              <a:rPr sz="1300" spc="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</a:t>
            </a:r>
            <a:r>
              <a:rPr sz="1300" spc="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loop</a:t>
            </a:r>
            <a:endParaRPr lang="en-US" altLang="en-US" sz="1500" dirty="0"/>
          </a:p>
        </p:txBody>
      </p:sp>
      <p:sp>
        <p:nvSpPr>
          <p:cNvPr id="3080" name="textbox 3080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3081" name="picture 30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71118" y="4612588"/>
            <a:ext cx="2002155" cy="276148"/>
          </a:xfrm>
          <a:prstGeom prst="rect">
            <a:avLst/>
          </a:prstGeom>
        </p:spPr>
      </p:pic>
      <p:pic>
        <p:nvPicPr>
          <p:cNvPr id="3082" name="picture 30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71118" y="3759072"/>
            <a:ext cx="1720214" cy="275844"/>
          </a:xfrm>
          <a:prstGeom prst="rect">
            <a:avLst/>
          </a:prstGeom>
        </p:spPr>
      </p:pic>
      <p:pic>
        <p:nvPicPr>
          <p:cNvPr id="3083" name="picture 308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71118" y="5694883"/>
            <a:ext cx="1180554" cy="275844"/>
          </a:xfrm>
          <a:prstGeom prst="rect">
            <a:avLst/>
          </a:prstGeom>
        </p:spPr>
      </p:pic>
      <p:pic>
        <p:nvPicPr>
          <p:cNvPr id="3084" name="picture 308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71118" y="5268214"/>
            <a:ext cx="1046733" cy="275844"/>
          </a:xfrm>
          <a:prstGeom prst="rect">
            <a:avLst/>
          </a:prstGeom>
        </p:spPr>
      </p:pic>
      <p:grpSp>
        <p:nvGrpSpPr>
          <p:cNvPr id="466" name="group 46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085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086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087" name="picture 30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3088" name="picture 308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410588" y="4185792"/>
            <a:ext cx="410463" cy="275844"/>
          </a:xfrm>
          <a:prstGeom prst="rect">
            <a:avLst/>
          </a:prstGeom>
        </p:spPr>
      </p:pic>
      <p:pic>
        <p:nvPicPr>
          <p:cNvPr id="3089" name="picture 308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2075052" y="4185792"/>
            <a:ext cx="267004" cy="275844"/>
          </a:xfrm>
          <a:prstGeom prst="rect">
            <a:avLst/>
          </a:prstGeom>
        </p:spPr>
      </p:pic>
      <p:sp>
        <p:nvSpPr>
          <p:cNvPr id="3090" name="textbox 3090"/>
          <p:cNvSpPr/>
          <p:nvPr/>
        </p:nvSpPr>
        <p:spPr>
          <a:xfrm>
            <a:off x="1707876" y="4240142"/>
            <a:ext cx="380365" cy="2349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辑</a:t>
            </a:r>
            <a:endParaRPr lang="en-US" altLang="en-US" sz="1400" dirty="0"/>
          </a:p>
        </p:txBody>
      </p:sp>
      <p:sp>
        <p:nvSpPr>
          <p:cNvPr id="3091" name="textbox 3091"/>
          <p:cNvSpPr/>
          <p:nvPr/>
        </p:nvSpPr>
        <p:spPr>
          <a:xfrm>
            <a:off x="1851533" y="5322563"/>
            <a:ext cx="143510" cy="2159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495"/>
              </a:lnSpc>
            </a:pPr>
            <a:r>
              <a:rPr sz="200" spc="2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200" dirty="0"/>
          </a:p>
        </p:txBody>
      </p:sp>
      <p:sp>
        <p:nvSpPr>
          <p:cNvPr id="3092" name="textbox 3092"/>
          <p:cNvSpPr/>
          <p:nvPr/>
        </p:nvSpPr>
        <p:spPr>
          <a:xfrm>
            <a:off x="1987169" y="5749233"/>
            <a:ext cx="143510" cy="2159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495"/>
              </a:lnSpc>
            </a:pPr>
            <a:r>
              <a:rPr sz="200" spc="2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200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3" name="picture 30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094" name="textbox 3094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095" name="picture 30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096" name="picture 30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097" name="textbox 3097"/>
          <p:cNvSpPr/>
          <p:nvPr/>
        </p:nvSpPr>
        <p:spPr>
          <a:xfrm>
            <a:off x="2740677" y="1212672"/>
            <a:ext cx="3263265" cy="3060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定义存储过程，完成如下需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</a:t>
            </a:r>
            <a:endParaRPr lang="en-US" altLang="en-US" sz="2000" dirty="0"/>
          </a:p>
        </p:txBody>
      </p:sp>
      <p:sp>
        <p:nvSpPr>
          <p:cNvPr id="3098" name="textbox 3098"/>
          <p:cNvSpPr/>
          <p:nvPr/>
        </p:nvSpPr>
        <p:spPr>
          <a:xfrm>
            <a:off x="2284733" y="2590241"/>
            <a:ext cx="4367529" cy="2209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计算从1到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之间的偶数累加的值，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为传入的参数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值。</a:t>
            </a:r>
            <a:endParaRPr lang="en-US" altLang="en-US" sz="1400" dirty="0"/>
          </a:p>
        </p:txBody>
      </p:sp>
      <p:sp>
        <p:nvSpPr>
          <p:cNvPr id="3099" name="textbox 3099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3100" name="textbox 3100"/>
          <p:cNvSpPr/>
          <p:nvPr/>
        </p:nvSpPr>
        <p:spPr>
          <a:xfrm>
            <a:off x="2292579" y="1864436"/>
            <a:ext cx="3486784" cy="2209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计算从1累加到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的值，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为传入的参数值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</p:txBody>
      </p:sp>
      <p:graphicFrame>
        <p:nvGraphicFramePr>
          <p:cNvPr id="3101" name="table 3101"/>
          <p:cNvGraphicFramePr>
            <a:graphicFrameLocks noGrp="1"/>
          </p:cNvGraphicFramePr>
          <p:nvPr/>
        </p:nvGraphicFramePr>
        <p:xfrm>
          <a:off x="993393" y="1165605"/>
          <a:ext cx="1013459" cy="388620"/>
        </p:xfrm>
        <a:graphic>
          <a:graphicData uri="http://schemas.openxmlformats.org/drawingml/2006/table">
            <a:tbl>
              <a:tblPr/>
              <a:tblGrid>
                <a:gridCol w="1013459"/>
              </a:tblGrid>
              <a:tr h="3759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lang="en-US" altLang="en-US" sz="400" dirty="0"/>
                    </a:p>
                    <a:p>
                      <a:pPr marL="361315" algn="l" rtl="0" eaLnBrk="0">
                        <a:lnSpc>
                          <a:spcPct val="99000"/>
                        </a:lnSpc>
                        <a:spcBef>
                          <a:spcPts val="0"/>
                        </a:spcBef>
                      </a:pPr>
                      <a:r>
                        <a:rPr sz="2000" spc="-10" dirty="0">
                          <a:solidFill>
                            <a:srgbClr val="AD2B26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练习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68" name="group 46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102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103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104" name="picture 3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06196" y="1123188"/>
            <a:ext cx="397763" cy="460248"/>
          </a:xfrm>
          <a:prstGeom prst="rect">
            <a:avLst/>
          </a:prstGeom>
        </p:spPr>
      </p:pic>
      <p:pic>
        <p:nvPicPr>
          <p:cNvPr id="3105" name="picture 31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3106" name="picture 31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99859" y="1245659"/>
            <a:ext cx="199685" cy="201854"/>
          </a:xfrm>
          <a:prstGeom prst="rect">
            <a:avLst/>
          </a:prstGeom>
        </p:spPr>
      </p:pic>
      <p:sp>
        <p:nvSpPr>
          <p:cNvPr id="3107" name="textbox 3107"/>
          <p:cNvSpPr/>
          <p:nvPr/>
        </p:nvSpPr>
        <p:spPr>
          <a:xfrm>
            <a:off x="2288058" y="1243722"/>
            <a:ext cx="101600" cy="3708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720"/>
              </a:lnSpc>
            </a:pPr>
            <a:r>
              <a:rPr sz="1800" spc="-40" dirty="0">
                <a:solidFill>
                  <a:srgbClr val="AD2A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endParaRPr lang="en-US" altLang="en-US" sz="1800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textbox 3108"/>
          <p:cNvSpPr/>
          <p:nvPr/>
        </p:nvSpPr>
        <p:spPr>
          <a:xfrm>
            <a:off x="796079" y="2260976"/>
            <a:ext cx="10527030" cy="10807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4000"/>
              </a:lnSpc>
            </a:pPr>
            <a:r>
              <a:rPr sz="1400" spc="1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游标(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CURSOR</a:t>
            </a:r>
            <a:r>
              <a:rPr sz="1400" spc="1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r>
              <a:rPr sz="1400" spc="1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是用来存储查询结果集的数据类型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在存储过程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和函数中可以使用游标对结果集进行循环的处理。游标的使用包括游标</a:t>
            </a:r>
            <a:endParaRPr lang="en-US" altLang="en-US" sz="1400" dirty="0"/>
          </a:p>
          <a:p>
            <a:pPr marL="23495" algn="l" rtl="0" eaLnBrk="0">
              <a:lnSpc>
                <a:spcPts val="3375"/>
              </a:lnSpc>
            </a:pP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的声明、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OPEN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FETCH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CL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SE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，其语法分别如下。</a:t>
            </a:r>
            <a:endParaRPr lang="en-US" altLang="en-US" sz="1400" dirty="0"/>
          </a:p>
          <a:p>
            <a:pPr algn="l" rtl="0" eaLnBrk="0">
              <a:lnSpc>
                <a:spcPct val="127000"/>
              </a:lnSpc>
            </a:pPr>
            <a:endParaRPr lang="en-US" altLang="en-US" sz="1000" dirty="0"/>
          </a:p>
          <a:p>
            <a:pPr algn="l" rtl="0" eaLnBrk="0">
              <a:lnSpc>
                <a:spcPct val="118000"/>
              </a:lnSpc>
            </a:pPr>
            <a:endParaRPr lang="en-US" altLang="en-US" sz="300" dirty="0"/>
          </a:p>
          <a:p>
            <a:pPr marL="21590" algn="l" rtl="0" eaLnBrk="0">
              <a:lnSpc>
                <a:spcPct val="94000"/>
              </a:lnSpc>
              <a:spcBef>
                <a:spcPts val="0"/>
              </a:spcBef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声明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游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标</a:t>
            </a:r>
            <a:endParaRPr lang="en-US" altLang="en-US" sz="1400" dirty="0"/>
          </a:p>
        </p:txBody>
      </p:sp>
      <p:graphicFrame>
        <p:nvGraphicFramePr>
          <p:cNvPr id="3109" name="table 3109"/>
          <p:cNvGraphicFramePr>
            <a:graphicFrameLocks noGrp="1"/>
          </p:cNvGraphicFramePr>
          <p:nvPr/>
        </p:nvGraphicFramePr>
        <p:xfrm>
          <a:off x="807656" y="4221416"/>
          <a:ext cx="10753089" cy="310514"/>
        </p:xfrm>
        <a:graphic>
          <a:graphicData uri="http://schemas.openxmlformats.org/drawingml/2006/table">
            <a:tbl>
              <a:tblPr/>
              <a:tblGrid>
                <a:gridCol w="10753089"/>
              </a:tblGrid>
              <a:tr h="3073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400" dirty="0"/>
                    </a:p>
                    <a:p>
                      <a:pPr marL="672465" algn="l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游标名称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3110" name="picture 3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09244" y="5079238"/>
            <a:ext cx="10750297" cy="308101"/>
          </a:xfrm>
          <a:prstGeom prst="rect">
            <a:avLst/>
          </a:prstGeom>
        </p:spPr>
      </p:pic>
      <p:pic>
        <p:nvPicPr>
          <p:cNvPr id="3111" name="picture 3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146805" y="5079238"/>
            <a:ext cx="188976" cy="275843"/>
          </a:xfrm>
          <a:prstGeom prst="rect">
            <a:avLst/>
          </a:prstGeom>
        </p:spPr>
      </p:pic>
      <p:graphicFrame>
        <p:nvGraphicFramePr>
          <p:cNvPr id="3112" name="table 3112"/>
          <p:cNvGraphicFramePr>
            <a:graphicFrameLocks noGrp="1"/>
          </p:cNvGraphicFramePr>
          <p:nvPr/>
        </p:nvGraphicFramePr>
        <p:xfrm>
          <a:off x="807656" y="5077904"/>
          <a:ext cx="10753089" cy="310514"/>
        </p:xfrm>
        <a:graphic>
          <a:graphicData uri="http://schemas.openxmlformats.org/drawingml/2006/table">
            <a:tbl>
              <a:tblPr/>
              <a:tblGrid>
                <a:gridCol w="10753089"/>
              </a:tblGrid>
              <a:tr h="3073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400" dirty="0"/>
                    </a:p>
                    <a:p>
                      <a:pPr marL="1942465" algn="l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1400" spc="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变量</a:t>
                      </a:r>
                      <a:r>
                        <a:rPr sz="1400" spc="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</a:t>
                      </a:r>
                      <a:r>
                        <a:rPr sz="14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变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量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113" name="table 3113"/>
          <p:cNvGraphicFramePr>
            <a:graphicFrameLocks noGrp="1"/>
          </p:cNvGraphicFramePr>
          <p:nvPr/>
        </p:nvGraphicFramePr>
        <p:xfrm>
          <a:off x="807656" y="5932868"/>
          <a:ext cx="10753089" cy="310515"/>
        </p:xfrm>
        <a:graphic>
          <a:graphicData uri="http://schemas.openxmlformats.org/drawingml/2006/table">
            <a:tbl>
              <a:tblPr/>
              <a:tblGrid>
                <a:gridCol w="10753089"/>
              </a:tblGrid>
              <a:tr h="3073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400" dirty="0"/>
                    </a:p>
                    <a:p>
                      <a:pPr marL="730885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游标名称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CE5"/>
                    </a:solidFill>
                  </a:tcPr>
                </a:tc>
              </a:tr>
            </a:tbl>
          </a:graphicData>
        </a:graphic>
      </p:graphicFrame>
      <p:pic>
        <p:nvPicPr>
          <p:cNvPr id="3114" name="picture 31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09244" y="3367404"/>
            <a:ext cx="10750297" cy="308483"/>
          </a:xfrm>
          <a:prstGeom prst="rect">
            <a:avLst/>
          </a:prstGeom>
        </p:spPr>
      </p:pic>
      <p:graphicFrame>
        <p:nvGraphicFramePr>
          <p:cNvPr id="3115" name="table 3115"/>
          <p:cNvGraphicFramePr>
            <a:graphicFrameLocks noGrp="1"/>
          </p:cNvGraphicFramePr>
          <p:nvPr/>
        </p:nvGraphicFramePr>
        <p:xfrm>
          <a:off x="807656" y="3366452"/>
          <a:ext cx="10753089" cy="310514"/>
        </p:xfrm>
        <a:graphic>
          <a:graphicData uri="http://schemas.openxmlformats.org/drawingml/2006/table">
            <a:tbl>
              <a:tblPr/>
              <a:tblGrid>
                <a:gridCol w="10753089"/>
              </a:tblGrid>
              <a:tr h="3073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400" dirty="0"/>
                    </a:p>
                    <a:p>
                      <a:pPr marL="930275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游标名称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116" name="picture 31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117" name="textbox 3117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118" name="picture 31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119" name="picture 3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120" name="textbox 3120"/>
          <p:cNvSpPr/>
          <p:nvPr/>
        </p:nvSpPr>
        <p:spPr>
          <a:xfrm>
            <a:off x="797728" y="1112723"/>
            <a:ext cx="1017905" cy="8826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存储过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</a:t>
            </a:r>
            <a:endParaRPr lang="en-US" altLang="en-US" sz="2000" dirty="0"/>
          </a:p>
          <a:p>
            <a:pPr algn="l" rtl="0" eaLnBrk="0">
              <a:lnSpc>
                <a:spcPct val="184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19050" algn="l" rtl="0" eaLnBrk="0">
              <a:lnSpc>
                <a:spcPts val="1865"/>
              </a:lnSpc>
              <a:spcBef>
                <a:spcPts val="5"/>
              </a:spcBef>
            </a:pPr>
            <a:r>
              <a:rPr sz="1300" spc="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300" spc="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游标</a:t>
            </a:r>
            <a:endParaRPr lang="en-US" altLang="en-US" sz="1500" dirty="0"/>
          </a:p>
        </p:txBody>
      </p:sp>
      <p:sp>
        <p:nvSpPr>
          <p:cNvPr id="3121" name="textbox 3121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3122" name="textbox 3122"/>
          <p:cNvSpPr/>
          <p:nvPr/>
        </p:nvSpPr>
        <p:spPr>
          <a:xfrm>
            <a:off x="804816" y="4821931"/>
            <a:ext cx="1365250" cy="2273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获取游标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记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录</a:t>
            </a:r>
            <a:endParaRPr lang="en-US" altLang="en-US" sz="1400" dirty="0"/>
          </a:p>
        </p:txBody>
      </p:sp>
      <p:grpSp>
        <p:nvGrpSpPr>
          <p:cNvPr id="470" name="group 47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123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124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125" name="picture 31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3126" name="textbox 3126"/>
          <p:cNvSpPr/>
          <p:nvPr/>
        </p:nvSpPr>
        <p:spPr>
          <a:xfrm>
            <a:off x="804841" y="3967848"/>
            <a:ext cx="1010919" cy="2279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打开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游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标</a:t>
            </a:r>
            <a:endParaRPr lang="en-US" altLang="en-US" sz="1400" dirty="0"/>
          </a:p>
        </p:txBody>
      </p:sp>
      <p:sp>
        <p:nvSpPr>
          <p:cNvPr id="3127" name="textbox 3127"/>
          <p:cNvSpPr/>
          <p:nvPr/>
        </p:nvSpPr>
        <p:spPr>
          <a:xfrm>
            <a:off x="804816" y="5675625"/>
            <a:ext cx="1010285" cy="2279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关闭游标</a:t>
            </a:r>
            <a:endParaRPr lang="en-US" altLang="en-US" sz="1400" dirty="0"/>
          </a:p>
        </p:txBody>
      </p:sp>
      <p:sp>
        <p:nvSpPr>
          <p:cNvPr id="3128" name="textbox 3128"/>
          <p:cNvSpPr/>
          <p:nvPr/>
        </p:nvSpPr>
        <p:spPr>
          <a:xfrm>
            <a:off x="1469241" y="5133587"/>
            <a:ext cx="737869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游标名称</a:t>
            </a:r>
            <a:endParaRPr lang="en-US" altLang="en-US" sz="1400" dirty="0"/>
          </a:p>
        </p:txBody>
      </p:sp>
      <p:sp>
        <p:nvSpPr>
          <p:cNvPr id="3129" name="textbox 3129"/>
          <p:cNvSpPr/>
          <p:nvPr/>
        </p:nvSpPr>
        <p:spPr>
          <a:xfrm>
            <a:off x="3662382" y="3421754"/>
            <a:ext cx="736600" cy="235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询语句</a:t>
            </a:r>
            <a:endParaRPr lang="en-US" altLang="en-US" sz="1400" dirty="0"/>
          </a:p>
        </p:txBody>
      </p:sp>
      <p:pic>
        <p:nvPicPr>
          <p:cNvPr id="3130" name="picture 31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728973" y="5079238"/>
            <a:ext cx="209296" cy="275843"/>
          </a:xfrm>
          <a:prstGeom prst="rect">
            <a:avLst/>
          </a:prstGeom>
        </p:spPr>
      </p:pic>
      <p:pic>
        <p:nvPicPr>
          <p:cNvPr id="3131" name="picture 31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4426965" y="3367404"/>
            <a:ext cx="121920" cy="275844"/>
          </a:xfrm>
          <a:prstGeom prst="rect">
            <a:avLst/>
          </a:prstGeom>
        </p:spPr>
      </p:pic>
      <p:pic>
        <p:nvPicPr>
          <p:cNvPr id="3132" name="picture 31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233549" y="4223258"/>
            <a:ext cx="121920" cy="275844"/>
          </a:xfrm>
          <a:prstGeom prst="rect">
            <a:avLst/>
          </a:prstGeom>
        </p:spPr>
      </p:pic>
      <p:pic>
        <p:nvPicPr>
          <p:cNvPr id="3133" name="picture 31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289936" y="5935065"/>
            <a:ext cx="121920" cy="275843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textbox 3134"/>
          <p:cNvSpPr/>
          <p:nvPr/>
        </p:nvSpPr>
        <p:spPr>
          <a:xfrm>
            <a:off x="2276888" y="1214196"/>
            <a:ext cx="8616950" cy="11741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905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定义存储过程，完成如下需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</a:t>
            </a:r>
            <a:endParaRPr lang="en-US" altLang="en-US" sz="20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marL="26670" indent="-13970" algn="l" rtl="0" eaLnBrk="0">
              <a:lnSpc>
                <a:spcPct val="144000"/>
              </a:lnSpc>
            </a:pP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根据传入的参数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uage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来查询用户表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tb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user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中，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所有的用户年龄小于等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于uage的用户姓名(name)和专业(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profession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)，并将用户的姓名和专业插入到所创建的一张新表(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id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name,profession)中。</a:t>
            </a:r>
            <a:endParaRPr lang="en-US" altLang="en-US" sz="1400" dirty="0"/>
          </a:p>
        </p:txBody>
      </p:sp>
      <p:pic>
        <p:nvPicPr>
          <p:cNvPr id="3135" name="picture 31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136" name="textbox 3136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137" name="picture 31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138" name="picture 31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139" name="textbox 3139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aphicFrame>
        <p:nvGraphicFramePr>
          <p:cNvPr id="3140" name="table 3140"/>
          <p:cNvGraphicFramePr>
            <a:graphicFrameLocks noGrp="1"/>
          </p:cNvGraphicFramePr>
          <p:nvPr/>
        </p:nvGraphicFramePr>
        <p:xfrm>
          <a:off x="993393" y="1167129"/>
          <a:ext cx="1013459" cy="388620"/>
        </p:xfrm>
        <a:graphic>
          <a:graphicData uri="http://schemas.openxmlformats.org/drawingml/2006/table">
            <a:tbl>
              <a:tblPr/>
              <a:tblGrid>
                <a:gridCol w="1013459"/>
              </a:tblGrid>
              <a:tr h="3759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400" dirty="0"/>
                    </a:p>
                    <a:p>
                      <a:pPr marL="361315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2000" spc="-10" dirty="0">
                          <a:solidFill>
                            <a:srgbClr val="AD2B26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案例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72" name="group 47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141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142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143" name="picture 31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06196" y="1124711"/>
            <a:ext cx="397763" cy="460247"/>
          </a:xfrm>
          <a:prstGeom prst="rect">
            <a:avLst/>
          </a:prstGeom>
        </p:spPr>
      </p:pic>
      <p:pic>
        <p:nvPicPr>
          <p:cNvPr id="3144" name="picture 31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3145" name="picture 31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99859" y="1247183"/>
            <a:ext cx="199685" cy="201854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46" name="table 3146"/>
          <p:cNvGraphicFramePr>
            <a:graphicFrameLocks noGrp="1"/>
          </p:cNvGraphicFramePr>
          <p:nvPr/>
        </p:nvGraphicFramePr>
        <p:xfrm>
          <a:off x="807656" y="2548064"/>
          <a:ext cx="10753089" cy="3757929"/>
        </p:xfrm>
        <a:graphic>
          <a:graphicData uri="http://schemas.openxmlformats.org/drawingml/2006/table">
            <a:tbl>
              <a:tblPr/>
              <a:tblGrid>
                <a:gridCol w="10753089"/>
              </a:tblGrid>
              <a:tr h="375475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3147" name="picture 31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441069" y="4792675"/>
            <a:ext cx="1974722" cy="236524"/>
          </a:xfrm>
          <a:prstGeom prst="rect">
            <a:avLst/>
          </a:prstGeom>
        </p:spPr>
      </p:pic>
      <p:pic>
        <p:nvPicPr>
          <p:cNvPr id="3148" name="picture 3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859913" y="5524804"/>
            <a:ext cx="265633" cy="236219"/>
          </a:xfrm>
          <a:prstGeom prst="rect">
            <a:avLst/>
          </a:prstGeom>
        </p:spPr>
      </p:pic>
      <p:pic>
        <p:nvPicPr>
          <p:cNvPr id="3149" name="picture 31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974594" y="5158994"/>
            <a:ext cx="265176" cy="236219"/>
          </a:xfrm>
          <a:prstGeom prst="rect">
            <a:avLst/>
          </a:prstGeom>
        </p:spPr>
      </p:pic>
      <p:pic>
        <p:nvPicPr>
          <p:cNvPr id="3150" name="picture 31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441069" y="5524804"/>
            <a:ext cx="1049070" cy="236219"/>
          </a:xfrm>
          <a:prstGeom prst="rect">
            <a:avLst/>
          </a:prstGeom>
        </p:spPr>
      </p:pic>
      <p:pic>
        <p:nvPicPr>
          <p:cNvPr id="3151" name="picture 31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441069" y="5158994"/>
            <a:ext cx="1165605" cy="236219"/>
          </a:xfrm>
          <a:prstGeom prst="rect">
            <a:avLst/>
          </a:prstGeom>
        </p:spPr>
      </p:pic>
      <p:pic>
        <p:nvPicPr>
          <p:cNvPr id="3152" name="picture 31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608578" y="5158994"/>
            <a:ext cx="800671" cy="236219"/>
          </a:xfrm>
          <a:prstGeom prst="rect">
            <a:avLst/>
          </a:prstGeom>
        </p:spPr>
      </p:pic>
      <p:pic>
        <p:nvPicPr>
          <p:cNvPr id="3153" name="picture 31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494278" y="5524804"/>
            <a:ext cx="800671" cy="236219"/>
          </a:xfrm>
          <a:prstGeom prst="rect">
            <a:avLst/>
          </a:prstGeom>
        </p:spPr>
      </p:pic>
      <p:pic>
        <p:nvPicPr>
          <p:cNvPr id="3154" name="picture 31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4580890" y="5936284"/>
            <a:ext cx="963510" cy="236220"/>
          </a:xfrm>
          <a:prstGeom prst="rect">
            <a:avLst/>
          </a:prstGeom>
        </p:spPr>
      </p:pic>
      <p:pic>
        <p:nvPicPr>
          <p:cNvPr id="3155" name="picture 31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441069" y="5936284"/>
            <a:ext cx="1250772" cy="236220"/>
          </a:xfrm>
          <a:prstGeom prst="rect">
            <a:avLst/>
          </a:prstGeom>
        </p:spPr>
      </p:pic>
      <p:pic>
        <p:nvPicPr>
          <p:cNvPr id="3156" name="picture 31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370833" y="5936284"/>
            <a:ext cx="1110577" cy="236220"/>
          </a:xfrm>
          <a:prstGeom prst="rect">
            <a:avLst/>
          </a:prstGeom>
        </p:spPr>
      </p:pic>
      <p:pic>
        <p:nvPicPr>
          <p:cNvPr id="3157" name="picture 31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5905500" y="5936284"/>
            <a:ext cx="802385" cy="236220"/>
          </a:xfrm>
          <a:prstGeom prst="rect">
            <a:avLst/>
          </a:prstGeom>
        </p:spPr>
      </p:pic>
      <p:sp>
        <p:nvSpPr>
          <p:cNvPr id="3158" name="textbox 3158"/>
          <p:cNvSpPr/>
          <p:nvPr/>
        </p:nvSpPr>
        <p:spPr>
          <a:xfrm>
            <a:off x="2397785" y="4830724"/>
            <a:ext cx="4996179" cy="13417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977265" algn="l" rtl="0" eaLnBrk="0">
              <a:lnSpc>
                <a:spcPct val="91000"/>
              </a:lnSpc>
            </a:pP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状态码，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</a:t>
            </a:r>
            <a:endParaRPr lang="en-US" altLang="en-US" sz="12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marL="127000" algn="l" rtl="0" eaLnBrk="0">
              <a:lnSpc>
                <a:spcPct val="94000"/>
              </a:lnSpc>
              <a:spcBef>
                <a:spcPts val="370"/>
              </a:spcBef>
            </a:pP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所有以</a:t>
            </a: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开头的</a:t>
            </a: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代码的简写</a:t>
            </a:r>
            <a:endParaRPr lang="en-US" altLang="en-US" sz="1200" dirty="0"/>
          </a:p>
          <a:p>
            <a:pPr marL="12700" algn="l" rtl="0" eaLnBrk="0">
              <a:lnSpc>
                <a:spcPct val="94000"/>
              </a:lnSpc>
              <a:spcBef>
                <a:spcPts val="1525"/>
              </a:spcBef>
            </a:pP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所有以</a:t>
            </a: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开头的</a:t>
            </a: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代码的简写</a:t>
            </a:r>
            <a:endParaRPr lang="en-US" altLang="en-US" sz="12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300" dirty="0"/>
          </a:p>
          <a:p>
            <a:pPr marL="218440" algn="l" rtl="0" eaLnBrk="0">
              <a:lnSpc>
                <a:spcPct val="95000"/>
              </a:lnSpc>
              <a:spcBef>
                <a:spcPts val="0"/>
              </a:spcBef>
            </a:pP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所有没有被</a:t>
            </a: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</a:t>
            </a: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或</a:t>
            </a: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</a:t>
            </a: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捕获的</a:t>
            </a: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</a:t>
            </a: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代码的简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写</a:t>
            </a:r>
            <a:endParaRPr lang="en-US" altLang="en-US" sz="1200" dirty="0"/>
          </a:p>
        </p:txBody>
      </p:sp>
      <p:pic>
        <p:nvPicPr>
          <p:cNvPr id="3159" name="picture 31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160" name="textbox 3160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3161" name="textbox 3161"/>
          <p:cNvSpPr/>
          <p:nvPr/>
        </p:nvSpPr>
        <p:spPr>
          <a:xfrm>
            <a:off x="797505" y="2260976"/>
            <a:ext cx="8574405" cy="2451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730"/>
              </a:lnSpc>
            </a:pPr>
            <a:r>
              <a:rPr sz="1400" spc="-1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条件处理程序(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Handler</a:t>
            </a:r>
            <a:r>
              <a:rPr sz="1400" spc="-1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r>
              <a:rPr sz="1400" spc="-1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可以用来定义在流程控制结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构执行过程中遇到问题时相应的处理步骤。具体语法为：</a:t>
            </a:r>
            <a:endParaRPr lang="en-US" altLang="en-US" sz="1400" dirty="0"/>
          </a:p>
        </p:txBody>
      </p:sp>
      <p:pic>
        <p:nvPicPr>
          <p:cNvPr id="3162" name="picture 316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3072129" y="2625597"/>
            <a:ext cx="5393690" cy="275844"/>
          </a:xfrm>
          <a:prstGeom prst="rect">
            <a:avLst/>
          </a:prstGeom>
        </p:spPr>
      </p:pic>
      <p:sp>
        <p:nvSpPr>
          <p:cNvPr id="3163" name="textbox 3163"/>
          <p:cNvSpPr/>
          <p:nvPr/>
        </p:nvSpPr>
        <p:spPr>
          <a:xfrm>
            <a:off x="797728" y="1112723"/>
            <a:ext cx="1593850" cy="8807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存储过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</a:t>
            </a:r>
            <a:endParaRPr lang="en-US" altLang="en-US" sz="2000" dirty="0"/>
          </a:p>
          <a:p>
            <a:pPr algn="l" rtl="0" eaLnBrk="0">
              <a:lnSpc>
                <a:spcPct val="184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19050" algn="l" rtl="0" eaLnBrk="0">
              <a:lnSpc>
                <a:spcPts val="1850"/>
              </a:lnSpc>
              <a:spcBef>
                <a:spcPts val="5"/>
              </a:spcBef>
            </a:pP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条件处理</a:t>
            </a:r>
            <a:r>
              <a:rPr sz="1500" spc="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序</a:t>
            </a:r>
            <a:endParaRPr lang="en-US" altLang="en-US" sz="1500" dirty="0"/>
          </a:p>
        </p:txBody>
      </p:sp>
      <p:pic>
        <p:nvPicPr>
          <p:cNvPr id="3164" name="picture 316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sp>
        <p:nvSpPr>
          <p:cNvPr id="3165" name="textbox 3165"/>
          <p:cNvSpPr/>
          <p:nvPr/>
        </p:nvSpPr>
        <p:spPr>
          <a:xfrm>
            <a:off x="803234" y="6449212"/>
            <a:ext cx="5547359" cy="2152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400" spc="-10" dirty="0">
                <a:solidFill>
                  <a:srgbClr val="92D05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hlinkClick r:id="rId14">
                  <a:extLst>
                    <a:ext uri="{DAF060AB-1E55-43B9-8AAB-6FB025537F2F}">
                      <wpsdc:hlinkClr xmlns:wpsdc="http://www.wps.cn/officeDocument/2017/drawingmlCustomData" val="92D050"/>
                      <wpsdc:folHlinkClr xmlns:wpsdc="http://www.wps.cn/officeDocument/2017/drawingmlCustomData" val="92D050"/>
                      <wpsdc:hlinkUnderline xmlns:wpsdc="http://www.wps.cn/officeDocument/2017/drawingmlCustomData" val="0"/>
                    </a:ext>
                  </a:extLst>
                </a:hlinkClick>
              </a:rPr>
              <a:t>https://dev.mysql.com/doc/mysql-errors/8.0/en/serv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er</a:t>
            </a:r>
            <a:r>
              <a:rPr sz="1400" spc="-10" dirty="0">
                <a:solidFill>
                  <a:srgbClr val="92D05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-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error</a:t>
            </a:r>
            <a:r>
              <a:rPr sz="1400" spc="-10" dirty="0">
                <a:solidFill>
                  <a:srgbClr val="92D05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-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reference</a:t>
            </a:r>
            <a:r>
              <a:rPr sz="1400" spc="-10" dirty="0">
                <a:solidFill>
                  <a:srgbClr val="92D05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html</a:t>
            </a:r>
            <a:endParaRPr lang="en-US" altLang="en-US" sz="1400" dirty="0"/>
          </a:p>
        </p:txBody>
      </p:sp>
      <p:pic>
        <p:nvPicPr>
          <p:cNvPr id="3166" name="picture 316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441069" y="3695700"/>
            <a:ext cx="923696" cy="236220"/>
          </a:xfrm>
          <a:prstGeom prst="rect">
            <a:avLst/>
          </a:prstGeom>
        </p:spPr>
      </p:pic>
      <p:pic>
        <p:nvPicPr>
          <p:cNvPr id="3167" name="picture 316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1441069" y="4061459"/>
            <a:ext cx="464058" cy="236220"/>
          </a:xfrm>
          <a:prstGeom prst="rect">
            <a:avLst/>
          </a:prstGeom>
        </p:spPr>
      </p:pic>
      <p:sp>
        <p:nvSpPr>
          <p:cNvPr id="3168" name="textbox 3168"/>
          <p:cNvSpPr/>
          <p:nvPr/>
        </p:nvSpPr>
        <p:spPr>
          <a:xfrm>
            <a:off x="1831466" y="3733444"/>
            <a:ext cx="1681479" cy="5441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454660" algn="l" rtl="0" eaLnBrk="0">
              <a:lnSpc>
                <a:spcPct val="83000"/>
              </a:lnSpc>
            </a:pP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继续执行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当前程序</a:t>
            </a:r>
            <a:endParaRPr lang="en-US" altLang="en-US" sz="1200" dirty="0"/>
          </a:p>
          <a:p>
            <a:pPr marL="12700" algn="l" rtl="0" eaLnBrk="0">
              <a:lnSpc>
                <a:spcPts val="2880"/>
              </a:lnSpc>
            </a:pP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终止执行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当前程序</a:t>
            </a:r>
            <a:endParaRPr lang="en-US" altLang="en-US" sz="1200" dirty="0"/>
          </a:p>
        </p:txBody>
      </p:sp>
      <p:sp>
        <p:nvSpPr>
          <p:cNvPr id="3169" name="rect"/>
          <p:cNvSpPr/>
          <p:nvPr/>
        </p:nvSpPr>
        <p:spPr>
          <a:xfrm>
            <a:off x="0" y="6773989"/>
            <a:ext cx="10047731" cy="9525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70" name="rect"/>
          <p:cNvSpPr/>
          <p:nvPr/>
        </p:nvSpPr>
        <p:spPr>
          <a:xfrm>
            <a:off x="10042969" y="6778752"/>
            <a:ext cx="9525" cy="79244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71" name="textbox 3171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3172" name="picture 317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901598" y="2625597"/>
            <a:ext cx="2133193" cy="275844"/>
          </a:xfrm>
          <a:prstGeom prst="rect">
            <a:avLst/>
          </a:prstGeom>
        </p:spPr>
      </p:pic>
      <p:pic>
        <p:nvPicPr>
          <p:cNvPr id="3173" name="picture 317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901598" y="4427219"/>
            <a:ext cx="1235456" cy="236220"/>
          </a:xfrm>
          <a:prstGeom prst="rect">
            <a:avLst/>
          </a:prstGeom>
        </p:spPr>
      </p:pic>
      <p:pic>
        <p:nvPicPr>
          <p:cNvPr id="3174" name="picture 317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901598" y="3329685"/>
            <a:ext cx="1174026" cy="236220"/>
          </a:xfrm>
          <a:prstGeom prst="rect">
            <a:avLst/>
          </a:prstGeom>
        </p:spPr>
      </p:pic>
      <p:grpSp>
        <p:nvGrpSpPr>
          <p:cNvPr id="474" name="group 47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175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176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177" name="picture 317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3178" name="picture 317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4170933" y="4792675"/>
            <a:ext cx="528523" cy="2365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box 184"/>
          <p:cNvSpPr/>
          <p:nvPr/>
        </p:nvSpPr>
        <p:spPr>
          <a:xfrm>
            <a:off x="806864" y="2720924"/>
            <a:ext cx="3462654" cy="24485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336550" algn="l" rtl="0" eaLnBrk="0">
              <a:lnSpc>
                <a:spcPct val="82000"/>
              </a:lnSpc>
            </a:pP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MyISAM是MyS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QL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早期的默认存储引擎。</a:t>
            </a:r>
            <a:endParaRPr lang="en-US" altLang="en-US" sz="1400" dirty="0"/>
          </a:p>
          <a:p>
            <a:pPr marL="12700" algn="l" rtl="0" eaLnBrk="0">
              <a:lnSpc>
                <a:spcPts val="3750"/>
              </a:lnSpc>
              <a:spcBef>
                <a:spcPts val="20"/>
              </a:spcBef>
            </a:pP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特点</a:t>
            </a:r>
            <a:endParaRPr lang="en-US" altLang="en-US" sz="1500" dirty="0"/>
          </a:p>
          <a:p>
            <a:pPr algn="l" rtl="0" eaLnBrk="0">
              <a:lnSpc>
                <a:spcPct val="135000"/>
              </a:lnSpc>
            </a:pPr>
            <a:endParaRPr lang="en-US" altLang="en-US" sz="1000" dirty="0"/>
          </a:p>
          <a:p>
            <a:pPr marL="328930" algn="l" rtl="0" eaLnBrk="0">
              <a:lnSpc>
                <a:spcPct val="92000"/>
              </a:lnSpc>
              <a:spcBef>
                <a:spcPts val="425"/>
              </a:spcBef>
            </a:pPr>
            <a:r>
              <a:rPr sz="1400" spc="-9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不支持事务，</a:t>
            </a:r>
            <a:r>
              <a:rPr sz="1400" spc="-9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9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不支持外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键</a:t>
            </a:r>
            <a:endParaRPr lang="en-US" altLang="en-US" sz="1400" dirty="0"/>
          </a:p>
          <a:p>
            <a:pPr algn="l" rtl="0" eaLnBrk="0">
              <a:lnSpc>
                <a:spcPct val="117000"/>
              </a:lnSpc>
            </a:pPr>
            <a:endParaRPr lang="en-US" altLang="en-US" sz="1000" dirty="0"/>
          </a:p>
          <a:p>
            <a:pPr marL="327025" algn="l" rtl="0" eaLnBrk="0">
              <a:lnSpc>
                <a:spcPct val="91000"/>
              </a:lnSpc>
              <a:spcBef>
                <a:spcPts val="420"/>
              </a:spcBef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支持表锁，不支持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行锁</a:t>
            </a:r>
            <a:endParaRPr lang="en-US" altLang="en-US" sz="1400" dirty="0"/>
          </a:p>
          <a:p>
            <a:pPr algn="l" rtl="0" eaLnBrk="0">
              <a:lnSpc>
                <a:spcPct val="116000"/>
              </a:lnSpc>
            </a:pPr>
            <a:endParaRPr lang="en-US" altLang="en-US" sz="1000" dirty="0"/>
          </a:p>
          <a:p>
            <a:pPr marL="330200" algn="l" rtl="0" eaLnBrk="0">
              <a:lnSpc>
                <a:spcPct val="84000"/>
              </a:lnSpc>
              <a:spcBef>
                <a:spcPts val="425"/>
              </a:spcBef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访问速度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快</a:t>
            </a:r>
            <a:endParaRPr lang="en-US" altLang="en-US" sz="1400" dirty="0"/>
          </a:p>
          <a:p>
            <a:pPr marL="12700" algn="l" rtl="0" eaLnBrk="0">
              <a:lnSpc>
                <a:spcPts val="3750"/>
              </a:lnSpc>
            </a:pP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</a:t>
            </a:r>
            <a:endParaRPr lang="en-US" altLang="en-US" sz="1500" dirty="0"/>
          </a:p>
        </p:txBody>
      </p:sp>
      <p:pic>
        <p:nvPicPr>
          <p:cNvPr id="185" name="picture 1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pic>
        <p:nvPicPr>
          <p:cNvPr id="186" name="picture 1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955535" y="5684520"/>
            <a:ext cx="3299459" cy="624840"/>
          </a:xfrm>
          <a:prstGeom prst="rect">
            <a:avLst/>
          </a:prstGeom>
        </p:spPr>
      </p:pic>
      <p:sp>
        <p:nvSpPr>
          <p:cNvPr id="187" name="textbox 187"/>
          <p:cNvSpPr/>
          <p:nvPr/>
        </p:nvSpPr>
        <p:spPr>
          <a:xfrm>
            <a:off x="1116946" y="5403799"/>
            <a:ext cx="1989454" cy="10775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4000"/>
              </a:lnSpc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xxx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sdi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：存储表结构信息</a:t>
            </a:r>
            <a:endParaRPr lang="en-US" altLang="en-US" sz="1400" dirty="0"/>
          </a:p>
          <a:p>
            <a:pPr marL="12700" algn="l" rtl="0" eaLnBrk="0">
              <a:lnSpc>
                <a:spcPct val="204000"/>
              </a:lnSpc>
              <a:spcBef>
                <a:spcPts val="25"/>
              </a:spcBef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xxx.MYD: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存储数据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xxx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MYI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储索引</a:t>
            </a:r>
            <a:endParaRPr lang="en-US" altLang="en-US" sz="1400" dirty="0"/>
          </a:p>
        </p:txBody>
      </p:sp>
      <p:sp>
        <p:nvSpPr>
          <p:cNvPr id="188" name="textbox 188"/>
          <p:cNvSpPr/>
          <p:nvPr/>
        </p:nvSpPr>
        <p:spPr>
          <a:xfrm>
            <a:off x="797728" y="1112977"/>
            <a:ext cx="1517650" cy="13912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存储引擎特</a:t>
            </a:r>
            <a:r>
              <a:rPr sz="2000" spc="-1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</a:t>
            </a:r>
            <a:endParaRPr lang="en-US" altLang="en-US" sz="20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marL="21590" algn="l" rtl="0" eaLnBrk="0">
              <a:lnSpc>
                <a:spcPct val="92000"/>
              </a:lnSpc>
              <a:spcBef>
                <a:spcPts val="450"/>
              </a:spcBef>
            </a:pPr>
            <a:r>
              <a:rPr sz="1500" spc="-6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6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MyISA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endParaRPr lang="en-US" altLang="en-US" sz="1500" dirty="0"/>
          </a:p>
          <a:p>
            <a:pPr algn="l" rtl="0" eaLnBrk="0">
              <a:lnSpc>
                <a:spcPct val="152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21590" algn="l" rtl="0" eaLnBrk="0">
              <a:lnSpc>
                <a:spcPct val="96000"/>
              </a:lnSpc>
            </a:pP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介绍</a:t>
            </a:r>
            <a:endParaRPr lang="en-US" altLang="en-US" sz="1500" dirty="0"/>
          </a:p>
        </p:txBody>
      </p:sp>
      <p:sp>
        <p:nvSpPr>
          <p:cNvPr id="189" name="textbox 189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90" name="picture 1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191" name="picture 1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92" name="textbox 192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28" name="group 2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93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4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95" name="picture 1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textbox 3179"/>
          <p:cNvSpPr/>
          <p:nvPr/>
        </p:nvSpPr>
        <p:spPr>
          <a:xfrm>
            <a:off x="2276888" y="1214196"/>
            <a:ext cx="8616950" cy="11741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905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定义存储过程，完成如下需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</a:t>
            </a:r>
            <a:endParaRPr lang="en-US" altLang="en-US" sz="20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marL="26670" indent="-13970" algn="l" rtl="0" eaLnBrk="0">
              <a:lnSpc>
                <a:spcPct val="144000"/>
              </a:lnSpc>
            </a:pP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根据传入的参数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uage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来查询用户表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tb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user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中，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所有的用户年龄小于等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于uage的用户姓名(name)和专业(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profession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)，并将用户的姓名和专业插入到所创建的一张新表(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id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name,profession)中。</a:t>
            </a:r>
            <a:endParaRPr lang="en-US" altLang="en-US" sz="1400" dirty="0"/>
          </a:p>
        </p:txBody>
      </p:sp>
      <p:pic>
        <p:nvPicPr>
          <p:cNvPr id="3180" name="picture 31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181" name="textbox 3181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182" name="picture 31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183" name="picture 31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184" name="textbox 3184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aphicFrame>
        <p:nvGraphicFramePr>
          <p:cNvPr id="3185" name="table 3185"/>
          <p:cNvGraphicFramePr>
            <a:graphicFrameLocks noGrp="1"/>
          </p:cNvGraphicFramePr>
          <p:nvPr/>
        </p:nvGraphicFramePr>
        <p:xfrm>
          <a:off x="993393" y="1167129"/>
          <a:ext cx="1013459" cy="388620"/>
        </p:xfrm>
        <a:graphic>
          <a:graphicData uri="http://schemas.openxmlformats.org/drawingml/2006/table">
            <a:tbl>
              <a:tblPr/>
              <a:tblGrid>
                <a:gridCol w="1013459"/>
              </a:tblGrid>
              <a:tr h="3759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400" dirty="0"/>
                    </a:p>
                    <a:p>
                      <a:pPr marL="361315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2000" spc="-10" dirty="0">
                          <a:solidFill>
                            <a:srgbClr val="AD2B26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案例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76" name="group 47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186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187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188" name="picture 31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06196" y="1124711"/>
            <a:ext cx="397763" cy="460247"/>
          </a:xfrm>
          <a:prstGeom prst="rect">
            <a:avLst/>
          </a:prstGeom>
        </p:spPr>
      </p:pic>
      <p:pic>
        <p:nvPicPr>
          <p:cNvPr id="3189" name="picture 31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3190" name="picture 31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99859" y="1247183"/>
            <a:ext cx="199685" cy="201854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textbox 3191"/>
          <p:cNvSpPr/>
          <p:nvPr/>
        </p:nvSpPr>
        <p:spPr>
          <a:xfrm>
            <a:off x="5357704" y="2444286"/>
            <a:ext cx="4028440" cy="23806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2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</a:t>
            </a:r>
            <a:r>
              <a:rPr sz="3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图/存储过程/触发器</a:t>
            </a:r>
            <a:endParaRPr lang="en-US" altLang="en-US" sz="3200" dirty="0"/>
          </a:p>
          <a:p>
            <a:pPr marL="18415" algn="l" rtl="0" eaLnBrk="0">
              <a:lnSpc>
                <a:spcPts val="1850"/>
              </a:lnSpc>
              <a:spcBef>
                <a:spcPts val="1315"/>
              </a:spcBef>
            </a:pP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8415" algn="l" rtl="0" eaLnBrk="0">
              <a:lnSpc>
                <a:spcPts val="1860"/>
              </a:lnSpc>
              <a:spcBef>
                <a:spcPts val="455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8415" algn="l" rtl="0" eaLnBrk="0">
              <a:lnSpc>
                <a:spcPts val="1840"/>
              </a:lnSpc>
              <a:spcBef>
                <a:spcPts val="455"/>
              </a:spcBef>
            </a:pP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</a:t>
            </a:r>
            <a:r>
              <a:rPr sz="15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</a:t>
            </a:r>
            <a:endParaRPr lang="en-US" altLang="en-US" sz="15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8415" algn="l" rtl="0" eaLnBrk="0">
              <a:lnSpc>
                <a:spcPts val="1855"/>
              </a:lnSpc>
            </a:pP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器</a:t>
            </a:r>
            <a:endParaRPr lang="en-US" altLang="en-US" sz="1500" dirty="0"/>
          </a:p>
        </p:txBody>
      </p:sp>
      <p:grpSp>
        <p:nvGrpSpPr>
          <p:cNvPr id="478" name="group 478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3192" name="picture 319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3193" name="textbox 3193"/>
            <p:cNvSpPr/>
            <p:nvPr/>
          </p:nvSpPr>
          <p:spPr>
            <a:xfrm>
              <a:off x="-12700" y="-12700"/>
              <a:ext cx="1437005" cy="14643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marL="713740" algn="l" rtl="0" eaLnBrk="0">
                <a:lnSpc>
                  <a:spcPct val="85000"/>
                </a:lnSpc>
                <a:spcBef>
                  <a:spcPts val="0"/>
                </a:spcBef>
              </a:pPr>
              <a:r>
                <a:rPr sz="3900" spc="11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94" name="table 3194"/>
          <p:cNvGraphicFramePr>
            <a:graphicFrameLocks noGrp="1"/>
          </p:cNvGraphicFramePr>
          <p:nvPr/>
        </p:nvGraphicFramePr>
        <p:xfrm>
          <a:off x="777176" y="2238692"/>
          <a:ext cx="10637519" cy="3617595"/>
        </p:xfrm>
        <a:graphic>
          <a:graphicData uri="http://schemas.openxmlformats.org/drawingml/2006/table">
            <a:tbl>
              <a:tblPr/>
              <a:tblGrid>
                <a:gridCol w="10637519"/>
              </a:tblGrid>
              <a:tr h="36144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102235" algn="l" rtl="0" eaLnBrk="0">
                        <a:lnSpc>
                          <a:spcPct val="78000"/>
                        </a:lnSpc>
                      </a:pP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•</a:t>
                      </a:r>
                      <a:endParaRPr lang="en-US" altLang="en-US" sz="1400" dirty="0"/>
                    </a:p>
                    <a:p>
                      <a:pPr marL="102235" algn="l" rtl="0" eaLnBrk="0">
                        <a:lnSpc>
                          <a:spcPts val="2520"/>
                        </a:lnSpc>
                      </a:pP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•</a:t>
                      </a:r>
                      <a:endParaRPr lang="en-US" altLang="en-US" sz="1400" dirty="0"/>
                    </a:p>
                    <a:p>
                      <a:pPr marL="102235" algn="l" rtl="0" eaLnBrk="0">
                        <a:lnSpc>
                          <a:spcPts val="2520"/>
                        </a:lnSpc>
                      </a:pP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•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3195" name="picture 31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70203" y="4557014"/>
            <a:ext cx="1133208" cy="275844"/>
          </a:xfrm>
          <a:prstGeom prst="rect">
            <a:avLst/>
          </a:prstGeom>
        </p:spPr>
      </p:pic>
      <p:pic>
        <p:nvPicPr>
          <p:cNvPr id="3196" name="picture 31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56716" y="4877054"/>
            <a:ext cx="1267358" cy="275844"/>
          </a:xfrm>
          <a:prstGeom prst="rect">
            <a:avLst/>
          </a:prstGeom>
        </p:spPr>
      </p:pic>
      <p:pic>
        <p:nvPicPr>
          <p:cNvPr id="3197" name="picture 31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56716" y="5197094"/>
            <a:ext cx="741972" cy="275844"/>
          </a:xfrm>
          <a:prstGeom prst="rect">
            <a:avLst/>
          </a:prstGeom>
        </p:spPr>
      </p:pic>
      <p:pic>
        <p:nvPicPr>
          <p:cNvPr id="3198" name="picture 31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560574" y="5197094"/>
            <a:ext cx="438150" cy="275844"/>
          </a:xfrm>
          <a:prstGeom prst="rect">
            <a:avLst/>
          </a:prstGeom>
        </p:spPr>
      </p:pic>
      <p:pic>
        <p:nvPicPr>
          <p:cNvPr id="3199" name="picture 31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56716" y="5517184"/>
            <a:ext cx="1432305" cy="275844"/>
          </a:xfrm>
          <a:prstGeom prst="rect">
            <a:avLst/>
          </a:prstGeom>
        </p:spPr>
      </p:pic>
      <p:sp>
        <p:nvSpPr>
          <p:cNvPr id="3200" name="textbox 3200"/>
          <p:cNvSpPr/>
          <p:nvPr/>
        </p:nvSpPr>
        <p:spPr>
          <a:xfrm>
            <a:off x="1826761" y="4611363"/>
            <a:ext cx="4738370" cy="11925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03505" algn="l" rtl="0" eaLnBrk="0">
              <a:lnSpc>
                <a:spcPts val="1630"/>
              </a:lnSpc>
            </a:pPr>
            <a:r>
              <a:rPr sz="1300" spc="-7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说明</a:t>
            </a:r>
            <a:r>
              <a:rPr sz="1300" spc="-6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en-US" sz="1300" dirty="0"/>
          </a:p>
          <a:p>
            <a:pPr marL="540385" algn="l" rtl="0" eaLnBrk="0">
              <a:lnSpc>
                <a:spcPct val="89000"/>
              </a:lnSpc>
              <a:spcBef>
                <a:spcPts val="890"/>
              </a:spcBef>
            </a:pPr>
            <a:r>
              <a:rPr sz="1400" spc="-2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：相同的输入参数总是产生</a:t>
            </a: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同的结果</a:t>
            </a:r>
            <a:endParaRPr lang="en-US" altLang="en-US" sz="1400" dirty="0"/>
          </a:p>
          <a:p>
            <a:pPr marL="12700" algn="l" rtl="0" eaLnBrk="0">
              <a:lnSpc>
                <a:spcPts val="2520"/>
              </a:lnSpc>
            </a:pPr>
            <a:r>
              <a:rPr sz="1300" spc="-2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：不包含</a:t>
            </a:r>
            <a:r>
              <a:rPr sz="1300" spc="-2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13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3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语句。</a:t>
            </a:r>
            <a:endParaRPr lang="en-US" altLang="en-US" sz="1300" dirty="0"/>
          </a:p>
          <a:p>
            <a:pPr algn="l" rtl="0" eaLnBrk="0">
              <a:lnSpc>
                <a:spcPct val="106000"/>
              </a:lnSpc>
            </a:pPr>
            <a:endParaRPr lang="en-US" altLang="en-US" sz="800" dirty="0"/>
          </a:p>
          <a:p>
            <a:pPr algn="r" rtl="0" eaLnBrk="0">
              <a:lnSpc>
                <a:spcPct val="97000"/>
              </a:lnSpc>
              <a:spcBef>
                <a:spcPts val="5"/>
              </a:spcBef>
            </a:pPr>
            <a:r>
              <a:rPr sz="1400" spc="-7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：包含读取数据的语句，</a:t>
            </a:r>
            <a:r>
              <a:rPr sz="1400" spc="-7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但不包含写入数据的语句</a:t>
            </a:r>
            <a:r>
              <a:rPr sz="1400" spc="-4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</p:txBody>
      </p:sp>
      <p:sp>
        <p:nvSpPr>
          <p:cNvPr id="3201" name="textbox 3201"/>
          <p:cNvSpPr/>
          <p:nvPr/>
        </p:nvSpPr>
        <p:spPr>
          <a:xfrm>
            <a:off x="794296" y="1112977"/>
            <a:ext cx="6468109" cy="8547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5875" algn="l" rtl="0" eaLnBrk="0">
              <a:lnSpc>
                <a:spcPct val="91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存储函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</a:t>
            </a:r>
            <a:endParaRPr lang="en-US" altLang="en-US" sz="2000" dirty="0"/>
          </a:p>
          <a:p>
            <a:pPr algn="l" rtl="0" eaLnBrk="0">
              <a:lnSpc>
                <a:spcPct val="198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1000"/>
              </a:lnSpc>
              <a:spcBef>
                <a:spcPts val="0"/>
              </a:spcBef>
            </a:pP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存储函数是有返回值的存储过程，存储函数的参数只能是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类型的。具体语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如下：</a:t>
            </a:r>
            <a:endParaRPr lang="en-US" altLang="en-US" sz="1400" dirty="0"/>
          </a:p>
        </p:txBody>
      </p:sp>
      <p:pic>
        <p:nvPicPr>
          <p:cNvPr id="3202" name="picture 32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203" name="textbox 3203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204" name="picture 32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205" name="picture 320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pic>
        <p:nvPicPr>
          <p:cNvPr id="3206" name="picture 320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70203" y="2636265"/>
            <a:ext cx="2652649" cy="275844"/>
          </a:xfrm>
          <a:prstGeom prst="rect">
            <a:avLst/>
          </a:prstGeom>
        </p:spPr>
      </p:pic>
      <p:sp>
        <p:nvSpPr>
          <p:cNvPr id="3207" name="textbox 3207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3208" name="picture 320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70203" y="2316226"/>
            <a:ext cx="1711960" cy="275844"/>
          </a:xfrm>
          <a:prstGeom prst="rect">
            <a:avLst/>
          </a:prstGeom>
        </p:spPr>
      </p:pic>
      <p:pic>
        <p:nvPicPr>
          <p:cNvPr id="3209" name="picture 320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3606038" y="2316226"/>
            <a:ext cx="199135" cy="275844"/>
          </a:xfrm>
          <a:prstGeom prst="rect">
            <a:avLst/>
          </a:prstGeom>
        </p:spPr>
      </p:pic>
      <p:sp>
        <p:nvSpPr>
          <p:cNvPr id="3210" name="textbox 3210"/>
          <p:cNvSpPr/>
          <p:nvPr/>
        </p:nvSpPr>
        <p:spPr>
          <a:xfrm>
            <a:off x="2485827" y="2370575"/>
            <a:ext cx="1995804" cy="2324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400" spc="3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存储函数名称</a:t>
            </a:r>
            <a:r>
              <a:rPr sz="1400" spc="3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2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参数列表</a:t>
            </a:r>
            <a:endParaRPr lang="en-US" altLang="en-US" sz="1400" dirty="0"/>
          </a:p>
        </p:txBody>
      </p:sp>
      <p:pic>
        <p:nvPicPr>
          <p:cNvPr id="3211" name="picture 32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409700" y="3596640"/>
            <a:ext cx="951306" cy="275843"/>
          </a:xfrm>
          <a:prstGeom prst="rect">
            <a:avLst/>
          </a:prstGeom>
        </p:spPr>
      </p:pic>
      <p:grpSp>
        <p:nvGrpSpPr>
          <p:cNvPr id="480" name="group 48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212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213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214" name="picture 32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3215" name="picture 32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409700" y="3276600"/>
            <a:ext cx="602488" cy="275844"/>
          </a:xfrm>
          <a:prstGeom prst="rect">
            <a:avLst/>
          </a:prstGeom>
        </p:spPr>
      </p:pic>
      <p:pic>
        <p:nvPicPr>
          <p:cNvPr id="3216" name="picture 32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870203" y="2956255"/>
            <a:ext cx="579729" cy="276148"/>
          </a:xfrm>
          <a:prstGeom prst="rect">
            <a:avLst/>
          </a:prstGeom>
        </p:spPr>
      </p:pic>
      <p:pic>
        <p:nvPicPr>
          <p:cNvPr id="3217" name="picture 32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870203" y="3916679"/>
            <a:ext cx="534009" cy="275844"/>
          </a:xfrm>
          <a:prstGeom prst="rect">
            <a:avLst/>
          </a:prstGeom>
        </p:spPr>
      </p:pic>
      <p:sp>
        <p:nvSpPr>
          <p:cNvPr id="3218" name="textbox 3218"/>
          <p:cNvSpPr/>
          <p:nvPr/>
        </p:nvSpPr>
        <p:spPr>
          <a:xfrm>
            <a:off x="1899724" y="3330950"/>
            <a:ext cx="379729" cy="235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句</a:t>
            </a:r>
            <a:endParaRPr lang="en-US" altLang="en-US" sz="1400" dirty="0"/>
          </a:p>
        </p:txBody>
      </p:sp>
      <p:pic>
        <p:nvPicPr>
          <p:cNvPr id="3219" name="picture 32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4509770" y="2316226"/>
            <a:ext cx="160020" cy="275844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0" name="picture 32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221" name="textbox 3221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222" name="picture 32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223" name="picture 32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224" name="textbox 3224"/>
          <p:cNvSpPr/>
          <p:nvPr/>
        </p:nvSpPr>
        <p:spPr>
          <a:xfrm>
            <a:off x="2740677" y="1212672"/>
            <a:ext cx="3263265" cy="3041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定义存储函数，完成如下需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</a:t>
            </a:r>
            <a:endParaRPr lang="en-US" altLang="en-US" sz="2000" dirty="0"/>
          </a:p>
        </p:txBody>
      </p:sp>
      <p:sp>
        <p:nvSpPr>
          <p:cNvPr id="3225" name="textbox 3225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3226" name="textbox 3226"/>
          <p:cNvSpPr/>
          <p:nvPr/>
        </p:nvSpPr>
        <p:spPr>
          <a:xfrm>
            <a:off x="2292579" y="1864436"/>
            <a:ext cx="3486784" cy="2209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计算从1累加到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的值，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为传入的参数值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</p:txBody>
      </p:sp>
      <p:graphicFrame>
        <p:nvGraphicFramePr>
          <p:cNvPr id="3227" name="table 3227"/>
          <p:cNvGraphicFramePr>
            <a:graphicFrameLocks noGrp="1"/>
          </p:cNvGraphicFramePr>
          <p:nvPr/>
        </p:nvGraphicFramePr>
        <p:xfrm>
          <a:off x="993393" y="1165605"/>
          <a:ext cx="1013459" cy="388620"/>
        </p:xfrm>
        <a:graphic>
          <a:graphicData uri="http://schemas.openxmlformats.org/drawingml/2006/table">
            <a:tbl>
              <a:tblPr/>
              <a:tblGrid>
                <a:gridCol w="1013459"/>
              </a:tblGrid>
              <a:tr h="3759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lang="en-US" altLang="en-US" sz="400" dirty="0"/>
                    </a:p>
                    <a:p>
                      <a:pPr marL="361315" algn="l" rtl="0" eaLnBrk="0">
                        <a:lnSpc>
                          <a:spcPct val="99000"/>
                        </a:lnSpc>
                        <a:spcBef>
                          <a:spcPts val="0"/>
                        </a:spcBef>
                      </a:pPr>
                      <a:r>
                        <a:rPr sz="2000" spc="-10" dirty="0">
                          <a:solidFill>
                            <a:srgbClr val="AD2B26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练习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82" name="group 48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228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229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230" name="picture 32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06196" y="1123188"/>
            <a:ext cx="397763" cy="460248"/>
          </a:xfrm>
          <a:prstGeom prst="rect">
            <a:avLst/>
          </a:prstGeom>
        </p:spPr>
      </p:pic>
      <p:pic>
        <p:nvPicPr>
          <p:cNvPr id="3231" name="picture 32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3232" name="picture 32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99859" y="1245659"/>
            <a:ext cx="199685" cy="201854"/>
          </a:xfrm>
          <a:prstGeom prst="rect">
            <a:avLst/>
          </a:prstGeom>
        </p:spPr>
      </p:pic>
      <p:sp>
        <p:nvSpPr>
          <p:cNvPr id="3233" name="textbox 3233"/>
          <p:cNvSpPr/>
          <p:nvPr/>
        </p:nvSpPr>
        <p:spPr>
          <a:xfrm>
            <a:off x="2288058" y="1243722"/>
            <a:ext cx="101600" cy="3708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720"/>
              </a:lnSpc>
            </a:pPr>
            <a:r>
              <a:rPr sz="1800" spc="-40" dirty="0">
                <a:solidFill>
                  <a:srgbClr val="AD2A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endParaRPr lang="en-US" altLang="en-US" sz="1800"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textbox 3234"/>
          <p:cNvSpPr/>
          <p:nvPr/>
        </p:nvSpPr>
        <p:spPr>
          <a:xfrm>
            <a:off x="5357704" y="2444286"/>
            <a:ext cx="4028440" cy="23806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2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</a:t>
            </a:r>
            <a:r>
              <a:rPr sz="3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图/存储过程/触发器</a:t>
            </a:r>
            <a:endParaRPr lang="en-US" altLang="en-US" sz="3200" dirty="0"/>
          </a:p>
          <a:p>
            <a:pPr marL="18415" algn="l" rtl="0" eaLnBrk="0">
              <a:lnSpc>
                <a:spcPts val="1850"/>
              </a:lnSpc>
              <a:spcBef>
                <a:spcPts val="1315"/>
              </a:spcBef>
            </a:pP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8415" algn="l" rtl="0" eaLnBrk="0">
              <a:lnSpc>
                <a:spcPts val="1860"/>
              </a:lnSpc>
              <a:spcBef>
                <a:spcPts val="455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8415" algn="l" rtl="0" eaLnBrk="0">
              <a:lnSpc>
                <a:spcPts val="1840"/>
              </a:lnSpc>
              <a:spcBef>
                <a:spcPts val="455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</a:t>
            </a:r>
            <a:endParaRPr lang="en-US" altLang="en-US" sz="15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8415" algn="l" rtl="0" eaLnBrk="0">
              <a:lnSpc>
                <a:spcPts val="1855"/>
              </a:lnSpc>
            </a:pPr>
            <a:r>
              <a:rPr sz="1500" spc="4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4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</a:t>
            </a:r>
            <a:r>
              <a:rPr sz="15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器</a:t>
            </a:r>
            <a:endParaRPr lang="en-US" altLang="en-US" sz="1500" dirty="0"/>
          </a:p>
        </p:txBody>
      </p:sp>
      <p:grpSp>
        <p:nvGrpSpPr>
          <p:cNvPr id="484" name="group 484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3235" name="picture 323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3236" name="textbox 3236"/>
            <p:cNvSpPr/>
            <p:nvPr/>
          </p:nvSpPr>
          <p:spPr>
            <a:xfrm>
              <a:off x="-12700" y="-12700"/>
              <a:ext cx="1437005" cy="14643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marL="713740" algn="l" rtl="0" eaLnBrk="0">
                <a:lnSpc>
                  <a:spcPct val="85000"/>
                </a:lnSpc>
                <a:spcBef>
                  <a:spcPts val="0"/>
                </a:spcBef>
              </a:pPr>
              <a:r>
                <a:rPr sz="3900" spc="11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37" name="table 3237"/>
          <p:cNvGraphicFramePr>
            <a:graphicFrameLocks noGrp="1"/>
          </p:cNvGraphicFramePr>
          <p:nvPr/>
        </p:nvGraphicFramePr>
        <p:xfrm>
          <a:off x="4495291" y="3754373"/>
          <a:ext cx="6920230" cy="1913255"/>
        </p:xfrm>
        <a:graphic>
          <a:graphicData uri="http://schemas.openxmlformats.org/drawingml/2006/table">
            <a:tbl>
              <a:tblPr/>
              <a:tblGrid>
                <a:gridCol w="1659254"/>
                <a:gridCol w="5260975"/>
              </a:tblGrid>
              <a:tr h="593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329565" algn="l" rtl="0" eaLnBrk="0">
                        <a:lnSpc>
                          <a:spcPts val="1850"/>
                        </a:lnSpc>
                      </a:pPr>
                      <a:r>
                        <a:rPr sz="1500" spc="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触发器类</a:t>
                      </a:r>
                      <a:r>
                        <a:rPr sz="150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型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2032635" algn="l" rtl="0" eaLnBrk="0">
                        <a:lnSpc>
                          <a:spcPts val="1855"/>
                        </a:lnSpc>
                      </a:pPr>
                      <a:r>
                        <a:rPr sz="15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NEW</a:t>
                      </a:r>
                      <a:r>
                        <a:rPr sz="1500" spc="1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500" spc="1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sz="1500" spc="1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5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OLD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</a:tr>
              <a:tr h="4375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800" dirty="0"/>
                    </a:p>
                    <a:p>
                      <a:pPr marL="21590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INSER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型触发器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800" dirty="0"/>
                    </a:p>
                    <a:p>
                      <a:pPr marL="11493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NEW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表示将要或者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已经新增的数据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800" dirty="0"/>
                    </a:p>
                    <a:p>
                      <a:pPr marL="182245" algn="l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UPDAT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型触发器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800" dirty="0"/>
                    </a:p>
                    <a:p>
                      <a:pPr marL="108585" algn="l" rtl="0" eaLnBrk="0">
                        <a:lnSpc>
                          <a:spcPct val="92000"/>
                        </a:lnSpc>
                        <a:spcBef>
                          <a:spcPts val="0"/>
                        </a:spcBef>
                      </a:pP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OLD</a:t>
                      </a: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表示修改之前的数据</a:t>
                      </a: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,</a:t>
                      </a: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NEW</a:t>
                      </a: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表示将要或已经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修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改后的数据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44386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800" dirty="0"/>
                    </a:p>
                    <a:p>
                      <a:pPr marL="22352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DE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LETE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型触发器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800" dirty="0"/>
                    </a:p>
                    <a:p>
                      <a:pPr marL="10858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OLD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表示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将要或者已经删除的数据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3238" name="textbox 3238"/>
          <p:cNvSpPr/>
          <p:nvPr/>
        </p:nvSpPr>
        <p:spPr>
          <a:xfrm>
            <a:off x="793939" y="2256485"/>
            <a:ext cx="10442575" cy="1225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3970" algn="l" rtl="0" eaLnBrk="0">
              <a:lnSpc>
                <a:spcPct val="83000"/>
              </a:lnSpc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触发器是与表有关的数据库对象，指在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inse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update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delete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之前或之后，触发并执行触发器中定义的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语句集合。触发器的这种特</a:t>
            </a:r>
            <a:endParaRPr lang="en-US" altLang="en-US" sz="1400" dirty="0"/>
          </a:p>
          <a:p>
            <a:pPr marL="13335" algn="l" rtl="0" eaLnBrk="0">
              <a:lnSpc>
                <a:spcPts val="2520"/>
              </a:lnSpc>
              <a:spcBef>
                <a:spcPts val="10"/>
              </a:spcBef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性可以协助应用在数据库端确保数据的完整性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日志记录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数据校验等操作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5240" indent="-2540" algn="l" rtl="0" eaLnBrk="0">
              <a:lnSpc>
                <a:spcPct val="151000"/>
              </a:lnSpc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使用别名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OLD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NEW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来引用触发器中发生变化的记录内容，这与其他的数据库是相似的。现在触发器还只支持行级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发，不支持语句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级触发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</p:txBody>
      </p:sp>
      <p:pic>
        <p:nvPicPr>
          <p:cNvPr id="3239" name="picture 32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69873" y="3761232"/>
            <a:ext cx="2681732" cy="1956816"/>
          </a:xfrm>
          <a:prstGeom prst="rect">
            <a:avLst/>
          </a:prstGeom>
        </p:spPr>
      </p:pic>
      <p:pic>
        <p:nvPicPr>
          <p:cNvPr id="3240" name="picture 32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241" name="textbox 3241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242" name="picture 3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243" name="picture 32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244" name="textbox 3244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3245" name="textbox 3245"/>
          <p:cNvSpPr/>
          <p:nvPr/>
        </p:nvSpPr>
        <p:spPr>
          <a:xfrm>
            <a:off x="797728" y="1112977"/>
            <a:ext cx="768350" cy="8928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触发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器</a:t>
            </a:r>
            <a:endParaRPr lang="en-US" altLang="en-US" sz="2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21590" algn="l" rtl="0" eaLnBrk="0">
              <a:lnSpc>
                <a:spcPct val="96000"/>
              </a:lnSpc>
              <a:spcBef>
                <a:spcPts val="0"/>
              </a:spcBef>
            </a:pP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介绍</a:t>
            </a:r>
            <a:endParaRPr lang="en-US" altLang="en-US" sz="1500" dirty="0"/>
          </a:p>
        </p:txBody>
      </p:sp>
      <p:grpSp>
        <p:nvGrpSpPr>
          <p:cNvPr id="486" name="group 48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246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247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248" name="picture 32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49" name="table 3249"/>
          <p:cNvGraphicFramePr>
            <a:graphicFrameLocks noGrp="1"/>
          </p:cNvGraphicFramePr>
          <p:nvPr/>
        </p:nvGraphicFramePr>
        <p:xfrm>
          <a:off x="857948" y="2456624"/>
          <a:ext cx="10637520" cy="2004060"/>
        </p:xfrm>
        <a:graphic>
          <a:graphicData uri="http://schemas.openxmlformats.org/drawingml/2006/table">
            <a:tbl>
              <a:tblPr/>
              <a:tblGrid>
                <a:gridCol w="10637520"/>
              </a:tblGrid>
              <a:tr h="200088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50" name="table 3250"/>
          <p:cNvGraphicFramePr>
            <a:graphicFrameLocks noGrp="1"/>
          </p:cNvGraphicFramePr>
          <p:nvPr/>
        </p:nvGraphicFramePr>
        <p:xfrm>
          <a:off x="857948" y="5890196"/>
          <a:ext cx="10637520" cy="386715"/>
        </p:xfrm>
        <a:graphic>
          <a:graphicData uri="http://schemas.openxmlformats.org/drawingml/2006/table">
            <a:tbl>
              <a:tblPr/>
              <a:tblGrid>
                <a:gridCol w="10637520"/>
              </a:tblGrid>
              <a:tr h="3835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51" name="table 3251"/>
          <p:cNvGraphicFramePr>
            <a:graphicFrameLocks noGrp="1"/>
          </p:cNvGraphicFramePr>
          <p:nvPr/>
        </p:nvGraphicFramePr>
        <p:xfrm>
          <a:off x="857948" y="4927028"/>
          <a:ext cx="10637520" cy="386714"/>
        </p:xfrm>
        <a:graphic>
          <a:graphicData uri="http://schemas.openxmlformats.org/drawingml/2006/table">
            <a:tbl>
              <a:tblPr/>
              <a:tblGrid>
                <a:gridCol w="10637520"/>
              </a:tblGrid>
              <a:tr h="3835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252" name="picture 32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59536" y="4928616"/>
            <a:ext cx="10634471" cy="384047"/>
          </a:xfrm>
          <a:prstGeom prst="rect">
            <a:avLst/>
          </a:prstGeom>
        </p:spPr>
      </p:pic>
      <p:pic>
        <p:nvPicPr>
          <p:cNvPr id="3253" name="picture 32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254" name="textbox 3254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255" name="picture 32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256" name="picture 3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50976" y="5967374"/>
            <a:ext cx="4112005" cy="275844"/>
          </a:xfrm>
          <a:prstGeom prst="rect">
            <a:avLst/>
          </a:prstGeom>
        </p:spPr>
      </p:pic>
      <p:sp>
        <p:nvSpPr>
          <p:cNvPr id="3257" name="textbox 3257"/>
          <p:cNvSpPr/>
          <p:nvPr/>
        </p:nvSpPr>
        <p:spPr>
          <a:xfrm>
            <a:off x="5020596" y="5954674"/>
            <a:ext cx="4102734" cy="3181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lang="en-US" altLang="en-US" sz="500" dirty="0"/>
          </a:p>
          <a:p>
            <a:pPr marL="12700" algn="l" rtl="0" eaLnBrk="0">
              <a:lnSpc>
                <a:spcPct val="97000"/>
              </a:lnSpc>
              <a:spcBef>
                <a:spcPts val="5"/>
              </a:spcBef>
            </a:pPr>
            <a:r>
              <a:rPr sz="1400" spc="-5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如果没有指定</a:t>
            </a:r>
            <a:r>
              <a:rPr sz="1400" spc="-5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</a:t>
            </a:r>
            <a:r>
              <a:rPr sz="1400" spc="-5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，默认为</a:t>
            </a:r>
            <a:r>
              <a:rPr sz="1400" spc="-2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前数据库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</p:txBody>
      </p:sp>
      <p:pic>
        <p:nvPicPr>
          <p:cNvPr id="3258" name="picture 32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102001" y="5967374"/>
            <a:ext cx="1295146" cy="275844"/>
          </a:xfrm>
          <a:prstGeom prst="rect">
            <a:avLst/>
          </a:prstGeom>
        </p:spPr>
      </p:pic>
      <p:sp>
        <p:nvSpPr>
          <p:cNvPr id="3259" name="textbox 3259"/>
          <p:cNvSpPr/>
          <p:nvPr/>
        </p:nvSpPr>
        <p:spPr>
          <a:xfrm>
            <a:off x="797728" y="1112977"/>
            <a:ext cx="768350" cy="12973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触发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器</a:t>
            </a:r>
            <a:endParaRPr lang="en-US" altLang="en-US" sz="2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marL="21590" algn="l" rtl="0" eaLnBrk="0">
              <a:lnSpc>
                <a:spcPct val="98000"/>
              </a:lnSpc>
              <a:spcBef>
                <a:spcPts val="450"/>
              </a:spcBef>
            </a:pP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语法</a:t>
            </a:r>
            <a:endParaRPr lang="en-US" altLang="en-US" sz="15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300" dirty="0"/>
          </a:p>
          <a:p>
            <a:pPr marL="83820" algn="l" rtl="0" eaLnBrk="0">
              <a:lnSpc>
                <a:spcPct val="99000"/>
              </a:lnSpc>
            </a:pPr>
            <a:r>
              <a:rPr sz="1300" spc="1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300" spc="1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300" spc="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3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</a:t>
            </a:r>
            <a:endParaRPr lang="en-US" altLang="en-US" sz="1300" dirty="0"/>
          </a:p>
        </p:txBody>
      </p:sp>
      <p:pic>
        <p:nvPicPr>
          <p:cNvPr id="3260" name="picture 32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50976" y="2853182"/>
            <a:ext cx="3269741" cy="275844"/>
          </a:xfrm>
          <a:prstGeom prst="rect">
            <a:avLst/>
          </a:prstGeom>
        </p:spPr>
      </p:pic>
      <p:pic>
        <p:nvPicPr>
          <p:cNvPr id="3261" name="picture 32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pic>
        <p:nvPicPr>
          <p:cNvPr id="3262" name="picture 32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950976" y="2533142"/>
            <a:ext cx="2604210" cy="275844"/>
          </a:xfrm>
          <a:prstGeom prst="rect">
            <a:avLst/>
          </a:prstGeom>
        </p:spPr>
      </p:pic>
      <p:sp>
        <p:nvSpPr>
          <p:cNvPr id="3263" name="textbox 3263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3264" name="picture 32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138172" y="3172917"/>
            <a:ext cx="1522730" cy="276148"/>
          </a:xfrm>
          <a:prstGeom prst="rect">
            <a:avLst/>
          </a:prstGeom>
        </p:spPr>
      </p:pic>
      <p:pic>
        <p:nvPicPr>
          <p:cNvPr id="3265" name="picture 32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950976" y="3172917"/>
            <a:ext cx="1155953" cy="276148"/>
          </a:xfrm>
          <a:prstGeom prst="rect">
            <a:avLst/>
          </a:prstGeom>
        </p:spPr>
      </p:pic>
      <p:pic>
        <p:nvPicPr>
          <p:cNvPr id="3266" name="picture 32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490472" y="3813683"/>
            <a:ext cx="1129284" cy="275844"/>
          </a:xfrm>
          <a:prstGeom prst="rect">
            <a:avLst/>
          </a:prstGeom>
        </p:spPr>
      </p:pic>
      <p:grpSp>
        <p:nvGrpSpPr>
          <p:cNvPr id="488" name="group 48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267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268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269" name="picture 326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3270" name="textbox 3270"/>
          <p:cNvSpPr/>
          <p:nvPr/>
        </p:nvSpPr>
        <p:spPr>
          <a:xfrm>
            <a:off x="3619056" y="3227324"/>
            <a:ext cx="914400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级触发器</a:t>
            </a:r>
            <a:endParaRPr lang="en-US" altLang="en-US" sz="1400" dirty="0"/>
          </a:p>
        </p:txBody>
      </p:sp>
      <p:pic>
        <p:nvPicPr>
          <p:cNvPr id="3271" name="picture 327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950976" y="3493642"/>
            <a:ext cx="579729" cy="275844"/>
          </a:xfrm>
          <a:prstGeom prst="rect">
            <a:avLst/>
          </a:prstGeom>
        </p:spPr>
      </p:pic>
      <p:pic>
        <p:nvPicPr>
          <p:cNvPr id="3272" name="picture 327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950976" y="4133722"/>
            <a:ext cx="501014" cy="275844"/>
          </a:xfrm>
          <a:prstGeom prst="rect">
            <a:avLst/>
          </a:prstGeom>
        </p:spPr>
      </p:pic>
      <p:sp>
        <p:nvSpPr>
          <p:cNvPr id="3273" name="textbox 3273"/>
          <p:cNvSpPr/>
          <p:nvPr/>
        </p:nvSpPr>
        <p:spPr>
          <a:xfrm>
            <a:off x="868824" y="4669611"/>
            <a:ext cx="647700" cy="2228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1300" spc="1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300" spc="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3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</a:t>
            </a:r>
            <a:endParaRPr lang="en-US" altLang="en-US" sz="1300" dirty="0"/>
          </a:p>
        </p:txBody>
      </p:sp>
      <p:sp>
        <p:nvSpPr>
          <p:cNvPr id="3274" name="textbox 3274"/>
          <p:cNvSpPr/>
          <p:nvPr/>
        </p:nvSpPr>
        <p:spPr>
          <a:xfrm>
            <a:off x="868824" y="5642483"/>
            <a:ext cx="647700" cy="2216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1300" spc="1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300" spc="1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300" spc="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3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删除</a:t>
            </a:r>
            <a:endParaRPr lang="en-US" altLang="en-US" sz="1300"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5" name="table 3275"/>
          <p:cNvGraphicFramePr>
            <a:graphicFrameLocks noGrp="1"/>
          </p:cNvGraphicFramePr>
          <p:nvPr/>
        </p:nvGraphicFramePr>
        <p:xfrm>
          <a:off x="2278316" y="2456624"/>
          <a:ext cx="9217025" cy="2649854"/>
        </p:xfrm>
        <a:graphic>
          <a:graphicData uri="http://schemas.openxmlformats.org/drawingml/2006/table">
            <a:tbl>
              <a:tblPr/>
              <a:tblGrid>
                <a:gridCol w="9217025"/>
              </a:tblGrid>
              <a:tr h="26466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sp>
        <p:nvSpPr>
          <p:cNvPr id="3276" name="textbox 3276"/>
          <p:cNvSpPr/>
          <p:nvPr/>
        </p:nvSpPr>
        <p:spPr>
          <a:xfrm>
            <a:off x="2279206" y="1212672"/>
            <a:ext cx="8300719" cy="8801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21590" algn="l" rtl="0" eaLnBrk="0">
              <a:lnSpc>
                <a:spcPct val="97000"/>
              </a:lnSpc>
            </a:pP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定义触发器，完成如下需求</a:t>
            </a:r>
            <a:endParaRPr lang="en-US" altLang="en-US" sz="2000" dirty="0"/>
          </a:p>
          <a:p>
            <a:pPr algn="l" rtl="0" eaLnBrk="0">
              <a:lnSpc>
                <a:spcPct val="198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5000"/>
              </a:lnSpc>
              <a:spcBef>
                <a:spcPts val="0"/>
              </a:spcBef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通过触发器记录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tb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user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表的数据变更日志，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将变更日志插入到日志表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user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logs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中,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包含增加,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修改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删除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</a:t>
            </a:r>
            <a:endParaRPr lang="en-US" altLang="en-US" sz="1400" dirty="0"/>
          </a:p>
        </p:txBody>
      </p:sp>
      <p:pic>
        <p:nvPicPr>
          <p:cNvPr id="3277" name="picture 32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278" name="textbox 3278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279" name="picture 3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456941" y="3813683"/>
            <a:ext cx="3027679" cy="275844"/>
          </a:xfrm>
          <a:prstGeom prst="rect">
            <a:avLst/>
          </a:prstGeom>
        </p:spPr>
      </p:pic>
      <p:pic>
        <p:nvPicPr>
          <p:cNvPr id="3280" name="picture 3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456941" y="3172917"/>
            <a:ext cx="3347847" cy="276148"/>
          </a:xfrm>
          <a:prstGeom prst="rect">
            <a:avLst/>
          </a:prstGeom>
        </p:spPr>
      </p:pic>
      <p:pic>
        <p:nvPicPr>
          <p:cNvPr id="3281" name="picture 32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456941" y="3493642"/>
            <a:ext cx="3448812" cy="275844"/>
          </a:xfrm>
          <a:prstGeom prst="rect">
            <a:avLst/>
          </a:prstGeom>
        </p:spPr>
      </p:pic>
      <p:pic>
        <p:nvPicPr>
          <p:cNvPr id="3282" name="picture 32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456941" y="4133722"/>
            <a:ext cx="3355339" cy="275844"/>
          </a:xfrm>
          <a:prstGeom prst="rect">
            <a:avLst/>
          </a:prstGeom>
        </p:spPr>
      </p:pic>
      <p:sp>
        <p:nvSpPr>
          <p:cNvPr id="3283" name="textbox 3283"/>
          <p:cNvSpPr/>
          <p:nvPr/>
        </p:nvSpPr>
        <p:spPr>
          <a:xfrm>
            <a:off x="5395167" y="3227324"/>
            <a:ext cx="1153160" cy="11931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329565" algn="l" rtl="0" eaLnBrk="0">
              <a:lnSpc>
                <a:spcPct val="97000"/>
              </a:lnSpc>
            </a:pP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操作类型</a:t>
            </a:r>
            <a:endParaRPr lang="en-US" altLang="en-US" sz="1400" dirty="0"/>
          </a:p>
          <a:p>
            <a:pPr marL="428625" algn="l" rtl="0" eaLnBrk="0">
              <a:lnSpc>
                <a:spcPct val="89000"/>
              </a:lnSpc>
              <a:spcBef>
                <a:spcPts val="890"/>
              </a:spcBef>
            </a:pP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操作时间</a:t>
            </a:r>
            <a:endParaRPr lang="en-US" altLang="en-US" sz="1400" dirty="0"/>
          </a:p>
          <a:p>
            <a:pPr marL="12700" algn="l" rtl="0" eaLnBrk="0">
              <a:lnSpc>
                <a:spcPts val="2520"/>
              </a:lnSpc>
            </a:pP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作的</a:t>
            </a:r>
            <a:endParaRPr lang="en-US" altLang="en-US" sz="1400" dirty="0"/>
          </a:p>
          <a:p>
            <a:pPr algn="l" rtl="0" eaLnBrk="0">
              <a:lnSpc>
                <a:spcPct val="106000"/>
              </a:lnSpc>
            </a:pPr>
            <a:endParaRPr lang="en-US" altLang="en-US" sz="800" dirty="0"/>
          </a:p>
          <a:p>
            <a:pPr marL="332740" algn="l" rtl="0" eaLnBrk="0">
              <a:lnSpc>
                <a:spcPct val="97000"/>
              </a:lnSpc>
              <a:spcBef>
                <a:spcPts val="5"/>
              </a:spcBef>
            </a:pP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操作参数</a:t>
            </a:r>
            <a:endParaRPr lang="en-US" altLang="en-US" sz="1400" dirty="0"/>
          </a:p>
        </p:txBody>
      </p:sp>
      <p:pic>
        <p:nvPicPr>
          <p:cNvPr id="3284" name="picture 32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285" name="picture 328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371344" y="4774056"/>
            <a:ext cx="3074796" cy="275844"/>
          </a:xfrm>
          <a:prstGeom prst="rect">
            <a:avLst/>
          </a:prstGeom>
        </p:spPr>
      </p:pic>
      <p:pic>
        <p:nvPicPr>
          <p:cNvPr id="3286" name="picture 328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pic>
        <p:nvPicPr>
          <p:cNvPr id="3287" name="picture 32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456941" y="2853182"/>
            <a:ext cx="2735961" cy="275844"/>
          </a:xfrm>
          <a:prstGeom prst="rect">
            <a:avLst/>
          </a:prstGeom>
        </p:spPr>
      </p:pic>
      <p:sp>
        <p:nvSpPr>
          <p:cNvPr id="3288" name="textbox 3288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3289" name="picture 328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6436486" y="3172917"/>
            <a:ext cx="1945005" cy="276148"/>
          </a:xfrm>
          <a:prstGeom prst="rect">
            <a:avLst/>
          </a:prstGeom>
        </p:spPr>
      </p:pic>
      <p:pic>
        <p:nvPicPr>
          <p:cNvPr id="3290" name="picture 329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2371344" y="2533142"/>
            <a:ext cx="1874774" cy="275844"/>
          </a:xfrm>
          <a:prstGeom prst="rect">
            <a:avLst/>
          </a:prstGeom>
        </p:spPr>
      </p:pic>
      <p:graphicFrame>
        <p:nvGraphicFramePr>
          <p:cNvPr id="3291" name="table 3291"/>
          <p:cNvGraphicFramePr>
            <a:graphicFrameLocks noGrp="1"/>
          </p:cNvGraphicFramePr>
          <p:nvPr/>
        </p:nvGraphicFramePr>
        <p:xfrm>
          <a:off x="993393" y="1165605"/>
          <a:ext cx="1013459" cy="388620"/>
        </p:xfrm>
        <a:graphic>
          <a:graphicData uri="http://schemas.openxmlformats.org/drawingml/2006/table">
            <a:tbl>
              <a:tblPr/>
              <a:tblGrid>
                <a:gridCol w="1013459"/>
              </a:tblGrid>
              <a:tr h="3759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lang="en-US" altLang="en-US" sz="400" dirty="0"/>
                    </a:p>
                    <a:p>
                      <a:pPr marL="361315" algn="l" rtl="0" eaLnBrk="0">
                        <a:lnSpc>
                          <a:spcPct val="99000"/>
                        </a:lnSpc>
                        <a:spcBef>
                          <a:spcPts val="0"/>
                        </a:spcBef>
                      </a:pPr>
                      <a:r>
                        <a:rPr sz="2000" spc="-10" dirty="0">
                          <a:solidFill>
                            <a:srgbClr val="AD2B26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练习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292" name="picture 32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2456941" y="4453458"/>
            <a:ext cx="1369948" cy="276148"/>
          </a:xfrm>
          <a:prstGeom prst="rect">
            <a:avLst/>
          </a:prstGeom>
        </p:spPr>
      </p:pic>
      <p:grpSp>
        <p:nvGrpSpPr>
          <p:cNvPr id="490" name="group 49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293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294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295" name="picture 329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806196" y="1123188"/>
            <a:ext cx="397763" cy="460248"/>
          </a:xfrm>
          <a:prstGeom prst="rect">
            <a:avLst/>
          </a:prstGeom>
        </p:spPr>
      </p:pic>
      <p:pic>
        <p:nvPicPr>
          <p:cNvPr id="3296" name="picture 329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3297" name="picture 329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5941186" y="3813683"/>
            <a:ext cx="316229" cy="275844"/>
          </a:xfrm>
          <a:prstGeom prst="rect">
            <a:avLst/>
          </a:prstGeom>
        </p:spPr>
      </p:pic>
      <p:pic>
        <p:nvPicPr>
          <p:cNvPr id="3298" name="picture 329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899859" y="1245659"/>
            <a:ext cx="199685" cy="201854"/>
          </a:xfrm>
          <a:prstGeom prst="rect">
            <a:avLst/>
          </a:prstGeom>
        </p:spPr>
      </p:pic>
      <p:pic>
        <p:nvPicPr>
          <p:cNvPr id="3299" name="picture 329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6535546" y="3493642"/>
            <a:ext cx="139445" cy="275844"/>
          </a:xfrm>
          <a:prstGeom prst="rect">
            <a:avLst/>
          </a:prstGeom>
        </p:spPr>
      </p:pic>
      <p:pic>
        <p:nvPicPr>
          <p:cNvPr id="3300" name="picture 330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6439534" y="4133722"/>
            <a:ext cx="139445" cy="275844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1" name="table 3301"/>
          <p:cNvGraphicFramePr>
            <a:graphicFrameLocks noGrp="1"/>
          </p:cNvGraphicFramePr>
          <p:nvPr/>
        </p:nvGraphicFramePr>
        <p:xfrm>
          <a:off x="4966652" y="2875724"/>
          <a:ext cx="6604634" cy="1357629"/>
        </p:xfrm>
        <a:graphic>
          <a:graphicData uri="http://schemas.openxmlformats.org/drawingml/2006/table">
            <a:tbl>
              <a:tblPr/>
              <a:tblGrid>
                <a:gridCol w="6604634"/>
              </a:tblGrid>
              <a:tr h="135445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800" dirty="0"/>
                    </a:p>
                    <a:p>
                      <a:pPr marL="107950" algn="l" rtl="0" eaLnBrk="0">
                        <a:lnSpc>
                          <a:spcPct val="86000"/>
                        </a:lnSpc>
                        <a:spcBef>
                          <a:spcPts val="5"/>
                        </a:spcBef>
                      </a:pP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➢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   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事先定义并存储在数据库中的一段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SQL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语句的集</a:t>
                      </a:r>
                      <a:r>
                        <a:rPr sz="1400" spc="-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合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。</a:t>
                      </a:r>
                      <a:endParaRPr lang="en-US" altLang="en-US" sz="1400" dirty="0"/>
                    </a:p>
                    <a:p>
                      <a:pPr marL="107950" algn="l" rtl="0" eaLnBrk="0">
                        <a:lnSpc>
                          <a:spcPct val="92000"/>
                        </a:lnSpc>
                        <a:spcBef>
                          <a:spcPts val="1070"/>
                        </a:spcBef>
                      </a:pP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➢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   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减少网络交互，提高性能、封装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重用</a:t>
                      </a:r>
                      <a:endParaRPr lang="en-US" altLang="en-US" sz="14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8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395605" indent="-287655" algn="l" rtl="0" eaLnBrk="0">
                        <a:lnSpc>
                          <a:spcPct val="126000"/>
                        </a:lnSpc>
                      </a:pP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➢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   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变量、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if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、case、参数(in/out/inout)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、while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、repeat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、lo</a:t>
                      </a:r>
                      <a:r>
                        <a:rPr sz="1400" spc="-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o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cursor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         </a:t>
                      </a:r>
                      <a:r>
                        <a:rPr sz="1400" spc="-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h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andler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sp>
        <p:nvSpPr>
          <p:cNvPr id="3302" name="textbox 3302"/>
          <p:cNvSpPr/>
          <p:nvPr/>
        </p:nvSpPr>
        <p:spPr>
          <a:xfrm>
            <a:off x="1956587" y="3059938"/>
            <a:ext cx="1208405" cy="7029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4800" spc="-15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</a:t>
            </a:r>
            <a:r>
              <a:rPr sz="4800" spc="-14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endParaRPr lang="en-US" altLang="en-US" sz="4800" dirty="0"/>
          </a:p>
        </p:txBody>
      </p:sp>
      <p:grpSp>
        <p:nvGrpSpPr>
          <p:cNvPr id="492" name="group 492"/>
          <p:cNvGrpSpPr/>
          <p:nvPr/>
        </p:nvGrpSpPr>
        <p:grpSpPr>
          <a:xfrm rot="21600000">
            <a:off x="1188466" y="2256790"/>
            <a:ext cx="3115563" cy="2598927"/>
            <a:chOff x="0" y="0"/>
            <a:chExt cx="3115563" cy="2598927"/>
          </a:xfrm>
        </p:grpSpPr>
        <p:sp>
          <p:nvSpPr>
            <p:cNvPr id="3303" name="path"/>
            <p:cNvSpPr/>
            <p:nvPr/>
          </p:nvSpPr>
          <p:spPr>
            <a:xfrm>
              <a:off x="0" y="1997963"/>
              <a:ext cx="600963" cy="600963"/>
            </a:xfrm>
            <a:custGeom>
              <a:avLst/>
              <a:gdLst/>
              <a:ahLst/>
              <a:cxnLst/>
              <a:rect l="0" t="0" r="0" b="0"/>
              <a:pathLst>
                <a:path w="946" h="946">
                  <a:moveTo>
                    <a:pt x="10" y="473"/>
                  </a:moveTo>
                  <a:cubicBezTo>
                    <a:pt x="10" y="217"/>
                    <a:pt x="217" y="10"/>
                    <a:pt x="473" y="10"/>
                  </a:cubicBezTo>
                  <a:cubicBezTo>
                    <a:pt x="728" y="10"/>
                    <a:pt x="936" y="217"/>
                    <a:pt x="936" y="473"/>
                  </a:cubicBezTo>
                  <a:cubicBezTo>
                    <a:pt x="936" y="728"/>
                    <a:pt x="728" y="936"/>
                    <a:pt x="473" y="936"/>
                  </a:cubicBezTo>
                  <a:cubicBezTo>
                    <a:pt x="217" y="936"/>
                    <a:pt x="10" y="728"/>
                    <a:pt x="10" y="473"/>
                  </a:cubicBezTo>
                </a:path>
              </a:pathLst>
            </a:custGeom>
            <a:noFill/>
            <a:ln w="12700" cap="flat">
              <a:solidFill>
                <a:srgbClr val="BFBFB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304" name="path"/>
            <p:cNvSpPr/>
            <p:nvPr/>
          </p:nvSpPr>
          <p:spPr>
            <a:xfrm>
              <a:off x="1620266" y="1411477"/>
              <a:ext cx="926591" cy="926592"/>
            </a:xfrm>
            <a:custGeom>
              <a:avLst/>
              <a:gdLst/>
              <a:ahLst/>
              <a:cxnLst/>
              <a:rect l="0" t="0" r="0" b="0"/>
              <a:pathLst>
                <a:path w="1459" h="1459">
                  <a:moveTo>
                    <a:pt x="0" y="729"/>
                  </a:moveTo>
                  <a:cubicBezTo>
                    <a:pt x="0" y="326"/>
                    <a:pt x="326" y="0"/>
                    <a:pt x="729" y="0"/>
                  </a:cubicBezTo>
                  <a:cubicBezTo>
                    <a:pt x="1132" y="0"/>
                    <a:pt x="1459" y="326"/>
                    <a:pt x="1459" y="729"/>
                  </a:cubicBezTo>
                  <a:cubicBezTo>
                    <a:pt x="1459" y="1132"/>
                    <a:pt x="1132" y="1459"/>
                    <a:pt x="729" y="1459"/>
                  </a:cubicBezTo>
                  <a:cubicBezTo>
                    <a:pt x="326" y="1459"/>
                    <a:pt x="0" y="1132"/>
                    <a:pt x="0" y="729"/>
                  </a:cubicBezTo>
                </a:path>
              </a:pathLst>
            </a:custGeom>
            <a:solidFill>
              <a:srgbClr val="515151">
                <a:alpha val="63137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305" name="path"/>
            <p:cNvSpPr/>
            <p:nvPr/>
          </p:nvSpPr>
          <p:spPr>
            <a:xfrm>
              <a:off x="1513331" y="0"/>
              <a:ext cx="1602232" cy="1602231"/>
            </a:xfrm>
            <a:custGeom>
              <a:avLst/>
              <a:gdLst/>
              <a:ahLst/>
              <a:cxnLst/>
              <a:rect l="0" t="0" r="0" b="0"/>
              <a:pathLst>
                <a:path w="2523" h="2523">
                  <a:moveTo>
                    <a:pt x="10" y="1261"/>
                  </a:moveTo>
                  <a:cubicBezTo>
                    <a:pt x="10" y="570"/>
                    <a:pt x="570" y="10"/>
                    <a:pt x="1261" y="10"/>
                  </a:cubicBezTo>
                  <a:cubicBezTo>
                    <a:pt x="1952" y="10"/>
                    <a:pt x="2513" y="570"/>
                    <a:pt x="2513" y="1261"/>
                  </a:cubicBezTo>
                  <a:cubicBezTo>
                    <a:pt x="2513" y="1952"/>
                    <a:pt x="1952" y="2513"/>
                    <a:pt x="1261" y="2513"/>
                  </a:cubicBezTo>
                  <a:cubicBezTo>
                    <a:pt x="570" y="2513"/>
                    <a:pt x="10" y="1952"/>
                    <a:pt x="10" y="1261"/>
                  </a:cubicBezTo>
                </a:path>
              </a:pathLst>
            </a:custGeom>
            <a:noFill/>
            <a:ln w="12700" cap="flat">
              <a:solidFill>
                <a:srgbClr val="515151">
                  <a:alpha val="100000"/>
                </a:srgbClr>
              </a:solidFill>
              <a:prstDash val="dash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306" name="path"/>
            <p:cNvSpPr/>
            <p:nvPr/>
          </p:nvSpPr>
          <p:spPr>
            <a:xfrm>
              <a:off x="301244" y="182371"/>
              <a:ext cx="1924811" cy="1895855"/>
            </a:xfrm>
            <a:custGeom>
              <a:avLst/>
              <a:gdLst/>
              <a:ahLst/>
              <a:cxnLst/>
              <a:rect l="0" t="0" r="0" b="0"/>
              <a:pathLst>
                <a:path w="3031" h="2985">
                  <a:moveTo>
                    <a:pt x="0" y="1492"/>
                  </a:moveTo>
                  <a:cubicBezTo>
                    <a:pt x="0" y="668"/>
                    <a:pt x="678" y="0"/>
                    <a:pt x="1515" y="0"/>
                  </a:cubicBezTo>
                  <a:cubicBezTo>
                    <a:pt x="2352" y="0"/>
                    <a:pt x="3031" y="668"/>
                    <a:pt x="3031" y="1492"/>
                  </a:cubicBezTo>
                  <a:cubicBezTo>
                    <a:pt x="3031" y="2317"/>
                    <a:pt x="2352" y="2985"/>
                    <a:pt x="1515" y="2985"/>
                  </a:cubicBezTo>
                  <a:cubicBezTo>
                    <a:pt x="678" y="2985"/>
                    <a:pt x="0" y="2317"/>
                    <a:pt x="0" y="1492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307" name="path"/>
            <p:cNvSpPr/>
            <p:nvPr/>
          </p:nvSpPr>
          <p:spPr>
            <a:xfrm>
              <a:off x="244094" y="125221"/>
              <a:ext cx="2039111" cy="2010155"/>
            </a:xfrm>
            <a:custGeom>
              <a:avLst/>
              <a:gdLst/>
              <a:ahLst/>
              <a:cxnLst/>
              <a:rect l="0" t="0" r="0" b="0"/>
              <a:pathLst>
                <a:path w="3211" h="3165">
                  <a:moveTo>
                    <a:pt x="90" y="1582"/>
                  </a:moveTo>
                  <a:cubicBezTo>
                    <a:pt x="90" y="758"/>
                    <a:pt x="768" y="90"/>
                    <a:pt x="1605" y="90"/>
                  </a:cubicBezTo>
                  <a:cubicBezTo>
                    <a:pt x="2442" y="90"/>
                    <a:pt x="3121" y="758"/>
                    <a:pt x="3121" y="1582"/>
                  </a:cubicBezTo>
                  <a:cubicBezTo>
                    <a:pt x="3121" y="2407"/>
                    <a:pt x="2442" y="3075"/>
                    <a:pt x="1605" y="3075"/>
                  </a:cubicBezTo>
                  <a:cubicBezTo>
                    <a:pt x="768" y="3075"/>
                    <a:pt x="90" y="2407"/>
                    <a:pt x="90" y="1582"/>
                  </a:cubicBezTo>
                </a:path>
              </a:pathLst>
            </a:custGeom>
            <a:noFill/>
            <a:ln w="114300" cap="flat">
              <a:solidFill>
                <a:srgbClr val="AD2B2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3308" name="table 3308"/>
          <p:cNvGraphicFramePr>
            <a:graphicFrameLocks noGrp="1"/>
          </p:cNvGraphicFramePr>
          <p:nvPr/>
        </p:nvGraphicFramePr>
        <p:xfrm>
          <a:off x="4966652" y="5829236"/>
          <a:ext cx="6604634" cy="705484"/>
        </p:xfrm>
        <a:graphic>
          <a:graphicData uri="http://schemas.openxmlformats.org/drawingml/2006/table">
            <a:tbl>
              <a:tblPr/>
              <a:tblGrid>
                <a:gridCol w="6604634"/>
              </a:tblGrid>
              <a:tr h="7023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900" dirty="0"/>
                    </a:p>
                    <a:p>
                      <a:pPr marL="107950" algn="l" rtl="0" eaLnBrk="0">
                        <a:lnSpc>
                          <a:spcPct val="91000"/>
                        </a:lnSpc>
                        <a:spcBef>
                          <a:spcPts val="5"/>
                        </a:spcBef>
                      </a:pP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➢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   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可以在表数据进行INSERT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、UPDATE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、DE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LETE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之前或之后触发</a:t>
                      </a:r>
                      <a:endParaRPr lang="en-US" altLang="en-US" sz="14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800" dirty="0"/>
                    </a:p>
                    <a:p>
                      <a:pPr marL="107950" algn="l" rtl="0" eaLnBrk="0">
                        <a:lnSpc>
                          <a:spcPct val="91000"/>
                        </a:lnSpc>
                        <a:spcBef>
                          <a:spcPts val="5"/>
                        </a:spcBef>
                      </a:pP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➢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   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保证数据完整性、日志记录、数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据校验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09" name="table 3309"/>
          <p:cNvGraphicFramePr>
            <a:graphicFrameLocks noGrp="1"/>
          </p:cNvGraphicFramePr>
          <p:nvPr/>
        </p:nvGraphicFramePr>
        <p:xfrm>
          <a:off x="4966652" y="1677860"/>
          <a:ext cx="6604634" cy="704215"/>
        </p:xfrm>
        <a:graphic>
          <a:graphicData uri="http://schemas.openxmlformats.org/drawingml/2006/table">
            <a:tbl>
              <a:tblPr/>
              <a:tblGrid>
                <a:gridCol w="6604634"/>
              </a:tblGrid>
              <a:tr h="7010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800" dirty="0"/>
                    </a:p>
                    <a:p>
                      <a:pPr marL="107950" algn="l" rtl="0" eaLnBrk="0">
                        <a:lnSpc>
                          <a:spcPct val="86000"/>
                        </a:lnSpc>
                        <a:spcBef>
                          <a:spcPts val="5"/>
                        </a:spcBef>
                      </a:pP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➢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   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虚拟存在的表，不保存查询结果，只保存查询的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SQL逻辑</a:t>
                      </a:r>
                      <a:endParaRPr lang="en-US" altLang="en-US" sz="1400" dirty="0"/>
                    </a:p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800" dirty="0"/>
                    </a:p>
                    <a:p>
                      <a:pPr marL="107950" algn="l" rtl="0" eaLnBrk="0">
                        <a:lnSpc>
                          <a:spcPct val="91000"/>
                        </a:lnSpc>
                        <a:spcBef>
                          <a:spcPts val="5"/>
                        </a:spcBef>
                      </a:pP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➢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   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简单、安全、数据独</a:t>
                      </a:r>
                      <a:r>
                        <a:rPr sz="1400" spc="-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立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10" name="table 3310"/>
          <p:cNvGraphicFramePr>
            <a:graphicFrameLocks noGrp="1"/>
          </p:cNvGraphicFramePr>
          <p:nvPr/>
        </p:nvGraphicFramePr>
        <p:xfrm>
          <a:off x="4966652" y="4667948"/>
          <a:ext cx="6604634" cy="703580"/>
        </p:xfrm>
        <a:graphic>
          <a:graphicData uri="http://schemas.openxmlformats.org/drawingml/2006/table">
            <a:tbl>
              <a:tblPr/>
              <a:tblGrid>
                <a:gridCol w="6604634"/>
              </a:tblGrid>
              <a:tr h="70040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8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107950" algn="l" rtl="0" eaLnBrk="0">
                        <a:lnSpc>
                          <a:spcPct val="92000"/>
                        </a:lnSpc>
                      </a:pP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➢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   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存储函数是有返回值的存储过程，参数类型只能</a:t>
                      </a:r>
                      <a:r>
                        <a:rPr sz="1400" spc="-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为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IN类型</a:t>
                      </a:r>
                      <a:endParaRPr lang="en-US" altLang="en-US" sz="14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800" dirty="0"/>
                    </a:p>
                    <a:p>
                      <a:pPr marL="107950" algn="l" rtl="0" eaLnBrk="0">
                        <a:lnSpc>
                          <a:spcPct val="91000"/>
                        </a:lnSpc>
                        <a:spcBef>
                          <a:spcPts val="5"/>
                        </a:spcBef>
                      </a:pP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➢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   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存储函数可以被存储过程</a:t>
                      </a:r>
                      <a:r>
                        <a:rPr sz="1400" spc="-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替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代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3311" name="picture 33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312" name="textbox 3312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313" name="picture 33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314" name="picture 33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315" name="textbox 3315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3316" name="path"/>
          <p:cNvSpPr/>
          <p:nvPr/>
        </p:nvSpPr>
        <p:spPr>
          <a:xfrm>
            <a:off x="710184" y="1813559"/>
            <a:ext cx="804671" cy="803148"/>
          </a:xfrm>
          <a:custGeom>
            <a:avLst/>
            <a:gdLst/>
            <a:ahLst/>
            <a:cxnLst/>
            <a:rect l="0" t="0" r="0" b="0"/>
            <a:pathLst>
              <a:path w="1267" h="1264">
                <a:moveTo>
                  <a:pt x="0" y="632"/>
                </a:moveTo>
                <a:cubicBezTo>
                  <a:pt x="0" y="283"/>
                  <a:pt x="283" y="0"/>
                  <a:pt x="633" y="0"/>
                </a:cubicBezTo>
                <a:cubicBezTo>
                  <a:pt x="983" y="0"/>
                  <a:pt x="1267" y="283"/>
                  <a:pt x="1267" y="632"/>
                </a:cubicBezTo>
                <a:cubicBezTo>
                  <a:pt x="1267" y="981"/>
                  <a:pt x="983" y="1264"/>
                  <a:pt x="633" y="1264"/>
                </a:cubicBezTo>
                <a:cubicBezTo>
                  <a:pt x="283" y="1264"/>
                  <a:pt x="0" y="981"/>
                  <a:pt x="0" y="632"/>
                </a:cubicBezTo>
              </a:path>
            </a:pathLst>
          </a:custGeom>
          <a:solidFill>
            <a:srgbClr val="F2F2F2">
              <a:alpha val="70196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317" name="textbox 3317"/>
          <p:cNvSpPr/>
          <p:nvPr/>
        </p:nvSpPr>
        <p:spPr>
          <a:xfrm>
            <a:off x="4744288" y="2490470"/>
            <a:ext cx="2719070" cy="2698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80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sz="180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80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存储过程(PROCEDURE)</a:t>
            </a:r>
            <a:endParaRPr lang="en-US" altLang="en-US" sz="1800" dirty="0"/>
          </a:p>
        </p:txBody>
      </p:sp>
      <p:sp>
        <p:nvSpPr>
          <p:cNvPr id="3318" name="textbox 3318"/>
          <p:cNvSpPr/>
          <p:nvPr/>
        </p:nvSpPr>
        <p:spPr>
          <a:xfrm>
            <a:off x="4747260" y="4301235"/>
            <a:ext cx="2526664" cy="2698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80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sz="180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80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存储函数(FUNC</a:t>
            </a:r>
            <a:r>
              <a:rPr sz="180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ION</a:t>
            </a:r>
            <a:r>
              <a:rPr sz="180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1800" dirty="0"/>
          </a:p>
        </p:txBody>
      </p:sp>
      <p:sp>
        <p:nvSpPr>
          <p:cNvPr id="3319" name="textbox 3319"/>
          <p:cNvSpPr/>
          <p:nvPr/>
        </p:nvSpPr>
        <p:spPr>
          <a:xfrm>
            <a:off x="1954896" y="3126409"/>
            <a:ext cx="1010285" cy="5880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390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</a:t>
            </a:r>
            <a:r>
              <a:rPr sz="39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endParaRPr lang="en-US" altLang="en-US" sz="3900" dirty="0"/>
          </a:p>
        </p:txBody>
      </p:sp>
      <p:sp>
        <p:nvSpPr>
          <p:cNvPr id="3320" name="textbox 3320"/>
          <p:cNvSpPr/>
          <p:nvPr/>
        </p:nvSpPr>
        <p:spPr>
          <a:xfrm>
            <a:off x="4739259" y="5508599"/>
            <a:ext cx="2105660" cy="2698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80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sz="180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80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触发器(TR</a:t>
            </a: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GGER</a:t>
            </a:r>
            <a:r>
              <a:rPr sz="180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1800" dirty="0"/>
          </a:p>
        </p:txBody>
      </p:sp>
      <p:sp>
        <p:nvSpPr>
          <p:cNvPr id="3321" name="textbox 3321"/>
          <p:cNvSpPr/>
          <p:nvPr/>
        </p:nvSpPr>
        <p:spPr>
          <a:xfrm>
            <a:off x="4754346" y="1283208"/>
            <a:ext cx="1496694" cy="2698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80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sz="180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80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视图(VI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EW</a:t>
            </a:r>
            <a:r>
              <a:rPr sz="180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1800" dirty="0"/>
          </a:p>
        </p:txBody>
      </p:sp>
      <p:grpSp>
        <p:nvGrpSpPr>
          <p:cNvPr id="494" name="group 49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322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323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324" name="picture 33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3325" name="path"/>
          <p:cNvSpPr/>
          <p:nvPr/>
        </p:nvSpPr>
        <p:spPr>
          <a:xfrm>
            <a:off x="3104387" y="1918716"/>
            <a:ext cx="313944" cy="315467"/>
          </a:xfrm>
          <a:custGeom>
            <a:avLst/>
            <a:gdLst/>
            <a:ahLst/>
            <a:cxnLst/>
            <a:rect l="0" t="0" r="0" b="0"/>
            <a:pathLst>
              <a:path w="494" h="496">
                <a:moveTo>
                  <a:pt x="0" y="248"/>
                </a:moveTo>
                <a:cubicBezTo>
                  <a:pt x="0" y="111"/>
                  <a:pt x="110" y="0"/>
                  <a:pt x="247" y="0"/>
                </a:cubicBezTo>
                <a:cubicBezTo>
                  <a:pt x="383" y="0"/>
                  <a:pt x="494" y="111"/>
                  <a:pt x="494" y="248"/>
                </a:cubicBezTo>
                <a:cubicBezTo>
                  <a:pt x="494" y="385"/>
                  <a:pt x="383" y="496"/>
                  <a:pt x="247" y="496"/>
                </a:cubicBezTo>
                <a:cubicBezTo>
                  <a:pt x="110" y="496"/>
                  <a:pt x="0" y="385"/>
                  <a:pt x="0" y="248"/>
                </a:cubicBezTo>
              </a:path>
            </a:pathLst>
          </a:custGeom>
          <a:solidFill>
            <a:srgbClr val="49504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textbox 3326"/>
          <p:cNvSpPr/>
          <p:nvPr/>
        </p:nvSpPr>
        <p:spPr>
          <a:xfrm>
            <a:off x="4933848" y="1272082"/>
            <a:ext cx="2716529" cy="38881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8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</a:t>
            </a:r>
            <a:r>
              <a:rPr sz="180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擎</a:t>
            </a:r>
            <a:endParaRPr lang="en-US" altLang="en-US" sz="1800" dirty="0"/>
          </a:p>
          <a:p>
            <a:pPr algn="l" rtl="0" eaLnBrk="0">
              <a:lnSpc>
                <a:spcPct val="174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8000"/>
              </a:lnSpc>
              <a:spcBef>
                <a:spcPts val="550"/>
              </a:spcBef>
            </a:pPr>
            <a:r>
              <a:rPr sz="1800" spc="1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1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</a:t>
            </a:r>
            <a:r>
              <a:rPr sz="1800" spc="8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endParaRPr lang="en-US" altLang="en-US" sz="1800" dirty="0"/>
          </a:p>
          <a:p>
            <a:pPr algn="l" rtl="0" eaLnBrk="0">
              <a:lnSpc>
                <a:spcPct val="17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1000"/>
              </a:lnSpc>
              <a:spcBef>
                <a:spcPts val="545"/>
              </a:spcBef>
            </a:pPr>
            <a:r>
              <a:rPr sz="180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80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80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800" dirty="0"/>
          </a:p>
          <a:p>
            <a:pPr algn="l" rtl="0" eaLnBrk="0">
              <a:lnSpc>
                <a:spcPct val="18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545"/>
              </a:spcBef>
            </a:pPr>
            <a:r>
              <a:rPr sz="18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视图/存储过程/</a:t>
            </a:r>
            <a:r>
              <a:rPr sz="18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发器</a:t>
            </a:r>
            <a:endParaRPr lang="en-US" altLang="en-US" sz="1800" dirty="0"/>
          </a:p>
          <a:p>
            <a:pPr algn="l" rtl="0" eaLnBrk="0">
              <a:lnSpc>
                <a:spcPct val="17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550"/>
              </a:spcBef>
            </a:pPr>
            <a:r>
              <a:rPr sz="1800" spc="1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1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1800" dirty="0"/>
          </a:p>
          <a:p>
            <a:pPr algn="l" rtl="0" eaLnBrk="0">
              <a:lnSpc>
                <a:spcPct val="17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8000"/>
              </a:lnSpc>
              <a:spcBef>
                <a:spcPts val="550"/>
              </a:spcBef>
            </a:pP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r>
              <a:rPr sz="1800" spc="10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擎</a:t>
            </a:r>
            <a:endParaRPr lang="en-US" altLang="en-US" sz="1800" dirty="0"/>
          </a:p>
          <a:p>
            <a:pPr algn="l" rtl="0" eaLnBrk="0">
              <a:lnSpc>
                <a:spcPct val="174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400" dirty="0"/>
          </a:p>
          <a:p>
            <a:pPr marL="12700" algn="l" rtl="0" eaLnBrk="0">
              <a:lnSpc>
                <a:spcPct val="88000"/>
              </a:lnSpc>
              <a:spcBef>
                <a:spcPts val="5"/>
              </a:spcBef>
            </a:pP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</a:t>
            </a:r>
            <a:r>
              <a:rPr sz="1800" spc="1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</a:t>
            </a:r>
            <a:endParaRPr lang="en-US" altLang="en-US" sz="1800" dirty="0"/>
          </a:p>
        </p:txBody>
      </p:sp>
      <p:sp>
        <p:nvSpPr>
          <p:cNvPr id="3327" name="textbox 3327"/>
          <p:cNvSpPr/>
          <p:nvPr/>
        </p:nvSpPr>
        <p:spPr>
          <a:xfrm>
            <a:off x="2183383" y="2374468"/>
            <a:ext cx="1678939" cy="10947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lang="en-US" altLang="en-US" sz="100" dirty="0"/>
          </a:p>
          <a:p>
            <a:pPr marL="508000" algn="l" rtl="0" eaLnBrk="0">
              <a:lnSpc>
                <a:spcPct val="99000"/>
              </a:lnSpc>
              <a:tabLst>
                <a:tab pos="659765" algn="l"/>
              </a:tabLst>
            </a:pPr>
            <a:r>
              <a:rPr sz="4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4200" spc="-240" dirty="0">
                <a:ln w="12700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 lang="en-US" altLang="en-US" sz="4200" dirty="0"/>
          </a:p>
          <a:p>
            <a:pPr marL="85090" algn="l" rtl="0" eaLnBrk="0">
              <a:lnSpc>
                <a:spcPct val="84000"/>
              </a:lnSpc>
              <a:spcBef>
                <a:spcPts val="185"/>
              </a:spcBef>
            </a:pPr>
            <a:r>
              <a:rPr sz="2700" spc="40" dirty="0">
                <a:solidFill>
                  <a:srgbClr val="D9D9D9">
                    <a:alpha val="100000"/>
                  </a:srgbClr>
                </a:solidFill>
                <a:latin typeface="Verdana" panose="020B0604030504040204"/>
                <a:ea typeface="Verdana" panose="020B0604030504040204"/>
                <a:cs typeface="Verdana" panose="020B0604030504040204"/>
              </a:rPr>
              <a:t>Conten</a:t>
            </a:r>
            <a:r>
              <a:rPr sz="2700" spc="20" dirty="0">
                <a:solidFill>
                  <a:srgbClr val="D9D9D9">
                    <a:alpha val="100000"/>
                  </a:srgbClr>
                </a:solidFill>
                <a:latin typeface="Verdana" panose="020B0604030504040204"/>
                <a:ea typeface="Verdana" panose="020B0604030504040204"/>
                <a:cs typeface="Verdana" panose="020B0604030504040204"/>
              </a:rPr>
              <a:t>t</a:t>
            </a:r>
            <a:r>
              <a:rPr sz="2700" spc="0" dirty="0">
                <a:solidFill>
                  <a:srgbClr val="D9D9D9">
                    <a:alpha val="100000"/>
                  </a:srgbClr>
                </a:solidFill>
                <a:latin typeface="Verdana" panose="020B0604030504040204"/>
                <a:ea typeface="Verdana" panose="020B0604030504040204"/>
                <a:cs typeface="Verdana" panose="020B0604030504040204"/>
              </a:rPr>
              <a:t>s</a:t>
            </a:r>
            <a:endParaRPr lang="en-US" altLang="en-US" sz="2700" dirty="0"/>
          </a:p>
        </p:txBody>
      </p:sp>
      <p:pic>
        <p:nvPicPr>
          <p:cNvPr id="3328" name="picture 33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196083" y="2410967"/>
            <a:ext cx="495300" cy="464820"/>
          </a:xfrm>
          <a:prstGeom prst="rect">
            <a:avLst/>
          </a:prstGeom>
        </p:spPr>
      </p:pic>
      <p:pic>
        <p:nvPicPr>
          <p:cNvPr id="3329" name="picture 33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786371"/>
            <a:ext cx="12192000" cy="71625"/>
          </a:xfrm>
          <a:prstGeom prst="rect">
            <a:avLst/>
          </a:prstGeom>
        </p:spPr>
      </p:pic>
      <p:sp>
        <p:nvSpPr>
          <p:cNvPr id="3330" name="rect"/>
          <p:cNvSpPr/>
          <p:nvPr/>
        </p:nvSpPr>
        <p:spPr>
          <a:xfrm>
            <a:off x="4402645" y="2336291"/>
            <a:ext cx="9525" cy="1062228"/>
          </a:xfrm>
          <a:prstGeom prst="rect">
            <a:avLst/>
          </a:prstGeom>
          <a:solidFill>
            <a:srgbClr val="D9D9D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box 196"/>
          <p:cNvSpPr/>
          <p:nvPr/>
        </p:nvSpPr>
        <p:spPr>
          <a:xfrm>
            <a:off x="806864" y="2720924"/>
            <a:ext cx="9736455" cy="2502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336550" algn="l" rtl="0" eaLnBrk="0">
              <a:lnSpc>
                <a:spcPct val="82000"/>
              </a:lnSpc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Memory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引擎的表数据时存储在内存中的，由于受到硬件问题、或断电问题的影响，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只能将这些表作为临时表或缓存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用。</a:t>
            </a:r>
            <a:endParaRPr lang="en-US" altLang="en-US" sz="1400" dirty="0"/>
          </a:p>
          <a:p>
            <a:pPr marL="12700" algn="l" rtl="0" eaLnBrk="0">
              <a:lnSpc>
                <a:spcPts val="3750"/>
              </a:lnSpc>
              <a:spcBef>
                <a:spcPts val="20"/>
              </a:spcBef>
            </a:pP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特点</a:t>
            </a:r>
            <a:endParaRPr lang="en-US" altLang="en-US" sz="1500" dirty="0"/>
          </a:p>
          <a:p>
            <a:pPr algn="l" rtl="0" eaLnBrk="0">
              <a:lnSpc>
                <a:spcPct val="135000"/>
              </a:lnSpc>
            </a:pPr>
            <a:endParaRPr lang="en-US" altLang="en-US" sz="1000" dirty="0"/>
          </a:p>
          <a:p>
            <a:pPr marL="343535" algn="l" rtl="0" eaLnBrk="0">
              <a:lnSpc>
                <a:spcPct val="92000"/>
              </a:lnSpc>
              <a:spcBef>
                <a:spcPts val="425"/>
              </a:spcBef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内存存放</a:t>
            </a:r>
            <a:endParaRPr lang="en-US" altLang="en-US" sz="1400" dirty="0"/>
          </a:p>
          <a:p>
            <a:pPr algn="l" rtl="0" eaLnBrk="0">
              <a:lnSpc>
                <a:spcPct val="116000"/>
              </a:lnSpc>
            </a:pPr>
            <a:endParaRPr lang="en-US" altLang="en-US" sz="1000" dirty="0"/>
          </a:p>
          <a:p>
            <a:pPr marL="336550" algn="l" rtl="0" eaLnBrk="0">
              <a:lnSpc>
                <a:spcPct val="89000"/>
              </a:lnSpc>
              <a:spcBef>
                <a:spcPts val="430"/>
              </a:spcBef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hash</a:t>
            </a:r>
            <a:r>
              <a:rPr sz="1400" spc="1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索引(默认</a:t>
            </a:r>
            <a:r>
              <a:rPr sz="1400" spc="1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1400" dirty="0"/>
          </a:p>
          <a:p>
            <a:pPr algn="l" rtl="0" eaLnBrk="0">
              <a:lnSpc>
                <a:spcPct val="134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8000"/>
              </a:lnSpc>
              <a:spcBef>
                <a:spcPts val="455"/>
              </a:spcBef>
            </a:pP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</a:t>
            </a:r>
            <a:endParaRPr lang="en-US" altLang="en-US" sz="1500" dirty="0"/>
          </a:p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algn="l" rtl="0" eaLnBrk="0">
              <a:lnSpc>
                <a:spcPct val="118000"/>
              </a:lnSpc>
            </a:pPr>
            <a:endParaRPr lang="en-US" altLang="en-US" sz="300" dirty="0"/>
          </a:p>
          <a:p>
            <a:pPr marL="322580" algn="l" rtl="0" eaLnBrk="0">
              <a:lnSpc>
                <a:spcPts val="1740"/>
              </a:lnSpc>
              <a:spcBef>
                <a:spcPts val="0"/>
              </a:spcBef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xxx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sdi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：存储表结构信息</a:t>
            </a:r>
            <a:endParaRPr lang="en-US" altLang="en-US" sz="1400" dirty="0"/>
          </a:p>
        </p:txBody>
      </p:sp>
      <p:pic>
        <p:nvPicPr>
          <p:cNvPr id="197" name="picture 1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98" name="textbox 198"/>
          <p:cNvSpPr/>
          <p:nvPr/>
        </p:nvSpPr>
        <p:spPr>
          <a:xfrm>
            <a:off x="797728" y="1112977"/>
            <a:ext cx="1517650" cy="13912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存储引擎特</a:t>
            </a:r>
            <a:r>
              <a:rPr sz="2000" spc="-1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</a:t>
            </a:r>
            <a:endParaRPr lang="en-US" altLang="en-US" sz="2000" dirty="0"/>
          </a:p>
          <a:p>
            <a:pPr algn="l" rtl="0" eaLnBrk="0">
              <a:lnSpc>
                <a:spcPct val="111000"/>
              </a:lnSpc>
            </a:pPr>
            <a:endParaRPr lang="en-US" altLang="en-US" sz="1000" dirty="0"/>
          </a:p>
          <a:p>
            <a:pPr algn="l" rtl="0" eaLnBrk="0">
              <a:lnSpc>
                <a:spcPct val="111000"/>
              </a:lnSpc>
            </a:pPr>
            <a:endParaRPr lang="en-US" altLang="en-US" sz="1000" dirty="0"/>
          </a:p>
          <a:p>
            <a:pPr marL="21590" algn="l" rtl="0" eaLnBrk="0">
              <a:lnSpc>
                <a:spcPct val="78000"/>
              </a:lnSpc>
              <a:spcBef>
                <a:spcPts val="450"/>
              </a:spcBef>
            </a:pP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Memor</a:t>
            </a:r>
            <a:r>
              <a:rPr sz="150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</a:t>
            </a:r>
            <a:endParaRPr lang="en-US" altLang="en-US" sz="1500" dirty="0"/>
          </a:p>
          <a:p>
            <a:pPr algn="l" rtl="0" eaLnBrk="0">
              <a:lnSpc>
                <a:spcPct val="152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21590" algn="l" rtl="0" eaLnBrk="0">
              <a:lnSpc>
                <a:spcPct val="96000"/>
              </a:lnSpc>
            </a:pP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介绍</a:t>
            </a:r>
            <a:endParaRPr lang="en-US" altLang="en-US" sz="1500" dirty="0"/>
          </a:p>
        </p:txBody>
      </p:sp>
      <p:sp>
        <p:nvSpPr>
          <p:cNvPr id="199" name="textbox 199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00" name="picture 2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01" name="picture 2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02" name="textbox 202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30" name="group 3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03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04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05" name="picture 2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textbox 3331"/>
          <p:cNvSpPr/>
          <p:nvPr/>
        </p:nvSpPr>
        <p:spPr>
          <a:xfrm>
            <a:off x="5356890" y="2444286"/>
            <a:ext cx="857885" cy="23787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3200" dirty="0"/>
          </a:p>
          <a:p>
            <a:pPr marL="19050" algn="l" rtl="0" eaLnBrk="0">
              <a:lnSpc>
                <a:spcPts val="1860"/>
              </a:lnSpc>
              <a:spcBef>
                <a:spcPts val="1330"/>
              </a:spcBef>
            </a:pP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述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9050" algn="l" rtl="0" eaLnBrk="0">
              <a:lnSpc>
                <a:spcPts val="1840"/>
              </a:lnSpc>
              <a:spcBef>
                <a:spcPts val="455"/>
              </a:spcBef>
            </a:pP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局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1500" dirty="0"/>
          </a:p>
          <a:p>
            <a:pPr algn="l" rtl="0" eaLnBrk="0">
              <a:lnSpc>
                <a:spcPct val="133000"/>
              </a:lnSpc>
            </a:pPr>
            <a:endParaRPr lang="en-US" altLang="en-US" sz="1000" dirty="0"/>
          </a:p>
          <a:p>
            <a:pPr marL="19050" algn="l" rtl="0" eaLnBrk="0">
              <a:lnSpc>
                <a:spcPts val="1840"/>
              </a:lnSpc>
              <a:spcBef>
                <a:spcPts val="455"/>
              </a:spcBef>
            </a:pP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级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15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9050" algn="l" rtl="0" eaLnBrk="0">
              <a:lnSpc>
                <a:spcPts val="1840"/>
              </a:lnSpc>
            </a:pP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级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1500" dirty="0"/>
          </a:p>
        </p:txBody>
      </p:sp>
      <p:grpSp>
        <p:nvGrpSpPr>
          <p:cNvPr id="496" name="group 496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3332" name="picture 333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3333" name="textbox 3333"/>
            <p:cNvSpPr/>
            <p:nvPr/>
          </p:nvSpPr>
          <p:spPr>
            <a:xfrm>
              <a:off x="-12700" y="-12700"/>
              <a:ext cx="1437005" cy="14579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9000"/>
                </a:lnSpc>
              </a:pPr>
              <a:endParaRPr lang="en-US" altLang="en-US" sz="100" dirty="0"/>
            </a:p>
            <a:p>
              <a:pPr marL="748665" algn="l" rtl="0" eaLnBrk="0">
                <a:lnSpc>
                  <a:spcPct val="85000"/>
                </a:lnSpc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textbox 3334"/>
          <p:cNvSpPr/>
          <p:nvPr/>
        </p:nvSpPr>
        <p:spPr>
          <a:xfrm>
            <a:off x="5356890" y="2444286"/>
            <a:ext cx="857885" cy="23787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3200" dirty="0"/>
          </a:p>
          <a:p>
            <a:pPr marL="19050" algn="l" rtl="0" eaLnBrk="0">
              <a:lnSpc>
                <a:spcPts val="1860"/>
              </a:lnSpc>
              <a:spcBef>
                <a:spcPts val="1330"/>
              </a:spcBef>
            </a:pPr>
            <a:r>
              <a:rPr sz="1500" spc="3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3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述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9050" algn="l" rtl="0" eaLnBrk="0">
              <a:lnSpc>
                <a:spcPts val="1840"/>
              </a:lnSpc>
              <a:spcBef>
                <a:spcPts val="455"/>
              </a:spcBef>
            </a:pP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局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1500" dirty="0"/>
          </a:p>
          <a:p>
            <a:pPr algn="l" rtl="0" eaLnBrk="0">
              <a:lnSpc>
                <a:spcPct val="133000"/>
              </a:lnSpc>
            </a:pPr>
            <a:endParaRPr lang="en-US" altLang="en-US" sz="1000" dirty="0"/>
          </a:p>
          <a:p>
            <a:pPr marL="19050" algn="l" rtl="0" eaLnBrk="0">
              <a:lnSpc>
                <a:spcPts val="1840"/>
              </a:lnSpc>
              <a:spcBef>
                <a:spcPts val="455"/>
              </a:spcBef>
            </a:pP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级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15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9050" algn="l" rtl="0" eaLnBrk="0">
              <a:lnSpc>
                <a:spcPts val="1840"/>
              </a:lnSpc>
            </a:pP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级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1500" dirty="0"/>
          </a:p>
        </p:txBody>
      </p:sp>
      <p:grpSp>
        <p:nvGrpSpPr>
          <p:cNvPr id="498" name="group 498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3335" name="picture 333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3336" name="textbox 3336"/>
            <p:cNvSpPr/>
            <p:nvPr/>
          </p:nvSpPr>
          <p:spPr>
            <a:xfrm>
              <a:off x="-12700" y="-12700"/>
              <a:ext cx="1437005" cy="14579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9000"/>
                </a:lnSpc>
              </a:pPr>
              <a:endParaRPr lang="en-US" altLang="en-US" sz="100" dirty="0"/>
            </a:p>
            <a:p>
              <a:pPr marL="748665" algn="l" rtl="0" eaLnBrk="0">
                <a:lnSpc>
                  <a:spcPct val="85000"/>
                </a:lnSpc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7" name="textbox 3337"/>
          <p:cNvSpPr/>
          <p:nvPr/>
        </p:nvSpPr>
        <p:spPr>
          <a:xfrm>
            <a:off x="793761" y="2234768"/>
            <a:ext cx="10502265" cy="10744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4000"/>
              </a:lnSpc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锁是计算机协调多个进程或线程并发访问某一资源的机制。在数据库中，除传统的计算资源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(CPU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、RAM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、I/O)的争用以外，数据也是</a:t>
            </a:r>
            <a:endParaRPr lang="en-US" altLang="en-US" sz="1400" dirty="0"/>
          </a:p>
          <a:p>
            <a:pPr marL="28575" indent="-10795" algn="l" rtl="0" eaLnBrk="0">
              <a:lnSpc>
                <a:spcPct val="203000"/>
              </a:lnSpc>
              <a:spcBef>
                <a:spcPts val="35"/>
              </a:spcBef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一种供许多用户共享的资源。如何保证数据并发访问的一致性、有效性是所有数据库必须解决的一个问题，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锁冲突也是影响数据库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发访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问性能的一个重要因素。从这个角度来说，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锁对数据库而言显得尤其重要，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也更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加复杂。</a:t>
            </a:r>
            <a:endParaRPr lang="en-US" altLang="en-US" sz="1400" dirty="0"/>
          </a:p>
        </p:txBody>
      </p:sp>
      <p:pic>
        <p:nvPicPr>
          <p:cNvPr id="3338" name="picture 33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339" name="textbox 3339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340" name="picture 33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341" name="picture 33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342" name="textbox 3342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3343" name="textbox 3343"/>
          <p:cNvSpPr/>
          <p:nvPr/>
        </p:nvSpPr>
        <p:spPr>
          <a:xfrm>
            <a:off x="791874" y="1112977"/>
            <a:ext cx="709294" cy="8928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概述</a:t>
            </a:r>
            <a:endParaRPr lang="en-US" altLang="en-US" sz="2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27940" algn="l" rtl="0" eaLnBrk="0">
              <a:lnSpc>
                <a:spcPct val="96000"/>
              </a:lnSpc>
              <a:spcBef>
                <a:spcPts val="0"/>
              </a:spcBef>
            </a:pPr>
            <a:r>
              <a:rPr sz="1500" spc="-40" dirty="0">
                <a:solidFill>
                  <a:srgbClr val="00000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40" dirty="0">
                <a:solidFill>
                  <a:srgbClr val="00000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介绍</a:t>
            </a:r>
            <a:endParaRPr lang="en-US" altLang="en-US" sz="1500" dirty="0"/>
          </a:p>
        </p:txBody>
      </p:sp>
      <p:grpSp>
        <p:nvGrpSpPr>
          <p:cNvPr id="500" name="group 50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344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345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346" name="picture 33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textbox 3347"/>
          <p:cNvSpPr/>
          <p:nvPr/>
        </p:nvSpPr>
        <p:spPr>
          <a:xfrm>
            <a:off x="800001" y="2234768"/>
            <a:ext cx="3872865" cy="16294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9050" algn="l" rtl="0" eaLnBrk="0">
              <a:lnSpc>
                <a:spcPct val="82000"/>
              </a:lnSpc>
            </a:pP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14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中的锁，按照锁的粒度分，分为以下三类：</a:t>
            </a:r>
            <a:endParaRPr lang="en-US" altLang="en-US" sz="1400" dirty="0"/>
          </a:p>
          <a:p>
            <a:pPr algn="l" rtl="0" eaLnBrk="0">
              <a:lnSpc>
                <a:spcPct val="158000"/>
              </a:lnSpc>
            </a:pPr>
            <a:endParaRPr lang="en-US" altLang="en-US" sz="1000" dirty="0"/>
          </a:p>
          <a:p>
            <a:pPr marL="20320" algn="l" rtl="0" eaLnBrk="0">
              <a:lnSpc>
                <a:spcPct val="91000"/>
              </a:lnSpc>
              <a:spcBef>
                <a:spcPts val="425"/>
              </a:spcBef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全局锁：锁定数据库中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的所有表。</a:t>
            </a:r>
            <a:endParaRPr lang="en-US" altLang="en-US" sz="1400" dirty="0"/>
          </a:p>
          <a:p>
            <a:pPr algn="l" rtl="0" eaLnBrk="0">
              <a:lnSpc>
                <a:spcPct val="14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1000"/>
              </a:lnSpc>
              <a:spcBef>
                <a:spcPts val="430"/>
              </a:spcBef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表级锁：每次操作锁住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整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张表。</a:t>
            </a:r>
            <a:endParaRPr lang="en-US" altLang="en-US" sz="1400" dirty="0"/>
          </a:p>
          <a:p>
            <a:pPr algn="l" rtl="0" eaLnBrk="0">
              <a:lnSpc>
                <a:spcPct val="145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marL="15240" algn="l" rtl="0" eaLnBrk="0">
              <a:lnSpc>
                <a:spcPct val="91000"/>
              </a:lnSpc>
              <a:spcBef>
                <a:spcPts val="0"/>
              </a:spcBef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行级锁：每次操作锁住对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应的行数据。</a:t>
            </a:r>
            <a:endParaRPr lang="en-US" altLang="en-US" sz="1400" dirty="0"/>
          </a:p>
        </p:txBody>
      </p:sp>
      <p:pic>
        <p:nvPicPr>
          <p:cNvPr id="3348" name="picture 33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349" name="textbox 3349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350" name="picture 33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351" name="picture 33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352" name="textbox 3352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3353" name="textbox 3353"/>
          <p:cNvSpPr/>
          <p:nvPr/>
        </p:nvSpPr>
        <p:spPr>
          <a:xfrm>
            <a:off x="791874" y="1112977"/>
            <a:ext cx="709294" cy="8940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概述</a:t>
            </a:r>
            <a:endParaRPr lang="en-US" altLang="en-US" sz="20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27940" algn="l" rtl="0" eaLnBrk="0">
              <a:lnSpc>
                <a:spcPct val="97000"/>
              </a:lnSpc>
              <a:spcBef>
                <a:spcPts val="0"/>
              </a:spcBef>
            </a:pPr>
            <a:r>
              <a:rPr sz="1500" spc="-40" dirty="0">
                <a:solidFill>
                  <a:srgbClr val="00000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40" dirty="0">
                <a:solidFill>
                  <a:srgbClr val="00000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分类</a:t>
            </a:r>
            <a:endParaRPr lang="en-US" altLang="en-US" sz="1500" dirty="0"/>
          </a:p>
        </p:txBody>
      </p:sp>
      <p:grpSp>
        <p:nvGrpSpPr>
          <p:cNvPr id="502" name="group 50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354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355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356" name="picture 33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textbox 3357"/>
          <p:cNvSpPr/>
          <p:nvPr/>
        </p:nvSpPr>
        <p:spPr>
          <a:xfrm>
            <a:off x="5356890" y="2444286"/>
            <a:ext cx="857885" cy="23787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3200" dirty="0"/>
          </a:p>
          <a:p>
            <a:pPr marL="19050" algn="l" rtl="0" eaLnBrk="0">
              <a:lnSpc>
                <a:spcPts val="1860"/>
              </a:lnSpc>
              <a:spcBef>
                <a:spcPts val="1330"/>
              </a:spcBef>
            </a:pP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述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9050" algn="l" rtl="0" eaLnBrk="0">
              <a:lnSpc>
                <a:spcPts val="1840"/>
              </a:lnSpc>
              <a:spcBef>
                <a:spcPts val="455"/>
              </a:spcBef>
            </a:pPr>
            <a:r>
              <a:rPr sz="1500" spc="4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4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</a:t>
            </a:r>
            <a:r>
              <a:rPr sz="15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局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1500" dirty="0"/>
          </a:p>
          <a:p>
            <a:pPr algn="l" rtl="0" eaLnBrk="0">
              <a:lnSpc>
                <a:spcPct val="133000"/>
              </a:lnSpc>
            </a:pPr>
            <a:endParaRPr lang="en-US" altLang="en-US" sz="1000" dirty="0"/>
          </a:p>
          <a:p>
            <a:pPr marL="19050" algn="l" rtl="0" eaLnBrk="0">
              <a:lnSpc>
                <a:spcPts val="1840"/>
              </a:lnSpc>
              <a:spcBef>
                <a:spcPts val="455"/>
              </a:spcBef>
            </a:pP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级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15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9050" algn="l" rtl="0" eaLnBrk="0">
              <a:lnSpc>
                <a:spcPts val="1840"/>
              </a:lnSpc>
            </a:pP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级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1500" dirty="0"/>
          </a:p>
        </p:txBody>
      </p:sp>
      <p:grpSp>
        <p:nvGrpSpPr>
          <p:cNvPr id="504" name="group 504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3358" name="picture 335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3359" name="textbox 3359"/>
            <p:cNvSpPr/>
            <p:nvPr/>
          </p:nvSpPr>
          <p:spPr>
            <a:xfrm>
              <a:off x="-12700" y="-12700"/>
              <a:ext cx="1437005" cy="14579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9000"/>
                </a:lnSpc>
              </a:pPr>
              <a:endParaRPr lang="en-US" altLang="en-US" sz="100" dirty="0"/>
            </a:p>
            <a:p>
              <a:pPr marL="748665" algn="l" rtl="0" eaLnBrk="0">
                <a:lnSpc>
                  <a:spcPct val="85000"/>
                </a:lnSpc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0" name="textbox 3360"/>
          <p:cNvSpPr/>
          <p:nvPr/>
        </p:nvSpPr>
        <p:spPr>
          <a:xfrm>
            <a:off x="795187" y="2234768"/>
            <a:ext cx="10504805" cy="11169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3335" algn="l" rtl="0" eaLnBrk="0">
              <a:lnSpc>
                <a:spcPct val="84000"/>
              </a:lnSpc>
            </a:pP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全局锁就是对整个数据库实例加锁，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加锁后整个实例就处于只读状态，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后续的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ML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的写语句，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DDL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语句，已经更新操作的事务提交语句都</a:t>
            </a:r>
            <a:endParaRPr lang="en-US" altLang="en-US" sz="1400" dirty="0"/>
          </a:p>
          <a:p>
            <a:pPr marL="12700" algn="l" rtl="0" eaLnBrk="0">
              <a:lnSpc>
                <a:spcPts val="3360"/>
              </a:lnSpc>
            </a:pPr>
            <a:r>
              <a:rPr sz="13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将被阻塞</a:t>
            </a:r>
            <a:r>
              <a:rPr sz="13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  <a:p>
            <a:pPr algn="l" rtl="0" eaLnBrk="0">
              <a:lnSpc>
                <a:spcPct val="156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marL="15875" algn="l" rtl="0" eaLnBrk="0">
              <a:lnSpc>
                <a:spcPct val="91000"/>
              </a:lnSpc>
            </a:pP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其典型的使用场景是做全库的逻辑备份，对所有的表进行锁定，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从而获取一致性视图，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保证数据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完整性。</a:t>
            </a:r>
            <a:endParaRPr lang="en-US" altLang="en-US" sz="1400" dirty="0"/>
          </a:p>
        </p:txBody>
      </p:sp>
      <p:grpSp>
        <p:nvGrpSpPr>
          <p:cNvPr id="506" name="group 506"/>
          <p:cNvGrpSpPr/>
          <p:nvPr/>
        </p:nvGrpSpPr>
        <p:grpSpPr>
          <a:xfrm rot="21600000">
            <a:off x="9314688" y="4078223"/>
            <a:ext cx="2133600" cy="2133600"/>
            <a:chOff x="0" y="0"/>
            <a:chExt cx="2133600" cy="2133600"/>
          </a:xfrm>
        </p:grpSpPr>
        <p:sp>
          <p:nvSpPr>
            <p:cNvPr id="3361" name="path"/>
            <p:cNvSpPr/>
            <p:nvPr/>
          </p:nvSpPr>
          <p:spPr>
            <a:xfrm>
              <a:off x="0" y="0"/>
              <a:ext cx="2133600" cy="2133600"/>
            </a:xfrm>
            <a:custGeom>
              <a:avLst/>
              <a:gdLst/>
              <a:ahLst/>
              <a:cxnLst/>
              <a:rect l="0" t="0" r="0" b="0"/>
              <a:pathLst>
                <a:path w="3360" h="3360">
                  <a:moveTo>
                    <a:pt x="60" y="1680"/>
                  </a:moveTo>
                  <a:cubicBezTo>
                    <a:pt x="60" y="785"/>
                    <a:pt x="785" y="60"/>
                    <a:pt x="1680" y="60"/>
                  </a:cubicBezTo>
                  <a:cubicBezTo>
                    <a:pt x="2574" y="60"/>
                    <a:pt x="3300" y="785"/>
                    <a:pt x="3300" y="1680"/>
                  </a:cubicBezTo>
                  <a:cubicBezTo>
                    <a:pt x="3300" y="2574"/>
                    <a:pt x="2574" y="3300"/>
                    <a:pt x="1680" y="3300"/>
                  </a:cubicBezTo>
                  <a:cubicBezTo>
                    <a:pt x="785" y="3300"/>
                    <a:pt x="60" y="2574"/>
                    <a:pt x="60" y="1680"/>
                  </a:cubicBezTo>
                </a:path>
              </a:pathLst>
            </a:custGeom>
            <a:noFill/>
            <a:ln w="76200" cap="flat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362" name="path"/>
            <p:cNvSpPr/>
            <p:nvPr/>
          </p:nvSpPr>
          <p:spPr>
            <a:xfrm>
              <a:off x="628650" y="590930"/>
              <a:ext cx="873252" cy="410845"/>
            </a:xfrm>
            <a:custGeom>
              <a:avLst/>
              <a:gdLst/>
              <a:ahLst/>
              <a:cxnLst/>
              <a:rect l="0" t="0" r="0" b="0"/>
              <a:pathLst>
                <a:path w="1375" h="647">
                  <a:moveTo>
                    <a:pt x="1102" y="452"/>
                  </a:moveTo>
                  <a:lnTo>
                    <a:pt x="1102" y="557"/>
                  </a:lnTo>
                  <a:lnTo>
                    <a:pt x="1287" y="557"/>
                  </a:lnTo>
                  <a:lnTo>
                    <a:pt x="1287" y="452"/>
                  </a:lnTo>
                  <a:lnTo>
                    <a:pt x="1102" y="452"/>
                  </a:lnTo>
                  <a:close/>
                  <a:moveTo>
                    <a:pt x="163" y="402"/>
                  </a:moveTo>
                  <a:cubicBezTo>
                    <a:pt x="153" y="421"/>
                    <a:pt x="143" y="440"/>
                    <a:pt x="132" y="461"/>
                  </a:cubicBezTo>
                  <a:cubicBezTo>
                    <a:pt x="154" y="467"/>
                    <a:pt x="185" y="474"/>
                    <a:pt x="225" y="483"/>
                  </a:cubicBezTo>
                  <a:cubicBezTo>
                    <a:pt x="240" y="465"/>
                    <a:pt x="253" y="437"/>
                    <a:pt x="267" y="402"/>
                  </a:cubicBezTo>
                  <a:lnTo>
                    <a:pt x="163" y="402"/>
                  </a:lnTo>
                  <a:close/>
                  <a:moveTo>
                    <a:pt x="143" y="301"/>
                  </a:moveTo>
                  <a:cubicBezTo>
                    <a:pt x="163" y="308"/>
                    <a:pt x="184" y="315"/>
                    <a:pt x="205" y="320"/>
                  </a:cubicBezTo>
                  <a:cubicBezTo>
                    <a:pt x="197" y="328"/>
                    <a:pt x="189" y="340"/>
                    <a:pt x="180" y="357"/>
                  </a:cubicBezTo>
                  <a:lnTo>
                    <a:pt x="334" y="357"/>
                  </a:lnTo>
                  <a:cubicBezTo>
                    <a:pt x="323" y="404"/>
                    <a:pt x="303" y="451"/>
                    <a:pt x="275" y="497"/>
                  </a:cubicBezTo>
                  <a:cubicBezTo>
                    <a:pt x="305" y="509"/>
                    <a:pt x="329" y="519"/>
                    <a:pt x="345" y="528"/>
                  </a:cubicBezTo>
                  <a:cubicBezTo>
                    <a:pt x="336" y="542"/>
                    <a:pt x="327" y="556"/>
                    <a:pt x="320" y="571"/>
                  </a:cubicBezTo>
                  <a:cubicBezTo>
                    <a:pt x="303" y="559"/>
                    <a:pt x="278" y="548"/>
                    <a:pt x="244" y="537"/>
                  </a:cubicBezTo>
                  <a:cubicBezTo>
                    <a:pt x="207" y="578"/>
                    <a:pt x="142" y="615"/>
                    <a:pt x="50" y="647"/>
                  </a:cubicBezTo>
                  <a:cubicBezTo>
                    <a:pt x="41" y="626"/>
                    <a:pt x="29" y="612"/>
                    <a:pt x="13" y="604"/>
                  </a:cubicBezTo>
                  <a:cubicBezTo>
                    <a:pt x="102" y="584"/>
                    <a:pt x="162" y="556"/>
                    <a:pt x="193" y="520"/>
                  </a:cubicBezTo>
                  <a:cubicBezTo>
                    <a:pt x="141" y="507"/>
                    <a:pt x="98" y="496"/>
                    <a:pt x="64" y="486"/>
                  </a:cubicBezTo>
                  <a:cubicBezTo>
                    <a:pt x="75" y="469"/>
                    <a:pt x="90" y="441"/>
                    <a:pt x="109" y="402"/>
                  </a:cubicBezTo>
                  <a:cubicBezTo>
                    <a:pt x="90" y="402"/>
                    <a:pt x="60" y="403"/>
                    <a:pt x="16" y="405"/>
                  </a:cubicBezTo>
                  <a:lnTo>
                    <a:pt x="16" y="354"/>
                  </a:lnTo>
                  <a:cubicBezTo>
                    <a:pt x="52" y="356"/>
                    <a:pt x="89" y="357"/>
                    <a:pt x="126" y="357"/>
                  </a:cubicBezTo>
                  <a:cubicBezTo>
                    <a:pt x="133" y="340"/>
                    <a:pt x="139" y="321"/>
                    <a:pt x="143" y="301"/>
                  </a:cubicBezTo>
                  <a:moveTo>
                    <a:pt x="258" y="194"/>
                  </a:moveTo>
                  <a:cubicBezTo>
                    <a:pt x="283" y="218"/>
                    <a:pt x="306" y="242"/>
                    <a:pt x="329" y="267"/>
                  </a:cubicBezTo>
                  <a:cubicBezTo>
                    <a:pt x="317" y="276"/>
                    <a:pt x="305" y="287"/>
                    <a:pt x="292" y="301"/>
                  </a:cubicBezTo>
                  <a:cubicBezTo>
                    <a:pt x="266" y="269"/>
                    <a:pt x="244" y="243"/>
                    <a:pt x="227" y="225"/>
                  </a:cubicBezTo>
                  <a:cubicBezTo>
                    <a:pt x="239" y="215"/>
                    <a:pt x="249" y="205"/>
                    <a:pt x="258" y="194"/>
                  </a:cubicBezTo>
                  <a:moveTo>
                    <a:pt x="427" y="188"/>
                  </a:moveTo>
                  <a:lnTo>
                    <a:pt x="416" y="216"/>
                  </a:lnTo>
                  <a:cubicBezTo>
                    <a:pt x="433" y="327"/>
                    <a:pt x="456" y="404"/>
                    <a:pt x="486" y="447"/>
                  </a:cubicBezTo>
                  <a:cubicBezTo>
                    <a:pt x="505" y="404"/>
                    <a:pt x="517" y="360"/>
                    <a:pt x="524" y="316"/>
                  </a:cubicBezTo>
                  <a:cubicBezTo>
                    <a:pt x="531" y="272"/>
                    <a:pt x="535" y="229"/>
                    <a:pt x="537" y="188"/>
                  </a:cubicBezTo>
                  <a:lnTo>
                    <a:pt x="427" y="188"/>
                  </a:lnTo>
                  <a:close/>
                  <a:moveTo>
                    <a:pt x="1037" y="78"/>
                  </a:moveTo>
                  <a:lnTo>
                    <a:pt x="1037" y="166"/>
                  </a:lnTo>
                  <a:lnTo>
                    <a:pt x="1285" y="166"/>
                  </a:lnTo>
                  <a:lnTo>
                    <a:pt x="1285" y="78"/>
                  </a:lnTo>
                  <a:lnTo>
                    <a:pt x="1037" y="78"/>
                  </a:lnTo>
                  <a:close/>
                  <a:moveTo>
                    <a:pt x="987" y="36"/>
                  </a:moveTo>
                  <a:lnTo>
                    <a:pt x="1335" y="36"/>
                  </a:lnTo>
                  <a:cubicBezTo>
                    <a:pt x="1333" y="53"/>
                    <a:pt x="1333" y="74"/>
                    <a:pt x="1333" y="98"/>
                  </a:cubicBezTo>
                  <a:lnTo>
                    <a:pt x="1333" y="135"/>
                  </a:lnTo>
                  <a:cubicBezTo>
                    <a:pt x="1333" y="168"/>
                    <a:pt x="1333" y="193"/>
                    <a:pt x="1335" y="208"/>
                  </a:cubicBezTo>
                  <a:lnTo>
                    <a:pt x="1037" y="208"/>
                  </a:lnTo>
                  <a:lnTo>
                    <a:pt x="1037" y="292"/>
                  </a:lnTo>
                  <a:lnTo>
                    <a:pt x="1167" y="292"/>
                  </a:lnTo>
                  <a:cubicBezTo>
                    <a:pt x="1167" y="275"/>
                    <a:pt x="1166" y="250"/>
                    <a:pt x="1164" y="216"/>
                  </a:cubicBezTo>
                  <a:lnTo>
                    <a:pt x="1217" y="216"/>
                  </a:lnTo>
                  <a:cubicBezTo>
                    <a:pt x="1215" y="246"/>
                    <a:pt x="1215" y="272"/>
                    <a:pt x="1215" y="292"/>
                  </a:cubicBezTo>
                  <a:lnTo>
                    <a:pt x="1290" y="292"/>
                  </a:lnTo>
                  <a:cubicBezTo>
                    <a:pt x="1324" y="292"/>
                    <a:pt x="1352" y="291"/>
                    <a:pt x="1375" y="289"/>
                  </a:cubicBezTo>
                  <a:lnTo>
                    <a:pt x="1375" y="340"/>
                  </a:lnTo>
                  <a:cubicBezTo>
                    <a:pt x="1352" y="338"/>
                    <a:pt x="1325" y="337"/>
                    <a:pt x="1293" y="337"/>
                  </a:cubicBezTo>
                  <a:lnTo>
                    <a:pt x="1215" y="337"/>
                  </a:lnTo>
                  <a:lnTo>
                    <a:pt x="1215" y="413"/>
                  </a:lnTo>
                  <a:lnTo>
                    <a:pt x="1338" y="413"/>
                  </a:lnTo>
                  <a:cubicBezTo>
                    <a:pt x="1336" y="449"/>
                    <a:pt x="1335" y="472"/>
                    <a:pt x="1335" y="483"/>
                  </a:cubicBezTo>
                  <a:lnTo>
                    <a:pt x="1335" y="554"/>
                  </a:lnTo>
                  <a:cubicBezTo>
                    <a:pt x="1335" y="584"/>
                    <a:pt x="1336" y="612"/>
                    <a:pt x="1338" y="638"/>
                  </a:cubicBezTo>
                  <a:lnTo>
                    <a:pt x="1287" y="638"/>
                  </a:lnTo>
                  <a:lnTo>
                    <a:pt x="1287" y="599"/>
                  </a:lnTo>
                  <a:lnTo>
                    <a:pt x="1102" y="599"/>
                  </a:lnTo>
                  <a:lnTo>
                    <a:pt x="1102" y="641"/>
                  </a:lnTo>
                  <a:lnTo>
                    <a:pt x="1051" y="641"/>
                  </a:lnTo>
                  <a:cubicBezTo>
                    <a:pt x="1053" y="620"/>
                    <a:pt x="1054" y="594"/>
                    <a:pt x="1054" y="562"/>
                  </a:cubicBezTo>
                  <a:lnTo>
                    <a:pt x="1054" y="481"/>
                  </a:lnTo>
                  <a:cubicBezTo>
                    <a:pt x="1054" y="462"/>
                    <a:pt x="1053" y="439"/>
                    <a:pt x="1051" y="413"/>
                  </a:cubicBezTo>
                  <a:lnTo>
                    <a:pt x="1167" y="413"/>
                  </a:lnTo>
                  <a:lnTo>
                    <a:pt x="1167" y="337"/>
                  </a:lnTo>
                  <a:lnTo>
                    <a:pt x="1035" y="337"/>
                  </a:lnTo>
                  <a:cubicBezTo>
                    <a:pt x="1033" y="392"/>
                    <a:pt x="1025" y="443"/>
                    <a:pt x="1013" y="490"/>
                  </a:cubicBezTo>
                  <a:cubicBezTo>
                    <a:pt x="1001" y="538"/>
                    <a:pt x="984" y="584"/>
                    <a:pt x="961" y="627"/>
                  </a:cubicBezTo>
                  <a:cubicBezTo>
                    <a:pt x="945" y="616"/>
                    <a:pt x="927" y="607"/>
                    <a:pt x="908" y="602"/>
                  </a:cubicBezTo>
                  <a:cubicBezTo>
                    <a:pt x="930" y="572"/>
                    <a:pt x="947" y="540"/>
                    <a:pt x="957" y="506"/>
                  </a:cubicBezTo>
                  <a:cubicBezTo>
                    <a:pt x="967" y="472"/>
                    <a:pt x="975" y="436"/>
                    <a:pt x="981" y="398"/>
                  </a:cubicBezTo>
                  <a:cubicBezTo>
                    <a:pt x="987" y="359"/>
                    <a:pt x="990" y="319"/>
                    <a:pt x="990" y="278"/>
                  </a:cubicBezTo>
                  <a:lnTo>
                    <a:pt x="990" y="171"/>
                  </a:lnTo>
                  <a:cubicBezTo>
                    <a:pt x="990" y="141"/>
                    <a:pt x="989" y="96"/>
                    <a:pt x="987" y="36"/>
                  </a:cubicBezTo>
                  <a:moveTo>
                    <a:pt x="295" y="11"/>
                  </a:moveTo>
                  <a:cubicBezTo>
                    <a:pt x="313" y="20"/>
                    <a:pt x="330" y="27"/>
                    <a:pt x="343" y="31"/>
                  </a:cubicBezTo>
                  <a:cubicBezTo>
                    <a:pt x="333" y="46"/>
                    <a:pt x="326" y="60"/>
                    <a:pt x="320" y="73"/>
                  </a:cubicBezTo>
                  <a:cubicBezTo>
                    <a:pt x="315" y="86"/>
                    <a:pt x="307" y="102"/>
                    <a:pt x="297" y="121"/>
                  </a:cubicBezTo>
                  <a:cubicBezTo>
                    <a:pt x="283" y="113"/>
                    <a:pt x="267" y="107"/>
                    <a:pt x="253" y="104"/>
                  </a:cubicBezTo>
                  <a:cubicBezTo>
                    <a:pt x="267" y="79"/>
                    <a:pt x="282" y="48"/>
                    <a:pt x="295" y="11"/>
                  </a:cubicBezTo>
                  <a:moveTo>
                    <a:pt x="73" y="11"/>
                  </a:moveTo>
                  <a:cubicBezTo>
                    <a:pt x="99" y="37"/>
                    <a:pt x="120" y="63"/>
                    <a:pt x="137" y="90"/>
                  </a:cubicBezTo>
                  <a:lnTo>
                    <a:pt x="95" y="115"/>
                  </a:lnTo>
                  <a:cubicBezTo>
                    <a:pt x="82" y="89"/>
                    <a:pt x="62" y="64"/>
                    <a:pt x="36" y="42"/>
                  </a:cubicBezTo>
                  <a:cubicBezTo>
                    <a:pt x="53" y="31"/>
                    <a:pt x="65" y="20"/>
                    <a:pt x="73" y="11"/>
                  </a:cubicBezTo>
                  <a:moveTo>
                    <a:pt x="829" y="2"/>
                  </a:moveTo>
                  <a:lnTo>
                    <a:pt x="885" y="2"/>
                  </a:lnTo>
                  <a:cubicBezTo>
                    <a:pt x="883" y="23"/>
                    <a:pt x="883" y="47"/>
                    <a:pt x="883" y="76"/>
                  </a:cubicBezTo>
                  <a:lnTo>
                    <a:pt x="883" y="149"/>
                  </a:lnTo>
                  <a:cubicBezTo>
                    <a:pt x="901" y="149"/>
                    <a:pt x="930" y="148"/>
                    <a:pt x="970" y="146"/>
                  </a:cubicBezTo>
                  <a:lnTo>
                    <a:pt x="970" y="194"/>
                  </a:lnTo>
                  <a:cubicBezTo>
                    <a:pt x="930" y="192"/>
                    <a:pt x="901" y="191"/>
                    <a:pt x="883" y="191"/>
                  </a:cubicBezTo>
                  <a:lnTo>
                    <a:pt x="883" y="298"/>
                  </a:lnTo>
                  <a:cubicBezTo>
                    <a:pt x="907" y="285"/>
                    <a:pt x="932" y="270"/>
                    <a:pt x="959" y="253"/>
                  </a:cubicBezTo>
                  <a:cubicBezTo>
                    <a:pt x="960" y="268"/>
                    <a:pt x="965" y="282"/>
                    <a:pt x="973" y="295"/>
                  </a:cubicBezTo>
                  <a:cubicBezTo>
                    <a:pt x="937" y="316"/>
                    <a:pt x="907" y="333"/>
                    <a:pt x="883" y="348"/>
                  </a:cubicBezTo>
                  <a:lnTo>
                    <a:pt x="883" y="554"/>
                  </a:lnTo>
                  <a:cubicBezTo>
                    <a:pt x="883" y="589"/>
                    <a:pt x="874" y="611"/>
                    <a:pt x="856" y="618"/>
                  </a:cubicBezTo>
                  <a:cubicBezTo>
                    <a:pt x="838" y="626"/>
                    <a:pt x="811" y="632"/>
                    <a:pt x="776" y="638"/>
                  </a:cubicBezTo>
                  <a:cubicBezTo>
                    <a:pt x="772" y="619"/>
                    <a:pt x="765" y="600"/>
                    <a:pt x="756" y="579"/>
                  </a:cubicBezTo>
                  <a:cubicBezTo>
                    <a:pt x="788" y="579"/>
                    <a:pt x="809" y="578"/>
                    <a:pt x="818" y="575"/>
                  </a:cubicBezTo>
                  <a:cubicBezTo>
                    <a:pt x="827" y="572"/>
                    <a:pt x="832" y="559"/>
                    <a:pt x="832" y="537"/>
                  </a:cubicBezTo>
                  <a:lnTo>
                    <a:pt x="832" y="371"/>
                  </a:lnTo>
                  <a:cubicBezTo>
                    <a:pt x="804" y="386"/>
                    <a:pt x="776" y="404"/>
                    <a:pt x="747" y="424"/>
                  </a:cubicBezTo>
                  <a:cubicBezTo>
                    <a:pt x="742" y="409"/>
                    <a:pt x="733" y="392"/>
                    <a:pt x="720" y="371"/>
                  </a:cubicBezTo>
                  <a:cubicBezTo>
                    <a:pt x="757" y="358"/>
                    <a:pt x="795" y="341"/>
                    <a:pt x="832" y="320"/>
                  </a:cubicBezTo>
                  <a:lnTo>
                    <a:pt x="832" y="191"/>
                  </a:lnTo>
                  <a:cubicBezTo>
                    <a:pt x="796" y="191"/>
                    <a:pt x="762" y="192"/>
                    <a:pt x="728" y="194"/>
                  </a:cubicBezTo>
                  <a:lnTo>
                    <a:pt x="728" y="146"/>
                  </a:lnTo>
                  <a:cubicBezTo>
                    <a:pt x="762" y="148"/>
                    <a:pt x="796" y="149"/>
                    <a:pt x="832" y="149"/>
                  </a:cubicBezTo>
                  <a:lnTo>
                    <a:pt x="832" y="76"/>
                  </a:lnTo>
                  <a:cubicBezTo>
                    <a:pt x="832" y="49"/>
                    <a:pt x="831" y="25"/>
                    <a:pt x="829" y="2"/>
                  </a:cubicBezTo>
                  <a:moveTo>
                    <a:pt x="416" y="0"/>
                  </a:moveTo>
                  <a:cubicBezTo>
                    <a:pt x="438" y="9"/>
                    <a:pt x="459" y="16"/>
                    <a:pt x="477" y="19"/>
                  </a:cubicBezTo>
                  <a:cubicBezTo>
                    <a:pt x="474" y="29"/>
                    <a:pt x="469" y="41"/>
                    <a:pt x="463" y="57"/>
                  </a:cubicBezTo>
                  <a:cubicBezTo>
                    <a:pt x="458" y="73"/>
                    <a:pt x="450" y="102"/>
                    <a:pt x="438" y="143"/>
                  </a:cubicBezTo>
                  <a:lnTo>
                    <a:pt x="567" y="143"/>
                  </a:lnTo>
                  <a:cubicBezTo>
                    <a:pt x="586" y="143"/>
                    <a:pt x="609" y="142"/>
                    <a:pt x="635" y="140"/>
                  </a:cubicBezTo>
                  <a:lnTo>
                    <a:pt x="635" y="191"/>
                  </a:lnTo>
                  <a:cubicBezTo>
                    <a:pt x="615" y="189"/>
                    <a:pt x="599" y="188"/>
                    <a:pt x="587" y="188"/>
                  </a:cubicBezTo>
                  <a:cubicBezTo>
                    <a:pt x="587" y="218"/>
                    <a:pt x="582" y="265"/>
                    <a:pt x="572" y="330"/>
                  </a:cubicBezTo>
                  <a:cubicBezTo>
                    <a:pt x="561" y="395"/>
                    <a:pt x="543" y="451"/>
                    <a:pt x="517" y="497"/>
                  </a:cubicBezTo>
                  <a:cubicBezTo>
                    <a:pt x="536" y="520"/>
                    <a:pt x="557" y="540"/>
                    <a:pt x="580" y="558"/>
                  </a:cubicBezTo>
                  <a:cubicBezTo>
                    <a:pt x="604" y="576"/>
                    <a:pt x="626" y="588"/>
                    <a:pt x="646" y="596"/>
                  </a:cubicBezTo>
                  <a:cubicBezTo>
                    <a:pt x="624" y="613"/>
                    <a:pt x="609" y="629"/>
                    <a:pt x="601" y="644"/>
                  </a:cubicBezTo>
                  <a:cubicBezTo>
                    <a:pt x="579" y="631"/>
                    <a:pt x="558" y="616"/>
                    <a:pt x="540" y="599"/>
                  </a:cubicBezTo>
                  <a:cubicBezTo>
                    <a:pt x="521" y="582"/>
                    <a:pt x="502" y="561"/>
                    <a:pt x="483" y="537"/>
                  </a:cubicBezTo>
                  <a:cubicBezTo>
                    <a:pt x="463" y="559"/>
                    <a:pt x="441" y="579"/>
                    <a:pt x="417" y="594"/>
                  </a:cubicBezTo>
                  <a:cubicBezTo>
                    <a:pt x="394" y="610"/>
                    <a:pt x="364" y="628"/>
                    <a:pt x="329" y="647"/>
                  </a:cubicBezTo>
                  <a:cubicBezTo>
                    <a:pt x="319" y="630"/>
                    <a:pt x="306" y="617"/>
                    <a:pt x="289" y="607"/>
                  </a:cubicBezTo>
                  <a:cubicBezTo>
                    <a:pt x="317" y="596"/>
                    <a:pt x="347" y="580"/>
                    <a:pt x="379" y="559"/>
                  </a:cubicBezTo>
                  <a:cubicBezTo>
                    <a:pt x="411" y="539"/>
                    <a:pt x="435" y="518"/>
                    <a:pt x="452" y="497"/>
                  </a:cubicBezTo>
                  <a:cubicBezTo>
                    <a:pt x="439" y="471"/>
                    <a:pt x="427" y="443"/>
                    <a:pt x="414" y="413"/>
                  </a:cubicBezTo>
                  <a:cubicBezTo>
                    <a:pt x="402" y="383"/>
                    <a:pt x="391" y="344"/>
                    <a:pt x="382" y="295"/>
                  </a:cubicBezTo>
                  <a:cubicBezTo>
                    <a:pt x="376" y="310"/>
                    <a:pt x="367" y="330"/>
                    <a:pt x="354" y="354"/>
                  </a:cubicBezTo>
                  <a:cubicBezTo>
                    <a:pt x="341" y="347"/>
                    <a:pt x="325" y="339"/>
                    <a:pt x="306" y="332"/>
                  </a:cubicBezTo>
                  <a:cubicBezTo>
                    <a:pt x="336" y="279"/>
                    <a:pt x="360" y="222"/>
                    <a:pt x="379" y="160"/>
                  </a:cubicBezTo>
                  <a:cubicBezTo>
                    <a:pt x="398" y="98"/>
                    <a:pt x="410" y="45"/>
                    <a:pt x="416" y="0"/>
                  </a:cubicBezTo>
                  <a:moveTo>
                    <a:pt x="165" y="0"/>
                  </a:moveTo>
                  <a:lnTo>
                    <a:pt x="222" y="0"/>
                  </a:lnTo>
                  <a:cubicBezTo>
                    <a:pt x="220" y="39"/>
                    <a:pt x="219" y="82"/>
                    <a:pt x="219" y="129"/>
                  </a:cubicBezTo>
                  <a:cubicBezTo>
                    <a:pt x="283" y="129"/>
                    <a:pt x="327" y="128"/>
                    <a:pt x="354" y="126"/>
                  </a:cubicBezTo>
                  <a:lnTo>
                    <a:pt x="354" y="177"/>
                  </a:lnTo>
                  <a:cubicBezTo>
                    <a:pt x="327" y="175"/>
                    <a:pt x="283" y="174"/>
                    <a:pt x="219" y="174"/>
                  </a:cubicBezTo>
                  <a:cubicBezTo>
                    <a:pt x="219" y="228"/>
                    <a:pt x="220" y="271"/>
                    <a:pt x="222" y="301"/>
                  </a:cubicBezTo>
                  <a:lnTo>
                    <a:pt x="165" y="301"/>
                  </a:lnTo>
                  <a:cubicBezTo>
                    <a:pt x="167" y="274"/>
                    <a:pt x="168" y="242"/>
                    <a:pt x="168" y="202"/>
                  </a:cubicBezTo>
                  <a:cubicBezTo>
                    <a:pt x="159" y="217"/>
                    <a:pt x="141" y="236"/>
                    <a:pt x="115" y="260"/>
                  </a:cubicBezTo>
                  <a:cubicBezTo>
                    <a:pt x="89" y="283"/>
                    <a:pt x="64" y="302"/>
                    <a:pt x="42" y="315"/>
                  </a:cubicBezTo>
                  <a:cubicBezTo>
                    <a:pt x="32" y="298"/>
                    <a:pt x="18" y="286"/>
                    <a:pt x="0" y="278"/>
                  </a:cubicBezTo>
                  <a:cubicBezTo>
                    <a:pt x="16" y="272"/>
                    <a:pt x="39" y="259"/>
                    <a:pt x="67" y="239"/>
                  </a:cubicBezTo>
                  <a:cubicBezTo>
                    <a:pt x="95" y="218"/>
                    <a:pt x="117" y="197"/>
                    <a:pt x="132" y="174"/>
                  </a:cubicBezTo>
                  <a:cubicBezTo>
                    <a:pt x="94" y="174"/>
                    <a:pt x="59" y="175"/>
                    <a:pt x="25" y="177"/>
                  </a:cubicBezTo>
                  <a:lnTo>
                    <a:pt x="25" y="126"/>
                  </a:lnTo>
                  <a:cubicBezTo>
                    <a:pt x="57" y="128"/>
                    <a:pt x="105" y="129"/>
                    <a:pt x="168" y="129"/>
                  </a:cubicBezTo>
                  <a:cubicBezTo>
                    <a:pt x="168" y="84"/>
                    <a:pt x="167" y="41"/>
                    <a:pt x="165" y="0"/>
                  </a:cubicBezTo>
                </a:path>
              </a:pathLst>
            </a:custGeom>
            <a:solidFill>
              <a:srgbClr val="FF00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363" name="path"/>
            <p:cNvSpPr/>
            <p:nvPr/>
          </p:nvSpPr>
          <p:spPr>
            <a:xfrm>
              <a:off x="624078" y="586358"/>
              <a:ext cx="882395" cy="419989"/>
            </a:xfrm>
            <a:custGeom>
              <a:avLst/>
              <a:gdLst/>
              <a:ahLst/>
              <a:cxnLst/>
              <a:rect l="0" t="0" r="0" b="0"/>
              <a:pathLst>
                <a:path w="1389" h="661">
                  <a:moveTo>
                    <a:pt x="1109" y="460"/>
                  </a:moveTo>
                  <a:lnTo>
                    <a:pt x="1109" y="564"/>
                  </a:lnTo>
                  <a:lnTo>
                    <a:pt x="1295" y="564"/>
                  </a:lnTo>
                  <a:lnTo>
                    <a:pt x="1295" y="460"/>
                  </a:lnTo>
                  <a:lnTo>
                    <a:pt x="1109" y="460"/>
                  </a:lnTo>
                  <a:close/>
                  <a:moveTo>
                    <a:pt x="170" y="409"/>
                  </a:moveTo>
                  <a:cubicBezTo>
                    <a:pt x="160" y="428"/>
                    <a:pt x="150" y="447"/>
                    <a:pt x="139" y="468"/>
                  </a:cubicBezTo>
                  <a:cubicBezTo>
                    <a:pt x="161" y="474"/>
                    <a:pt x="192" y="481"/>
                    <a:pt x="232" y="491"/>
                  </a:cubicBezTo>
                  <a:cubicBezTo>
                    <a:pt x="247" y="472"/>
                    <a:pt x="261" y="445"/>
                    <a:pt x="274" y="409"/>
                  </a:cubicBezTo>
                  <a:lnTo>
                    <a:pt x="170" y="409"/>
                  </a:lnTo>
                  <a:close/>
                  <a:moveTo>
                    <a:pt x="150" y="308"/>
                  </a:moveTo>
                  <a:cubicBezTo>
                    <a:pt x="171" y="315"/>
                    <a:pt x="191" y="322"/>
                    <a:pt x="212" y="327"/>
                  </a:cubicBezTo>
                  <a:cubicBezTo>
                    <a:pt x="205" y="335"/>
                    <a:pt x="196" y="347"/>
                    <a:pt x="187" y="364"/>
                  </a:cubicBezTo>
                  <a:lnTo>
                    <a:pt x="341" y="364"/>
                  </a:lnTo>
                  <a:cubicBezTo>
                    <a:pt x="330" y="411"/>
                    <a:pt x="310" y="458"/>
                    <a:pt x="282" y="505"/>
                  </a:cubicBezTo>
                  <a:cubicBezTo>
                    <a:pt x="312" y="516"/>
                    <a:pt x="336" y="526"/>
                    <a:pt x="353" y="536"/>
                  </a:cubicBezTo>
                  <a:cubicBezTo>
                    <a:pt x="343" y="549"/>
                    <a:pt x="335" y="563"/>
                    <a:pt x="327" y="578"/>
                  </a:cubicBezTo>
                  <a:cubicBezTo>
                    <a:pt x="310" y="567"/>
                    <a:pt x="285" y="555"/>
                    <a:pt x="251" y="544"/>
                  </a:cubicBezTo>
                  <a:cubicBezTo>
                    <a:pt x="214" y="585"/>
                    <a:pt x="149" y="622"/>
                    <a:pt x="57" y="654"/>
                  </a:cubicBezTo>
                  <a:cubicBezTo>
                    <a:pt x="48" y="633"/>
                    <a:pt x="36" y="619"/>
                    <a:pt x="21" y="612"/>
                  </a:cubicBezTo>
                  <a:cubicBezTo>
                    <a:pt x="109" y="591"/>
                    <a:pt x="169" y="563"/>
                    <a:pt x="201" y="527"/>
                  </a:cubicBezTo>
                  <a:cubicBezTo>
                    <a:pt x="148" y="514"/>
                    <a:pt x="105" y="503"/>
                    <a:pt x="71" y="493"/>
                  </a:cubicBezTo>
                  <a:cubicBezTo>
                    <a:pt x="83" y="477"/>
                    <a:pt x="98" y="448"/>
                    <a:pt x="116" y="409"/>
                  </a:cubicBezTo>
                  <a:cubicBezTo>
                    <a:pt x="98" y="409"/>
                    <a:pt x="67" y="410"/>
                    <a:pt x="24" y="412"/>
                  </a:cubicBezTo>
                  <a:lnTo>
                    <a:pt x="24" y="361"/>
                  </a:lnTo>
                  <a:cubicBezTo>
                    <a:pt x="59" y="363"/>
                    <a:pt x="96" y="364"/>
                    <a:pt x="133" y="364"/>
                  </a:cubicBezTo>
                  <a:cubicBezTo>
                    <a:pt x="141" y="347"/>
                    <a:pt x="146" y="328"/>
                    <a:pt x="150" y="308"/>
                  </a:cubicBezTo>
                  <a:moveTo>
                    <a:pt x="265" y="201"/>
                  </a:moveTo>
                  <a:cubicBezTo>
                    <a:pt x="290" y="225"/>
                    <a:pt x="313" y="250"/>
                    <a:pt x="336" y="274"/>
                  </a:cubicBezTo>
                  <a:cubicBezTo>
                    <a:pt x="325" y="283"/>
                    <a:pt x="312" y="295"/>
                    <a:pt x="299" y="308"/>
                  </a:cubicBezTo>
                  <a:cubicBezTo>
                    <a:pt x="273" y="276"/>
                    <a:pt x="251" y="251"/>
                    <a:pt x="235" y="232"/>
                  </a:cubicBezTo>
                  <a:cubicBezTo>
                    <a:pt x="246" y="222"/>
                    <a:pt x="256" y="212"/>
                    <a:pt x="265" y="201"/>
                  </a:cubicBezTo>
                  <a:moveTo>
                    <a:pt x="434" y="195"/>
                  </a:moveTo>
                  <a:lnTo>
                    <a:pt x="423" y="223"/>
                  </a:lnTo>
                  <a:cubicBezTo>
                    <a:pt x="440" y="334"/>
                    <a:pt x="463" y="411"/>
                    <a:pt x="493" y="454"/>
                  </a:cubicBezTo>
                  <a:cubicBezTo>
                    <a:pt x="512" y="411"/>
                    <a:pt x="525" y="367"/>
                    <a:pt x="531" y="323"/>
                  </a:cubicBezTo>
                  <a:cubicBezTo>
                    <a:pt x="538" y="279"/>
                    <a:pt x="542" y="237"/>
                    <a:pt x="544" y="195"/>
                  </a:cubicBezTo>
                  <a:lnTo>
                    <a:pt x="434" y="195"/>
                  </a:lnTo>
                  <a:close/>
                  <a:moveTo>
                    <a:pt x="1045" y="86"/>
                  </a:moveTo>
                  <a:lnTo>
                    <a:pt x="1045" y="173"/>
                  </a:lnTo>
                  <a:lnTo>
                    <a:pt x="1292" y="173"/>
                  </a:lnTo>
                  <a:lnTo>
                    <a:pt x="1292" y="86"/>
                  </a:lnTo>
                  <a:lnTo>
                    <a:pt x="1045" y="86"/>
                  </a:lnTo>
                  <a:close/>
                  <a:moveTo>
                    <a:pt x="994" y="43"/>
                  </a:moveTo>
                  <a:lnTo>
                    <a:pt x="1343" y="43"/>
                  </a:lnTo>
                  <a:cubicBezTo>
                    <a:pt x="1341" y="60"/>
                    <a:pt x="1340" y="81"/>
                    <a:pt x="1340" y="105"/>
                  </a:cubicBezTo>
                  <a:lnTo>
                    <a:pt x="1340" y="142"/>
                  </a:lnTo>
                  <a:cubicBezTo>
                    <a:pt x="1340" y="176"/>
                    <a:pt x="1341" y="200"/>
                    <a:pt x="1343" y="215"/>
                  </a:cubicBezTo>
                  <a:lnTo>
                    <a:pt x="1045" y="215"/>
                  </a:lnTo>
                  <a:lnTo>
                    <a:pt x="1045" y="299"/>
                  </a:lnTo>
                  <a:lnTo>
                    <a:pt x="1174" y="299"/>
                  </a:lnTo>
                  <a:cubicBezTo>
                    <a:pt x="1174" y="282"/>
                    <a:pt x="1173" y="257"/>
                    <a:pt x="1171" y="223"/>
                  </a:cubicBezTo>
                  <a:lnTo>
                    <a:pt x="1225" y="223"/>
                  </a:lnTo>
                  <a:cubicBezTo>
                    <a:pt x="1223" y="253"/>
                    <a:pt x="1222" y="279"/>
                    <a:pt x="1222" y="299"/>
                  </a:cubicBezTo>
                  <a:lnTo>
                    <a:pt x="1298" y="299"/>
                  </a:lnTo>
                  <a:cubicBezTo>
                    <a:pt x="1331" y="299"/>
                    <a:pt x="1360" y="298"/>
                    <a:pt x="1382" y="297"/>
                  </a:cubicBezTo>
                  <a:lnTo>
                    <a:pt x="1382" y="347"/>
                  </a:lnTo>
                  <a:cubicBezTo>
                    <a:pt x="1360" y="345"/>
                    <a:pt x="1332" y="344"/>
                    <a:pt x="1300" y="344"/>
                  </a:cubicBezTo>
                  <a:lnTo>
                    <a:pt x="1222" y="344"/>
                  </a:lnTo>
                  <a:lnTo>
                    <a:pt x="1222" y="420"/>
                  </a:lnTo>
                  <a:lnTo>
                    <a:pt x="1345" y="420"/>
                  </a:lnTo>
                  <a:cubicBezTo>
                    <a:pt x="1344" y="456"/>
                    <a:pt x="1343" y="479"/>
                    <a:pt x="1343" y="491"/>
                  </a:cubicBezTo>
                  <a:lnTo>
                    <a:pt x="1343" y="561"/>
                  </a:lnTo>
                  <a:cubicBezTo>
                    <a:pt x="1343" y="591"/>
                    <a:pt x="1344" y="619"/>
                    <a:pt x="1345" y="645"/>
                  </a:cubicBezTo>
                  <a:lnTo>
                    <a:pt x="1295" y="645"/>
                  </a:lnTo>
                  <a:lnTo>
                    <a:pt x="1295" y="606"/>
                  </a:lnTo>
                  <a:lnTo>
                    <a:pt x="1109" y="606"/>
                  </a:lnTo>
                  <a:lnTo>
                    <a:pt x="1109" y="648"/>
                  </a:lnTo>
                  <a:lnTo>
                    <a:pt x="1059" y="648"/>
                  </a:lnTo>
                  <a:cubicBezTo>
                    <a:pt x="1060" y="627"/>
                    <a:pt x="1061" y="601"/>
                    <a:pt x="1061" y="569"/>
                  </a:cubicBezTo>
                  <a:lnTo>
                    <a:pt x="1061" y="488"/>
                  </a:lnTo>
                  <a:cubicBezTo>
                    <a:pt x="1061" y="469"/>
                    <a:pt x="1060" y="447"/>
                    <a:pt x="1059" y="420"/>
                  </a:cubicBezTo>
                  <a:lnTo>
                    <a:pt x="1174" y="420"/>
                  </a:lnTo>
                  <a:lnTo>
                    <a:pt x="1174" y="344"/>
                  </a:lnTo>
                  <a:lnTo>
                    <a:pt x="1042" y="344"/>
                  </a:lnTo>
                  <a:cubicBezTo>
                    <a:pt x="1040" y="399"/>
                    <a:pt x="1033" y="450"/>
                    <a:pt x="1020" y="498"/>
                  </a:cubicBezTo>
                  <a:cubicBezTo>
                    <a:pt x="1008" y="545"/>
                    <a:pt x="991" y="591"/>
                    <a:pt x="969" y="634"/>
                  </a:cubicBezTo>
                  <a:cubicBezTo>
                    <a:pt x="952" y="623"/>
                    <a:pt x="934" y="614"/>
                    <a:pt x="915" y="609"/>
                  </a:cubicBezTo>
                  <a:cubicBezTo>
                    <a:pt x="938" y="579"/>
                    <a:pt x="954" y="547"/>
                    <a:pt x="964" y="513"/>
                  </a:cubicBezTo>
                  <a:cubicBezTo>
                    <a:pt x="975" y="479"/>
                    <a:pt x="983" y="443"/>
                    <a:pt x="988" y="405"/>
                  </a:cubicBezTo>
                  <a:cubicBezTo>
                    <a:pt x="994" y="366"/>
                    <a:pt x="997" y="327"/>
                    <a:pt x="997" y="285"/>
                  </a:cubicBezTo>
                  <a:lnTo>
                    <a:pt x="997" y="178"/>
                  </a:lnTo>
                  <a:cubicBezTo>
                    <a:pt x="997" y="148"/>
                    <a:pt x="996" y="103"/>
                    <a:pt x="994" y="43"/>
                  </a:cubicBezTo>
                  <a:moveTo>
                    <a:pt x="302" y="18"/>
                  </a:moveTo>
                  <a:cubicBezTo>
                    <a:pt x="321" y="27"/>
                    <a:pt x="337" y="34"/>
                    <a:pt x="350" y="38"/>
                  </a:cubicBezTo>
                  <a:cubicBezTo>
                    <a:pt x="340" y="53"/>
                    <a:pt x="333" y="67"/>
                    <a:pt x="327" y="80"/>
                  </a:cubicBezTo>
                  <a:cubicBezTo>
                    <a:pt x="322" y="93"/>
                    <a:pt x="314" y="109"/>
                    <a:pt x="305" y="128"/>
                  </a:cubicBezTo>
                  <a:cubicBezTo>
                    <a:pt x="290" y="120"/>
                    <a:pt x="275" y="115"/>
                    <a:pt x="260" y="111"/>
                  </a:cubicBezTo>
                  <a:cubicBezTo>
                    <a:pt x="275" y="87"/>
                    <a:pt x="289" y="56"/>
                    <a:pt x="302" y="18"/>
                  </a:cubicBezTo>
                  <a:moveTo>
                    <a:pt x="80" y="18"/>
                  </a:moveTo>
                  <a:cubicBezTo>
                    <a:pt x="106" y="44"/>
                    <a:pt x="128" y="71"/>
                    <a:pt x="145" y="97"/>
                  </a:cubicBezTo>
                  <a:lnTo>
                    <a:pt x="102" y="122"/>
                  </a:lnTo>
                  <a:cubicBezTo>
                    <a:pt x="89" y="96"/>
                    <a:pt x="70" y="72"/>
                    <a:pt x="43" y="49"/>
                  </a:cubicBezTo>
                  <a:cubicBezTo>
                    <a:pt x="60" y="38"/>
                    <a:pt x="72" y="27"/>
                    <a:pt x="80" y="18"/>
                  </a:cubicBezTo>
                  <a:moveTo>
                    <a:pt x="836" y="10"/>
                  </a:moveTo>
                  <a:lnTo>
                    <a:pt x="893" y="10"/>
                  </a:lnTo>
                  <a:cubicBezTo>
                    <a:pt x="891" y="30"/>
                    <a:pt x="890" y="55"/>
                    <a:pt x="890" y="83"/>
                  </a:cubicBezTo>
                  <a:lnTo>
                    <a:pt x="890" y="156"/>
                  </a:lnTo>
                  <a:cubicBezTo>
                    <a:pt x="909" y="156"/>
                    <a:pt x="938" y="155"/>
                    <a:pt x="977" y="153"/>
                  </a:cubicBezTo>
                  <a:lnTo>
                    <a:pt x="977" y="201"/>
                  </a:lnTo>
                  <a:cubicBezTo>
                    <a:pt x="938" y="199"/>
                    <a:pt x="909" y="198"/>
                    <a:pt x="890" y="198"/>
                  </a:cubicBezTo>
                  <a:lnTo>
                    <a:pt x="890" y="305"/>
                  </a:lnTo>
                  <a:cubicBezTo>
                    <a:pt x="914" y="292"/>
                    <a:pt x="940" y="277"/>
                    <a:pt x="966" y="260"/>
                  </a:cubicBezTo>
                  <a:cubicBezTo>
                    <a:pt x="968" y="275"/>
                    <a:pt x="972" y="289"/>
                    <a:pt x="980" y="302"/>
                  </a:cubicBezTo>
                  <a:cubicBezTo>
                    <a:pt x="944" y="323"/>
                    <a:pt x="914" y="341"/>
                    <a:pt x="890" y="356"/>
                  </a:cubicBezTo>
                  <a:lnTo>
                    <a:pt x="890" y="561"/>
                  </a:lnTo>
                  <a:cubicBezTo>
                    <a:pt x="890" y="597"/>
                    <a:pt x="881" y="618"/>
                    <a:pt x="863" y="626"/>
                  </a:cubicBezTo>
                  <a:cubicBezTo>
                    <a:pt x="845" y="633"/>
                    <a:pt x="819" y="640"/>
                    <a:pt x="783" y="645"/>
                  </a:cubicBezTo>
                  <a:cubicBezTo>
                    <a:pt x="779" y="627"/>
                    <a:pt x="773" y="607"/>
                    <a:pt x="763" y="586"/>
                  </a:cubicBezTo>
                  <a:cubicBezTo>
                    <a:pt x="795" y="586"/>
                    <a:pt x="816" y="585"/>
                    <a:pt x="825" y="582"/>
                  </a:cubicBezTo>
                  <a:cubicBezTo>
                    <a:pt x="835" y="579"/>
                    <a:pt x="839" y="567"/>
                    <a:pt x="839" y="544"/>
                  </a:cubicBezTo>
                  <a:lnTo>
                    <a:pt x="839" y="378"/>
                  </a:lnTo>
                  <a:cubicBezTo>
                    <a:pt x="811" y="393"/>
                    <a:pt x="783" y="411"/>
                    <a:pt x="755" y="432"/>
                  </a:cubicBezTo>
                  <a:cubicBezTo>
                    <a:pt x="749" y="417"/>
                    <a:pt x="740" y="399"/>
                    <a:pt x="727" y="378"/>
                  </a:cubicBezTo>
                  <a:cubicBezTo>
                    <a:pt x="764" y="365"/>
                    <a:pt x="802" y="348"/>
                    <a:pt x="839" y="327"/>
                  </a:cubicBezTo>
                  <a:lnTo>
                    <a:pt x="839" y="198"/>
                  </a:lnTo>
                  <a:cubicBezTo>
                    <a:pt x="804" y="198"/>
                    <a:pt x="769" y="199"/>
                    <a:pt x="735" y="201"/>
                  </a:cubicBezTo>
                  <a:lnTo>
                    <a:pt x="735" y="153"/>
                  </a:lnTo>
                  <a:cubicBezTo>
                    <a:pt x="769" y="155"/>
                    <a:pt x="804" y="156"/>
                    <a:pt x="839" y="156"/>
                  </a:cubicBezTo>
                  <a:lnTo>
                    <a:pt x="839" y="83"/>
                  </a:lnTo>
                  <a:cubicBezTo>
                    <a:pt x="839" y="57"/>
                    <a:pt x="838" y="32"/>
                    <a:pt x="836" y="10"/>
                  </a:cubicBezTo>
                  <a:moveTo>
                    <a:pt x="423" y="7"/>
                  </a:moveTo>
                  <a:cubicBezTo>
                    <a:pt x="445" y="16"/>
                    <a:pt x="466" y="23"/>
                    <a:pt x="485" y="27"/>
                  </a:cubicBezTo>
                  <a:cubicBezTo>
                    <a:pt x="481" y="36"/>
                    <a:pt x="476" y="49"/>
                    <a:pt x="471" y="64"/>
                  </a:cubicBezTo>
                  <a:cubicBezTo>
                    <a:pt x="465" y="80"/>
                    <a:pt x="457" y="109"/>
                    <a:pt x="445" y="150"/>
                  </a:cubicBezTo>
                  <a:lnTo>
                    <a:pt x="575" y="150"/>
                  </a:lnTo>
                  <a:cubicBezTo>
                    <a:pt x="594" y="150"/>
                    <a:pt x="616" y="149"/>
                    <a:pt x="642" y="147"/>
                  </a:cubicBezTo>
                  <a:lnTo>
                    <a:pt x="642" y="198"/>
                  </a:lnTo>
                  <a:cubicBezTo>
                    <a:pt x="622" y="196"/>
                    <a:pt x="606" y="195"/>
                    <a:pt x="595" y="195"/>
                  </a:cubicBezTo>
                  <a:cubicBezTo>
                    <a:pt x="595" y="225"/>
                    <a:pt x="589" y="273"/>
                    <a:pt x="579" y="337"/>
                  </a:cubicBezTo>
                  <a:cubicBezTo>
                    <a:pt x="569" y="402"/>
                    <a:pt x="550" y="458"/>
                    <a:pt x="524" y="505"/>
                  </a:cubicBezTo>
                  <a:cubicBezTo>
                    <a:pt x="543" y="527"/>
                    <a:pt x="564" y="547"/>
                    <a:pt x="588" y="565"/>
                  </a:cubicBezTo>
                  <a:cubicBezTo>
                    <a:pt x="611" y="583"/>
                    <a:pt x="633" y="596"/>
                    <a:pt x="654" y="603"/>
                  </a:cubicBezTo>
                  <a:cubicBezTo>
                    <a:pt x="631" y="620"/>
                    <a:pt x="616" y="636"/>
                    <a:pt x="609" y="651"/>
                  </a:cubicBezTo>
                  <a:cubicBezTo>
                    <a:pt x="586" y="638"/>
                    <a:pt x="565" y="623"/>
                    <a:pt x="547" y="606"/>
                  </a:cubicBezTo>
                  <a:cubicBezTo>
                    <a:pt x="528" y="589"/>
                    <a:pt x="509" y="568"/>
                    <a:pt x="490" y="544"/>
                  </a:cubicBezTo>
                  <a:cubicBezTo>
                    <a:pt x="470" y="567"/>
                    <a:pt x="448" y="586"/>
                    <a:pt x="424" y="602"/>
                  </a:cubicBezTo>
                  <a:cubicBezTo>
                    <a:pt x="401" y="618"/>
                    <a:pt x="371" y="635"/>
                    <a:pt x="336" y="654"/>
                  </a:cubicBezTo>
                  <a:cubicBezTo>
                    <a:pt x="326" y="637"/>
                    <a:pt x="313" y="624"/>
                    <a:pt x="296" y="614"/>
                  </a:cubicBezTo>
                  <a:cubicBezTo>
                    <a:pt x="325" y="603"/>
                    <a:pt x="355" y="587"/>
                    <a:pt x="386" y="567"/>
                  </a:cubicBezTo>
                  <a:cubicBezTo>
                    <a:pt x="418" y="546"/>
                    <a:pt x="443" y="525"/>
                    <a:pt x="460" y="505"/>
                  </a:cubicBezTo>
                  <a:cubicBezTo>
                    <a:pt x="446" y="478"/>
                    <a:pt x="434" y="450"/>
                    <a:pt x="421" y="420"/>
                  </a:cubicBezTo>
                  <a:cubicBezTo>
                    <a:pt x="409" y="390"/>
                    <a:pt x="399" y="351"/>
                    <a:pt x="389" y="302"/>
                  </a:cubicBezTo>
                  <a:cubicBezTo>
                    <a:pt x="384" y="317"/>
                    <a:pt x="374" y="337"/>
                    <a:pt x="361" y="361"/>
                  </a:cubicBezTo>
                  <a:cubicBezTo>
                    <a:pt x="348" y="354"/>
                    <a:pt x="332" y="346"/>
                    <a:pt x="313" y="339"/>
                  </a:cubicBezTo>
                  <a:cubicBezTo>
                    <a:pt x="343" y="286"/>
                    <a:pt x="368" y="229"/>
                    <a:pt x="386" y="167"/>
                  </a:cubicBezTo>
                  <a:cubicBezTo>
                    <a:pt x="405" y="105"/>
                    <a:pt x="417" y="52"/>
                    <a:pt x="423" y="7"/>
                  </a:cubicBezTo>
                  <a:moveTo>
                    <a:pt x="173" y="7"/>
                  </a:moveTo>
                  <a:lnTo>
                    <a:pt x="229" y="7"/>
                  </a:lnTo>
                  <a:cubicBezTo>
                    <a:pt x="227" y="46"/>
                    <a:pt x="226" y="89"/>
                    <a:pt x="226" y="136"/>
                  </a:cubicBezTo>
                  <a:cubicBezTo>
                    <a:pt x="290" y="136"/>
                    <a:pt x="335" y="135"/>
                    <a:pt x="361" y="133"/>
                  </a:cubicBezTo>
                  <a:lnTo>
                    <a:pt x="361" y="184"/>
                  </a:lnTo>
                  <a:cubicBezTo>
                    <a:pt x="335" y="182"/>
                    <a:pt x="290" y="181"/>
                    <a:pt x="226" y="181"/>
                  </a:cubicBezTo>
                  <a:cubicBezTo>
                    <a:pt x="226" y="236"/>
                    <a:pt x="227" y="278"/>
                    <a:pt x="229" y="308"/>
                  </a:cubicBezTo>
                  <a:lnTo>
                    <a:pt x="173" y="308"/>
                  </a:lnTo>
                  <a:cubicBezTo>
                    <a:pt x="175" y="282"/>
                    <a:pt x="175" y="249"/>
                    <a:pt x="175" y="209"/>
                  </a:cubicBezTo>
                  <a:cubicBezTo>
                    <a:pt x="166" y="224"/>
                    <a:pt x="148" y="244"/>
                    <a:pt x="122" y="267"/>
                  </a:cubicBezTo>
                  <a:cubicBezTo>
                    <a:pt x="96" y="290"/>
                    <a:pt x="71" y="309"/>
                    <a:pt x="49" y="322"/>
                  </a:cubicBezTo>
                  <a:cubicBezTo>
                    <a:pt x="40" y="305"/>
                    <a:pt x="25" y="293"/>
                    <a:pt x="7" y="285"/>
                  </a:cubicBezTo>
                  <a:cubicBezTo>
                    <a:pt x="24" y="280"/>
                    <a:pt x="46" y="267"/>
                    <a:pt x="74" y="246"/>
                  </a:cubicBezTo>
                  <a:cubicBezTo>
                    <a:pt x="102" y="225"/>
                    <a:pt x="124" y="204"/>
                    <a:pt x="139" y="181"/>
                  </a:cubicBezTo>
                  <a:cubicBezTo>
                    <a:pt x="101" y="181"/>
                    <a:pt x="66" y="182"/>
                    <a:pt x="32" y="184"/>
                  </a:cubicBezTo>
                  <a:lnTo>
                    <a:pt x="32" y="133"/>
                  </a:lnTo>
                  <a:cubicBezTo>
                    <a:pt x="64" y="135"/>
                    <a:pt x="112" y="136"/>
                    <a:pt x="175" y="136"/>
                  </a:cubicBezTo>
                  <a:cubicBezTo>
                    <a:pt x="175" y="91"/>
                    <a:pt x="175" y="48"/>
                    <a:pt x="173" y="7"/>
                  </a:cubicBezTo>
                </a:path>
              </a:pathLst>
            </a:custGeom>
            <a:noFill/>
            <a:ln w="9143" cap="flat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364" name="path"/>
            <p:cNvSpPr/>
            <p:nvPr/>
          </p:nvSpPr>
          <p:spPr>
            <a:xfrm>
              <a:off x="403606" y="1130680"/>
              <a:ext cx="1319783" cy="416115"/>
            </a:xfrm>
            <a:custGeom>
              <a:avLst/>
              <a:gdLst/>
              <a:ahLst/>
              <a:cxnLst/>
              <a:rect l="0" t="0" r="0" b="0"/>
              <a:pathLst>
                <a:path w="2078" h="655">
                  <a:moveTo>
                    <a:pt x="722" y="284"/>
                  </a:moveTo>
                  <a:cubicBezTo>
                    <a:pt x="767" y="286"/>
                    <a:pt x="814" y="286"/>
                    <a:pt x="863" y="286"/>
                  </a:cubicBezTo>
                  <a:lnTo>
                    <a:pt x="1231" y="286"/>
                  </a:lnTo>
                  <a:cubicBezTo>
                    <a:pt x="1280" y="286"/>
                    <a:pt x="1324" y="286"/>
                    <a:pt x="1364" y="284"/>
                  </a:cubicBezTo>
                  <a:lnTo>
                    <a:pt x="1364" y="357"/>
                  </a:lnTo>
                  <a:cubicBezTo>
                    <a:pt x="1324" y="355"/>
                    <a:pt x="1281" y="354"/>
                    <a:pt x="1234" y="354"/>
                  </a:cubicBezTo>
                  <a:lnTo>
                    <a:pt x="863" y="354"/>
                  </a:lnTo>
                  <a:cubicBezTo>
                    <a:pt x="814" y="354"/>
                    <a:pt x="767" y="355"/>
                    <a:pt x="722" y="357"/>
                  </a:cubicBezTo>
                  <a:lnTo>
                    <a:pt x="722" y="284"/>
                  </a:lnTo>
                  <a:close/>
                  <a:moveTo>
                    <a:pt x="421" y="213"/>
                  </a:moveTo>
                  <a:cubicBezTo>
                    <a:pt x="466" y="255"/>
                    <a:pt x="505" y="291"/>
                    <a:pt x="537" y="322"/>
                  </a:cubicBezTo>
                  <a:cubicBezTo>
                    <a:pt x="568" y="353"/>
                    <a:pt x="598" y="383"/>
                    <a:pt x="627" y="413"/>
                  </a:cubicBezTo>
                  <a:cubicBezTo>
                    <a:pt x="608" y="428"/>
                    <a:pt x="591" y="444"/>
                    <a:pt x="576" y="461"/>
                  </a:cubicBezTo>
                  <a:cubicBezTo>
                    <a:pt x="540" y="416"/>
                    <a:pt x="477" y="346"/>
                    <a:pt x="385" y="253"/>
                  </a:cubicBezTo>
                  <a:cubicBezTo>
                    <a:pt x="400" y="240"/>
                    <a:pt x="412" y="226"/>
                    <a:pt x="421" y="213"/>
                  </a:cubicBezTo>
                  <a:moveTo>
                    <a:pt x="1847" y="188"/>
                  </a:moveTo>
                  <a:cubicBezTo>
                    <a:pt x="1842" y="203"/>
                    <a:pt x="1830" y="232"/>
                    <a:pt x="1814" y="275"/>
                  </a:cubicBezTo>
                  <a:cubicBezTo>
                    <a:pt x="1819" y="271"/>
                    <a:pt x="1830" y="269"/>
                    <a:pt x="1847" y="267"/>
                  </a:cubicBezTo>
                  <a:cubicBezTo>
                    <a:pt x="1864" y="355"/>
                    <a:pt x="1881" y="419"/>
                    <a:pt x="1898" y="458"/>
                  </a:cubicBezTo>
                  <a:cubicBezTo>
                    <a:pt x="1924" y="396"/>
                    <a:pt x="1940" y="306"/>
                    <a:pt x="1946" y="188"/>
                  </a:cubicBezTo>
                  <a:lnTo>
                    <a:pt x="1847" y="188"/>
                  </a:lnTo>
                  <a:close/>
                  <a:moveTo>
                    <a:pt x="1451" y="42"/>
                  </a:moveTo>
                  <a:cubicBezTo>
                    <a:pt x="1485" y="44"/>
                    <a:pt x="1511" y="45"/>
                    <a:pt x="1530" y="45"/>
                  </a:cubicBezTo>
                  <a:lnTo>
                    <a:pt x="1665" y="45"/>
                  </a:lnTo>
                  <a:cubicBezTo>
                    <a:pt x="1691" y="45"/>
                    <a:pt x="1716" y="44"/>
                    <a:pt x="1740" y="42"/>
                  </a:cubicBezTo>
                  <a:lnTo>
                    <a:pt x="1740" y="95"/>
                  </a:lnTo>
                  <a:cubicBezTo>
                    <a:pt x="1712" y="93"/>
                    <a:pt x="1690" y="92"/>
                    <a:pt x="1673" y="92"/>
                  </a:cubicBezTo>
                  <a:lnTo>
                    <a:pt x="1569" y="92"/>
                  </a:lnTo>
                  <a:cubicBezTo>
                    <a:pt x="1584" y="104"/>
                    <a:pt x="1601" y="115"/>
                    <a:pt x="1620" y="126"/>
                  </a:cubicBezTo>
                  <a:cubicBezTo>
                    <a:pt x="1605" y="145"/>
                    <a:pt x="1590" y="166"/>
                    <a:pt x="1577" y="188"/>
                  </a:cubicBezTo>
                  <a:cubicBezTo>
                    <a:pt x="1564" y="211"/>
                    <a:pt x="1548" y="233"/>
                    <a:pt x="1530" y="256"/>
                  </a:cubicBezTo>
                  <a:cubicBezTo>
                    <a:pt x="1602" y="252"/>
                    <a:pt x="1652" y="248"/>
                    <a:pt x="1678" y="244"/>
                  </a:cubicBezTo>
                  <a:cubicBezTo>
                    <a:pt x="1662" y="214"/>
                    <a:pt x="1648" y="194"/>
                    <a:pt x="1639" y="182"/>
                  </a:cubicBezTo>
                  <a:cubicBezTo>
                    <a:pt x="1652" y="171"/>
                    <a:pt x="1665" y="161"/>
                    <a:pt x="1678" y="151"/>
                  </a:cubicBezTo>
                  <a:cubicBezTo>
                    <a:pt x="1720" y="215"/>
                    <a:pt x="1745" y="257"/>
                    <a:pt x="1755" y="278"/>
                  </a:cubicBezTo>
                  <a:cubicBezTo>
                    <a:pt x="1737" y="293"/>
                    <a:pt x="1722" y="302"/>
                    <a:pt x="1710" y="306"/>
                  </a:cubicBezTo>
                  <a:cubicBezTo>
                    <a:pt x="1704" y="295"/>
                    <a:pt x="1700" y="286"/>
                    <a:pt x="1698" y="278"/>
                  </a:cubicBezTo>
                  <a:lnTo>
                    <a:pt x="1622" y="289"/>
                  </a:lnTo>
                  <a:lnTo>
                    <a:pt x="1622" y="393"/>
                  </a:lnTo>
                  <a:lnTo>
                    <a:pt x="1665" y="393"/>
                  </a:lnTo>
                  <a:cubicBezTo>
                    <a:pt x="1689" y="393"/>
                    <a:pt x="1712" y="392"/>
                    <a:pt x="1735" y="391"/>
                  </a:cubicBezTo>
                  <a:lnTo>
                    <a:pt x="1735" y="444"/>
                  </a:lnTo>
                  <a:cubicBezTo>
                    <a:pt x="1710" y="440"/>
                    <a:pt x="1688" y="438"/>
                    <a:pt x="1667" y="438"/>
                  </a:cubicBezTo>
                  <a:lnTo>
                    <a:pt x="1622" y="438"/>
                  </a:lnTo>
                  <a:lnTo>
                    <a:pt x="1622" y="540"/>
                  </a:lnTo>
                  <a:cubicBezTo>
                    <a:pt x="1667" y="532"/>
                    <a:pt x="1707" y="525"/>
                    <a:pt x="1743" y="517"/>
                  </a:cubicBezTo>
                  <a:cubicBezTo>
                    <a:pt x="1741" y="532"/>
                    <a:pt x="1741" y="549"/>
                    <a:pt x="1743" y="568"/>
                  </a:cubicBezTo>
                  <a:cubicBezTo>
                    <a:pt x="1707" y="571"/>
                    <a:pt x="1677" y="577"/>
                    <a:pt x="1650" y="583"/>
                  </a:cubicBezTo>
                  <a:cubicBezTo>
                    <a:pt x="1624" y="590"/>
                    <a:pt x="1591" y="597"/>
                    <a:pt x="1550" y="606"/>
                  </a:cubicBezTo>
                  <a:cubicBezTo>
                    <a:pt x="1510" y="614"/>
                    <a:pt x="1481" y="623"/>
                    <a:pt x="1462" y="632"/>
                  </a:cubicBezTo>
                  <a:cubicBezTo>
                    <a:pt x="1451" y="602"/>
                    <a:pt x="1442" y="581"/>
                    <a:pt x="1437" y="568"/>
                  </a:cubicBezTo>
                  <a:cubicBezTo>
                    <a:pt x="1476" y="564"/>
                    <a:pt x="1521" y="557"/>
                    <a:pt x="1572" y="548"/>
                  </a:cubicBezTo>
                  <a:lnTo>
                    <a:pt x="1572" y="438"/>
                  </a:lnTo>
                  <a:lnTo>
                    <a:pt x="1535" y="438"/>
                  </a:lnTo>
                  <a:cubicBezTo>
                    <a:pt x="1507" y="438"/>
                    <a:pt x="1481" y="440"/>
                    <a:pt x="1456" y="444"/>
                  </a:cubicBezTo>
                  <a:lnTo>
                    <a:pt x="1456" y="391"/>
                  </a:lnTo>
                  <a:cubicBezTo>
                    <a:pt x="1482" y="392"/>
                    <a:pt x="1509" y="393"/>
                    <a:pt x="1535" y="393"/>
                  </a:cubicBezTo>
                  <a:lnTo>
                    <a:pt x="1572" y="393"/>
                  </a:lnTo>
                  <a:lnTo>
                    <a:pt x="1572" y="298"/>
                  </a:lnTo>
                  <a:cubicBezTo>
                    <a:pt x="1538" y="301"/>
                    <a:pt x="1506" y="307"/>
                    <a:pt x="1476" y="315"/>
                  </a:cubicBezTo>
                  <a:cubicBezTo>
                    <a:pt x="1470" y="292"/>
                    <a:pt x="1463" y="273"/>
                    <a:pt x="1454" y="258"/>
                  </a:cubicBezTo>
                  <a:cubicBezTo>
                    <a:pt x="1480" y="247"/>
                    <a:pt x="1502" y="224"/>
                    <a:pt x="1521" y="188"/>
                  </a:cubicBezTo>
                  <a:cubicBezTo>
                    <a:pt x="1540" y="152"/>
                    <a:pt x="1552" y="121"/>
                    <a:pt x="1557" y="92"/>
                  </a:cubicBezTo>
                  <a:lnTo>
                    <a:pt x="1532" y="92"/>
                  </a:lnTo>
                  <a:cubicBezTo>
                    <a:pt x="1508" y="92"/>
                    <a:pt x="1481" y="93"/>
                    <a:pt x="1451" y="95"/>
                  </a:cubicBezTo>
                  <a:lnTo>
                    <a:pt x="1451" y="42"/>
                  </a:lnTo>
                  <a:close/>
                  <a:moveTo>
                    <a:pt x="22" y="31"/>
                  </a:moveTo>
                  <a:cubicBezTo>
                    <a:pt x="78" y="32"/>
                    <a:pt x="121" y="33"/>
                    <a:pt x="151" y="33"/>
                  </a:cubicBezTo>
                  <a:lnTo>
                    <a:pt x="545" y="33"/>
                  </a:lnTo>
                  <a:cubicBezTo>
                    <a:pt x="570" y="33"/>
                    <a:pt x="600" y="32"/>
                    <a:pt x="635" y="31"/>
                  </a:cubicBezTo>
                  <a:lnTo>
                    <a:pt x="635" y="87"/>
                  </a:lnTo>
                  <a:cubicBezTo>
                    <a:pt x="601" y="85"/>
                    <a:pt x="572" y="84"/>
                    <a:pt x="548" y="84"/>
                  </a:cubicBezTo>
                  <a:lnTo>
                    <a:pt x="382" y="84"/>
                  </a:lnTo>
                  <a:cubicBezTo>
                    <a:pt x="369" y="110"/>
                    <a:pt x="353" y="139"/>
                    <a:pt x="334" y="171"/>
                  </a:cubicBezTo>
                  <a:lnTo>
                    <a:pt x="334" y="523"/>
                  </a:lnTo>
                  <a:cubicBezTo>
                    <a:pt x="334" y="560"/>
                    <a:pt x="335" y="602"/>
                    <a:pt x="337" y="649"/>
                  </a:cubicBezTo>
                  <a:lnTo>
                    <a:pt x="275" y="649"/>
                  </a:lnTo>
                  <a:cubicBezTo>
                    <a:pt x="277" y="604"/>
                    <a:pt x="278" y="562"/>
                    <a:pt x="278" y="523"/>
                  </a:cubicBezTo>
                  <a:lnTo>
                    <a:pt x="278" y="247"/>
                  </a:lnTo>
                  <a:cubicBezTo>
                    <a:pt x="220" y="328"/>
                    <a:pt x="141" y="402"/>
                    <a:pt x="42" y="469"/>
                  </a:cubicBezTo>
                  <a:cubicBezTo>
                    <a:pt x="27" y="447"/>
                    <a:pt x="12" y="431"/>
                    <a:pt x="0" y="421"/>
                  </a:cubicBezTo>
                  <a:cubicBezTo>
                    <a:pt x="37" y="405"/>
                    <a:pt x="87" y="368"/>
                    <a:pt x="148" y="313"/>
                  </a:cubicBezTo>
                  <a:cubicBezTo>
                    <a:pt x="210" y="258"/>
                    <a:pt x="267" y="181"/>
                    <a:pt x="320" y="84"/>
                  </a:cubicBezTo>
                  <a:lnTo>
                    <a:pt x="135" y="84"/>
                  </a:lnTo>
                  <a:cubicBezTo>
                    <a:pt x="99" y="84"/>
                    <a:pt x="61" y="85"/>
                    <a:pt x="22" y="87"/>
                  </a:cubicBezTo>
                  <a:lnTo>
                    <a:pt x="22" y="31"/>
                  </a:lnTo>
                  <a:close/>
                  <a:moveTo>
                    <a:pt x="1836" y="0"/>
                  </a:moveTo>
                  <a:cubicBezTo>
                    <a:pt x="1858" y="9"/>
                    <a:pt x="1881" y="16"/>
                    <a:pt x="1904" y="19"/>
                  </a:cubicBezTo>
                  <a:cubicBezTo>
                    <a:pt x="1888" y="42"/>
                    <a:pt x="1875" y="82"/>
                    <a:pt x="1861" y="140"/>
                  </a:cubicBezTo>
                  <a:lnTo>
                    <a:pt x="2058" y="140"/>
                  </a:lnTo>
                  <a:lnTo>
                    <a:pt x="2058" y="191"/>
                  </a:lnTo>
                  <a:cubicBezTo>
                    <a:pt x="2034" y="189"/>
                    <a:pt x="2013" y="188"/>
                    <a:pt x="1996" y="188"/>
                  </a:cubicBezTo>
                  <a:cubicBezTo>
                    <a:pt x="1987" y="331"/>
                    <a:pt x="1966" y="436"/>
                    <a:pt x="1935" y="503"/>
                  </a:cubicBezTo>
                  <a:cubicBezTo>
                    <a:pt x="1947" y="524"/>
                    <a:pt x="1968" y="542"/>
                    <a:pt x="1995" y="558"/>
                  </a:cubicBezTo>
                  <a:cubicBezTo>
                    <a:pt x="2022" y="574"/>
                    <a:pt x="2050" y="586"/>
                    <a:pt x="2078" y="593"/>
                  </a:cubicBezTo>
                  <a:cubicBezTo>
                    <a:pt x="2068" y="602"/>
                    <a:pt x="2060" y="613"/>
                    <a:pt x="2051" y="624"/>
                  </a:cubicBezTo>
                  <a:cubicBezTo>
                    <a:pt x="2043" y="635"/>
                    <a:pt x="2038" y="644"/>
                    <a:pt x="2038" y="649"/>
                  </a:cubicBezTo>
                  <a:cubicBezTo>
                    <a:pt x="2010" y="636"/>
                    <a:pt x="1984" y="620"/>
                    <a:pt x="1958" y="600"/>
                  </a:cubicBezTo>
                  <a:cubicBezTo>
                    <a:pt x="1933" y="580"/>
                    <a:pt x="1914" y="562"/>
                    <a:pt x="1901" y="545"/>
                  </a:cubicBezTo>
                  <a:cubicBezTo>
                    <a:pt x="1869" y="575"/>
                    <a:pt x="1843" y="597"/>
                    <a:pt x="1823" y="611"/>
                  </a:cubicBezTo>
                  <a:cubicBezTo>
                    <a:pt x="1804" y="625"/>
                    <a:pt x="1784" y="640"/>
                    <a:pt x="1763" y="655"/>
                  </a:cubicBezTo>
                  <a:cubicBezTo>
                    <a:pt x="1755" y="642"/>
                    <a:pt x="1740" y="627"/>
                    <a:pt x="1718" y="610"/>
                  </a:cubicBezTo>
                  <a:cubicBezTo>
                    <a:pt x="1746" y="599"/>
                    <a:pt x="1775" y="582"/>
                    <a:pt x="1804" y="561"/>
                  </a:cubicBezTo>
                  <a:cubicBezTo>
                    <a:pt x="1833" y="539"/>
                    <a:pt x="1852" y="520"/>
                    <a:pt x="1861" y="503"/>
                  </a:cubicBezTo>
                  <a:cubicBezTo>
                    <a:pt x="1835" y="445"/>
                    <a:pt x="1815" y="379"/>
                    <a:pt x="1802" y="306"/>
                  </a:cubicBezTo>
                  <a:cubicBezTo>
                    <a:pt x="1793" y="321"/>
                    <a:pt x="1785" y="339"/>
                    <a:pt x="1777" y="360"/>
                  </a:cubicBezTo>
                  <a:cubicBezTo>
                    <a:pt x="1760" y="346"/>
                    <a:pt x="1745" y="336"/>
                    <a:pt x="1732" y="329"/>
                  </a:cubicBezTo>
                  <a:cubicBezTo>
                    <a:pt x="1747" y="299"/>
                    <a:pt x="1760" y="271"/>
                    <a:pt x="1770" y="246"/>
                  </a:cubicBezTo>
                  <a:cubicBezTo>
                    <a:pt x="1780" y="220"/>
                    <a:pt x="1790" y="195"/>
                    <a:pt x="1798" y="170"/>
                  </a:cubicBezTo>
                  <a:cubicBezTo>
                    <a:pt x="1806" y="144"/>
                    <a:pt x="1814" y="117"/>
                    <a:pt x="1820" y="88"/>
                  </a:cubicBezTo>
                  <a:cubicBezTo>
                    <a:pt x="1827" y="59"/>
                    <a:pt x="1832" y="30"/>
                    <a:pt x="1836" y="0"/>
                  </a:cubicBezTo>
                </a:path>
              </a:pathLst>
            </a:custGeom>
            <a:solidFill>
              <a:srgbClr val="FF00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365" name="path"/>
            <p:cNvSpPr/>
            <p:nvPr/>
          </p:nvSpPr>
          <p:spPr>
            <a:xfrm>
              <a:off x="399034" y="1126108"/>
              <a:ext cx="1328926" cy="425259"/>
            </a:xfrm>
            <a:custGeom>
              <a:avLst/>
              <a:gdLst/>
              <a:ahLst/>
              <a:cxnLst/>
              <a:rect l="0" t="0" r="0" b="0"/>
              <a:pathLst>
                <a:path w="2092" h="669">
                  <a:moveTo>
                    <a:pt x="729" y="291"/>
                  </a:moveTo>
                  <a:cubicBezTo>
                    <a:pt x="774" y="293"/>
                    <a:pt x="821" y="294"/>
                    <a:pt x="870" y="294"/>
                  </a:cubicBezTo>
                  <a:lnTo>
                    <a:pt x="1238" y="294"/>
                  </a:lnTo>
                  <a:cubicBezTo>
                    <a:pt x="1287" y="294"/>
                    <a:pt x="1331" y="293"/>
                    <a:pt x="1371" y="291"/>
                  </a:cubicBezTo>
                  <a:lnTo>
                    <a:pt x="1371" y="364"/>
                  </a:lnTo>
                  <a:cubicBezTo>
                    <a:pt x="1331" y="362"/>
                    <a:pt x="1288" y="361"/>
                    <a:pt x="1241" y="361"/>
                  </a:cubicBezTo>
                  <a:lnTo>
                    <a:pt x="870" y="361"/>
                  </a:lnTo>
                  <a:cubicBezTo>
                    <a:pt x="821" y="361"/>
                    <a:pt x="774" y="362"/>
                    <a:pt x="729" y="364"/>
                  </a:cubicBezTo>
                  <a:lnTo>
                    <a:pt x="729" y="291"/>
                  </a:lnTo>
                  <a:close/>
                  <a:moveTo>
                    <a:pt x="428" y="221"/>
                  </a:moveTo>
                  <a:cubicBezTo>
                    <a:pt x="473" y="262"/>
                    <a:pt x="512" y="298"/>
                    <a:pt x="544" y="329"/>
                  </a:cubicBezTo>
                  <a:cubicBezTo>
                    <a:pt x="576" y="360"/>
                    <a:pt x="606" y="390"/>
                    <a:pt x="634" y="420"/>
                  </a:cubicBezTo>
                  <a:cubicBezTo>
                    <a:pt x="615" y="435"/>
                    <a:pt x="598" y="451"/>
                    <a:pt x="583" y="468"/>
                  </a:cubicBezTo>
                  <a:cubicBezTo>
                    <a:pt x="547" y="423"/>
                    <a:pt x="484" y="354"/>
                    <a:pt x="392" y="260"/>
                  </a:cubicBezTo>
                  <a:cubicBezTo>
                    <a:pt x="407" y="247"/>
                    <a:pt x="419" y="234"/>
                    <a:pt x="428" y="221"/>
                  </a:cubicBezTo>
                  <a:moveTo>
                    <a:pt x="1854" y="195"/>
                  </a:moveTo>
                  <a:cubicBezTo>
                    <a:pt x="1849" y="210"/>
                    <a:pt x="1837" y="239"/>
                    <a:pt x="1821" y="282"/>
                  </a:cubicBezTo>
                  <a:cubicBezTo>
                    <a:pt x="1826" y="279"/>
                    <a:pt x="1837" y="276"/>
                    <a:pt x="1854" y="274"/>
                  </a:cubicBezTo>
                  <a:cubicBezTo>
                    <a:pt x="1871" y="362"/>
                    <a:pt x="1888" y="426"/>
                    <a:pt x="1905" y="465"/>
                  </a:cubicBezTo>
                  <a:cubicBezTo>
                    <a:pt x="1931" y="403"/>
                    <a:pt x="1947" y="313"/>
                    <a:pt x="1953" y="195"/>
                  </a:cubicBezTo>
                  <a:lnTo>
                    <a:pt x="1854" y="195"/>
                  </a:lnTo>
                  <a:close/>
                  <a:moveTo>
                    <a:pt x="1458" y="49"/>
                  </a:moveTo>
                  <a:cubicBezTo>
                    <a:pt x="1492" y="51"/>
                    <a:pt x="1518" y="52"/>
                    <a:pt x="1537" y="52"/>
                  </a:cubicBezTo>
                  <a:lnTo>
                    <a:pt x="1672" y="52"/>
                  </a:lnTo>
                  <a:cubicBezTo>
                    <a:pt x="1698" y="52"/>
                    <a:pt x="1723" y="51"/>
                    <a:pt x="1747" y="49"/>
                  </a:cubicBezTo>
                  <a:lnTo>
                    <a:pt x="1747" y="102"/>
                  </a:lnTo>
                  <a:cubicBezTo>
                    <a:pt x="1719" y="101"/>
                    <a:pt x="1697" y="100"/>
                    <a:pt x="1680" y="100"/>
                  </a:cubicBezTo>
                  <a:lnTo>
                    <a:pt x="1576" y="100"/>
                  </a:lnTo>
                  <a:cubicBezTo>
                    <a:pt x="1591" y="111"/>
                    <a:pt x="1608" y="122"/>
                    <a:pt x="1627" y="133"/>
                  </a:cubicBezTo>
                  <a:cubicBezTo>
                    <a:pt x="1612" y="152"/>
                    <a:pt x="1597" y="173"/>
                    <a:pt x="1584" y="195"/>
                  </a:cubicBezTo>
                  <a:cubicBezTo>
                    <a:pt x="1571" y="218"/>
                    <a:pt x="1555" y="240"/>
                    <a:pt x="1537" y="263"/>
                  </a:cubicBezTo>
                  <a:cubicBezTo>
                    <a:pt x="1610" y="259"/>
                    <a:pt x="1659" y="255"/>
                    <a:pt x="1686" y="251"/>
                  </a:cubicBezTo>
                  <a:cubicBezTo>
                    <a:pt x="1669" y="221"/>
                    <a:pt x="1656" y="201"/>
                    <a:pt x="1646" y="190"/>
                  </a:cubicBezTo>
                  <a:cubicBezTo>
                    <a:pt x="1659" y="178"/>
                    <a:pt x="1672" y="168"/>
                    <a:pt x="1686" y="159"/>
                  </a:cubicBezTo>
                  <a:cubicBezTo>
                    <a:pt x="1727" y="222"/>
                    <a:pt x="1752" y="265"/>
                    <a:pt x="1762" y="285"/>
                  </a:cubicBezTo>
                  <a:cubicBezTo>
                    <a:pt x="1745" y="300"/>
                    <a:pt x="1730" y="310"/>
                    <a:pt x="1717" y="313"/>
                  </a:cubicBezTo>
                  <a:cubicBezTo>
                    <a:pt x="1711" y="302"/>
                    <a:pt x="1707" y="293"/>
                    <a:pt x="1705" y="285"/>
                  </a:cubicBezTo>
                  <a:lnTo>
                    <a:pt x="1629" y="296"/>
                  </a:lnTo>
                  <a:lnTo>
                    <a:pt x="1629" y="401"/>
                  </a:lnTo>
                  <a:lnTo>
                    <a:pt x="1672" y="401"/>
                  </a:lnTo>
                  <a:cubicBezTo>
                    <a:pt x="1696" y="401"/>
                    <a:pt x="1719" y="400"/>
                    <a:pt x="1742" y="398"/>
                  </a:cubicBezTo>
                  <a:lnTo>
                    <a:pt x="1742" y="451"/>
                  </a:lnTo>
                  <a:cubicBezTo>
                    <a:pt x="1717" y="447"/>
                    <a:pt x="1695" y="446"/>
                    <a:pt x="1674" y="446"/>
                  </a:cubicBezTo>
                  <a:lnTo>
                    <a:pt x="1629" y="446"/>
                  </a:lnTo>
                  <a:lnTo>
                    <a:pt x="1629" y="547"/>
                  </a:lnTo>
                  <a:cubicBezTo>
                    <a:pt x="1674" y="539"/>
                    <a:pt x="1715" y="532"/>
                    <a:pt x="1750" y="524"/>
                  </a:cubicBezTo>
                  <a:cubicBezTo>
                    <a:pt x="1748" y="539"/>
                    <a:pt x="1748" y="556"/>
                    <a:pt x="1750" y="575"/>
                  </a:cubicBezTo>
                  <a:cubicBezTo>
                    <a:pt x="1715" y="579"/>
                    <a:pt x="1684" y="584"/>
                    <a:pt x="1657" y="590"/>
                  </a:cubicBezTo>
                  <a:cubicBezTo>
                    <a:pt x="1631" y="597"/>
                    <a:pt x="1598" y="604"/>
                    <a:pt x="1558" y="613"/>
                  </a:cubicBezTo>
                  <a:cubicBezTo>
                    <a:pt x="1517" y="621"/>
                    <a:pt x="1488" y="630"/>
                    <a:pt x="1469" y="640"/>
                  </a:cubicBezTo>
                  <a:cubicBezTo>
                    <a:pt x="1458" y="610"/>
                    <a:pt x="1449" y="588"/>
                    <a:pt x="1444" y="575"/>
                  </a:cubicBezTo>
                  <a:cubicBezTo>
                    <a:pt x="1483" y="571"/>
                    <a:pt x="1528" y="565"/>
                    <a:pt x="1579" y="555"/>
                  </a:cubicBezTo>
                  <a:lnTo>
                    <a:pt x="1579" y="446"/>
                  </a:lnTo>
                  <a:lnTo>
                    <a:pt x="1542" y="446"/>
                  </a:lnTo>
                  <a:cubicBezTo>
                    <a:pt x="1514" y="446"/>
                    <a:pt x="1488" y="447"/>
                    <a:pt x="1463" y="451"/>
                  </a:cubicBezTo>
                  <a:lnTo>
                    <a:pt x="1463" y="398"/>
                  </a:lnTo>
                  <a:cubicBezTo>
                    <a:pt x="1490" y="400"/>
                    <a:pt x="1516" y="401"/>
                    <a:pt x="1542" y="401"/>
                  </a:cubicBezTo>
                  <a:lnTo>
                    <a:pt x="1579" y="401"/>
                  </a:lnTo>
                  <a:lnTo>
                    <a:pt x="1579" y="305"/>
                  </a:lnTo>
                  <a:cubicBezTo>
                    <a:pt x="1545" y="309"/>
                    <a:pt x="1513" y="314"/>
                    <a:pt x="1483" y="322"/>
                  </a:cubicBezTo>
                  <a:cubicBezTo>
                    <a:pt x="1477" y="299"/>
                    <a:pt x="1470" y="281"/>
                    <a:pt x="1461" y="266"/>
                  </a:cubicBezTo>
                  <a:cubicBezTo>
                    <a:pt x="1487" y="254"/>
                    <a:pt x="1509" y="231"/>
                    <a:pt x="1528" y="195"/>
                  </a:cubicBezTo>
                  <a:cubicBezTo>
                    <a:pt x="1547" y="160"/>
                    <a:pt x="1559" y="128"/>
                    <a:pt x="1565" y="100"/>
                  </a:cubicBezTo>
                  <a:lnTo>
                    <a:pt x="1539" y="100"/>
                  </a:lnTo>
                  <a:cubicBezTo>
                    <a:pt x="1515" y="100"/>
                    <a:pt x="1488" y="101"/>
                    <a:pt x="1458" y="102"/>
                  </a:cubicBezTo>
                  <a:lnTo>
                    <a:pt x="1458" y="49"/>
                  </a:lnTo>
                  <a:close/>
                  <a:moveTo>
                    <a:pt x="29" y="38"/>
                  </a:moveTo>
                  <a:cubicBezTo>
                    <a:pt x="85" y="40"/>
                    <a:pt x="128" y="41"/>
                    <a:pt x="158" y="41"/>
                  </a:cubicBezTo>
                  <a:lnTo>
                    <a:pt x="552" y="41"/>
                  </a:lnTo>
                  <a:cubicBezTo>
                    <a:pt x="577" y="41"/>
                    <a:pt x="607" y="40"/>
                    <a:pt x="642" y="38"/>
                  </a:cubicBezTo>
                  <a:lnTo>
                    <a:pt x="642" y="94"/>
                  </a:lnTo>
                  <a:cubicBezTo>
                    <a:pt x="608" y="92"/>
                    <a:pt x="579" y="91"/>
                    <a:pt x="555" y="91"/>
                  </a:cubicBezTo>
                  <a:lnTo>
                    <a:pt x="389" y="91"/>
                  </a:lnTo>
                  <a:cubicBezTo>
                    <a:pt x="376" y="117"/>
                    <a:pt x="360" y="146"/>
                    <a:pt x="341" y="178"/>
                  </a:cubicBezTo>
                  <a:lnTo>
                    <a:pt x="341" y="530"/>
                  </a:lnTo>
                  <a:cubicBezTo>
                    <a:pt x="341" y="567"/>
                    <a:pt x="342" y="610"/>
                    <a:pt x="344" y="656"/>
                  </a:cubicBezTo>
                  <a:lnTo>
                    <a:pt x="282" y="656"/>
                  </a:lnTo>
                  <a:cubicBezTo>
                    <a:pt x="284" y="611"/>
                    <a:pt x="285" y="569"/>
                    <a:pt x="285" y="530"/>
                  </a:cubicBezTo>
                  <a:lnTo>
                    <a:pt x="285" y="254"/>
                  </a:lnTo>
                  <a:cubicBezTo>
                    <a:pt x="227" y="335"/>
                    <a:pt x="148" y="409"/>
                    <a:pt x="49" y="476"/>
                  </a:cubicBezTo>
                  <a:cubicBezTo>
                    <a:pt x="34" y="454"/>
                    <a:pt x="20" y="438"/>
                    <a:pt x="7" y="429"/>
                  </a:cubicBezTo>
                  <a:cubicBezTo>
                    <a:pt x="44" y="412"/>
                    <a:pt x="94" y="376"/>
                    <a:pt x="156" y="320"/>
                  </a:cubicBezTo>
                  <a:cubicBezTo>
                    <a:pt x="217" y="265"/>
                    <a:pt x="275" y="189"/>
                    <a:pt x="327" y="91"/>
                  </a:cubicBezTo>
                  <a:lnTo>
                    <a:pt x="142" y="91"/>
                  </a:lnTo>
                  <a:cubicBezTo>
                    <a:pt x="106" y="91"/>
                    <a:pt x="68" y="92"/>
                    <a:pt x="29" y="94"/>
                  </a:cubicBezTo>
                  <a:lnTo>
                    <a:pt x="29" y="38"/>
                  </a:lnTo>
                  <a:close/>
                  <a:moveTo>
                    <a:pt x="1843" y="7"/>
                  </a:moveTo>
                  <a:cubicBezTo>
                    <a:pt x="1866" y="16"/>
                    <a:pt x="1888" y="23"/>
                    <a:pt x="1911" y="26"/>
                  </a:cubicBezTo>
                  <a:cubicBezTo>
                    <a:pt x="1896" y="49"/>
                    <a:pt x="1882" y="89"/>
                    <a:pt x="1868" y="147"/>
                  </a:cubicBezTo>
                  <a:lnTo>
                    <a:pt x="2065" y="147"/>
                  </a:lnTo>
                  <a:lnTo>
                    <a:pt x="2065" y="198"/>
                  </a:lnTo>
                  <a:cubicBezTo>
                    <a:pt x="2041" y="196"/>
                    <a:pt x="2020" y="195"/>
                    <a:pt x="2003" y="195"/>
                  </a:cubicBezTo>
                  <a:cubicBezTo>
                    <a:pt x="1994" y="338"/>
                    <a:pt x="1973" y="443"/>
                    <a:pt x="1942" y="510"/>
                  </a:cubicBezTo>
                  <a:cubicBezTo>
                    <a:pt x="1955" y="531"/>
                    <a:pt x="1975" y="549"/>
                    <a:pt x="2002" y="565"/>
                  </a:cubicBezTo>
                  <a:cubicBezTo>
                    <a:pt x="2029" y="581"/>
                    <a:pt x="2057" y="593"/>
                    <a:pt x="2085" y="600"/>
                  </a:cubicBezTo>
                  <a:cubicBezTo>
                    <a:pt x="2076" y="610"/>
                    <a:pt x="2067" y="620"/>
                    <a:pt x="2058" y="631"/>
                  </a:cubicBezTo>
                  <a:cubicBezTo>
                    <a:pt x="2050" y="642"/>
                    <a:pt x="2046" y="651"/>
                    <a:pt x="2046" y="656"/>
                  </a:cubicBezTo>
                  <a:cubicBezTo>
                    <a:pt x="2017" y="643"/>
                    <a:pt x="1991" y="627"/>
                    <a:pt x="1965" y="607"/>
                  </a:cubicBezTo>
                  <a:cubicBezTo>
                    <a:pt x="1940" y="588"/>
                    <a:pt x="1921" y="569"/>
                    <a:pt x="1908" y="552"/>
                  </a:cubicBezTo>
                  <a:cubicBezTo>
                    <a:pt x="1876" y="582"/>
                    <a:pt x="1850" y="604"/>
                    <a:pt x="1830" y="618"/>
                  </a:cubicBezTo>
                  <a:cubicBezTo>
                    <a:pt x="1811" y="632"/>
                    <a:pt x="1791" y="647"/>
                    <a:pt x="1770" y="662"/>
                  </a:cubicBezTo>
                  <a:cubicBezTo>
                    <a:pt x="1762" y="649"/>
                    <a:pt x="1747" y="634"/>
                    <a:pt x="1725" y="617"/>
                  </a:cubicBezTo>
                  <a:cubicBezTo>
                    <a:pt x="1753" y="606"/>
                    <a:pt x="1782" y="589"/>
                    <a:pt x="1811" y="568"/>
                  </a:cubicBezTo>
                  <a:cubicBezTo>
                    <a:pt x="1840" y="546"/>
                    <a:pt x="1859" y="527"/>
                    <a:pt x="1868" y="510"/>
                  </a:cubicBezTo>
                  <a:cubicBezTo>
                    <a:pt x="1842" y="452"/>
                    <a:pt x="1822" y="386"/>
                    <a:pt x="1809" y="313"/>
                  </a:cubicBezTo>
                  <a:cubicBezTo>
                    <a:pt x="1800" y="328"/>
                    <a:pt x="1792" y="346"/>
                    <a:pt x="1784" y="367"/>
                  </a:cubicBezTo>
                  <a:cubicBezTo>
                    <a:pt x="1767" y="354"/>
                    <a:pt x="1752" y="343"/>
                    <a:pt x="1739" y="336"/>
                  </a:cubicBezTo>
                  <a:cubicBezTo>
                    <a:pt x="1754" y="306"/>
                    <a:pt x="1767" y="278"/>
                    <a:pt x="1777" y="253"/>
                  </a:cubicBezTo>
                  <a:cubicBezTo>
                    <a:pt x="1787" y="228"/>
                    <a:pt x="1797" y="202"/>
                    <a:pt x="1805" y="177"/>
                  </a:cubicBezTo>
                  <a:cubicBezTo>
                    <a:pt x="1814" y="152"/>
                    <a:pt x="1821" y="124"/>
                    <a:pt x="1828" y="95"/>
                  </a:cubicBezTo>
                  <a:cubicBezTo>
                    <a:pt x="1834" y="66"/>
                    <a:pt x="1839" y="37"/>
                    <a:pt x="1843" y="7"/>
                  </a:cubicBezTo>
                </a:path>
              </a:pathLst>
            </a:custGeom>
            <a:noFill/>
            <a:ln w="9143" cap="flat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508" name="group 508"/>
          <p:cNvGrpSpPr/>
          <p:nvPr/>
        </p:nvGrpSpPr>
        <p:grpSpPr>
          <a:xfrm rot="21600000">
            <a:off x="1665668" y="3919664"/>
            <a:ext cx="1492123" cy="2315082"/>
            <a:chOff x="0" y="0"/>
            <a:chExt cx="1492123" cy="2315082"/>
          </a:xfrm>
        </p:grpSpPr>
        <p:grpSp>
          <p:nvGrpSpPr>
            <p:cNvPr id="510" name="group 510"/>
            <p:cNvGrpSpPr/>
            <p:nvPr/>
          </p:nvGrpSpPr>
          <p:grpSpPr>
            <a:xfrm rot="21600000">
              <a:off x="0" y="0"/>
              <a:ext cx="1492123" cy="2315082"/>
              <a:chOff x="0" y="0"/>
              <a:chExt cx="1492123" cy="2315082"/>
            </a:xfrm>
          </p:grpSpPr>
          <p:sp>
            <p:nvSpPr>
              <p:cNvPr id="3366" name="path"/>
              <p:cNvSpPr/>
              <p:nvPr/>
            </p:nvSpPr>
            <p:spPr>
              <a:xfrm>
                <a:off x="1587" y="1490662"/>
                <a:ext cx="1485900" cy="822832"/>
              </a:xfrm>
              <a:custGeom>
                <a:avLst/>
                <a:gdLst/>
                <a:ahLst/>
                <a:cxnLst/>
                <a:rect l="0" t="0" r="0" b="0"/>
                <a:pathLst>
                  <a:path w="2340" h="1295">
                    <a:moveTo>
                      <a:pt x="0" y="0"/>
                    </a:moveTo>
                    <a:moveTo>
                      <a:pt x="0" y="0"/>
                    </a:moveTo>
                    <a:cubicBezTo>
                      <a:pt x="0" y="102"/>
                      <a:pt x="523" y="185"/>
                      <a:pt x="1170" y="185"/>
                    </a:cubicBezTo>
                    <a:cubicBezTo>
                      <a:pt x="1816" y="185"/>
                      <a:pt x="2340" y="102"/>
                      <a:pt x="2340" y="0"/>
                    </a:cubicBezTo>
                    <a:lnTo>
                      <a:pt x="2340" y="1110"/>
                    </a:lnTo>
                    <a:cubicBezTo>
                      <a:pt x="2340" y="1212"/>
                      <a:pt x="1816" y="1295"/>
                      <a:pt x="1170" y="1295"/>
                    </a:cubicBezTo>
                    <a:cubicBezTo>
                      <a:pt x="523" y="1295"/>
                      <a:pt x="0" y="1212"/>
                      <a:pt x="0" y="11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6D74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67" name="path"/>
              <p:cNvSpPr/>
              <p:nvPr/>
            </p:nvSpPr>
            <p:spPr>
              <a:xfrm>
                <a:off x="1587" y="1373187"/>
                <a:ext cx="1485900" cy="235077"/>
              </a:xfrm>
              <a:custGeom>
                <a:avLst/>
                <a:gdLst/>
                <a:ahLst/>
                <a:cxnLst/>
                <a:rect l="0" t="0" r="0" b="0"/>
                <a:pathLst>
                  <a:path w="2340" h="370">
                    <a:moveTo>
                      <a:pt x="0" y="185"/>
                    </a:moveTo>
                    <a:cubicBezTo>
                      <a:pt x="0" y="82"/>
                      <a:pt x="523" y="0"/>
                      <a:pt x="1170" y="0"/>
                    </a:cubicBezTo>
                    <a:cubicBezTo>
                      <a:pt x="1816" y="0"/>
                      <a:pt x="2340" y="82"/>
                      <a:pt x="2340" y="185"/>
                    </a:cubicBezTo>
                    <a:cubicBezTo>
                      <a:pt x="2340" y="287"/>
                      <a:pt x="1816" y="370"/>
                      <a:pt x="1170" y="370"/>
                    </a:cubicBezTo>
                    <a:cubicBezTo>
                      <a:pt x="523" y="370"/>
                      <a:pt x="0" y="287"/>
                      <a:pt x="0" y="185"/>
                    </a:cubicBezTo>
                  </a:path>
                </a:pathLst>
              </a:custGeom>
              <a:solidFill>
                <a:srgbClr val="ACA7AC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68" name="path"/>
              <p:cNvSpPr/>
              <p:nvPr/>
            </p:nvSpPr>
            <p:spPr>
              <a:xfrm>
                <a:off x="0" y="1371599"/>
                <a:ext cx="1489075" cy="943482"/>
              </a:xfrm>
              <a:custGeom>
                <a:avLst/>
                <a:gdLst/>
                <a:ahLst/>
                <a:cxnLst/>
                <a:rect l="0" t="0" r="0" b="0"/>
                <a:pathLst>
                  <a:path w="2345" h="1485">
                    <a:moveTo>
                      <a:pt x="2342" y="187"/>
                    </a:moveTo>
                    <a:cubicBezTo>
                      <a:pt x="2342" y="289"/>
                      <a:pt x="1818" y="372"/>
                      <a:pt x="1172" y="372"/>
                    </a:cubicBezTo>
                    <a:cubicBezTo>
                      <a:pt x="526" y="372"/>
                      <a:pt x="2" y="289"/>
                      <a:pt x="2" y="187"/>
                    </a:cubicBezTo>
                    <a:cubicBezTo>
                      <a:pt x="2" y="85"/>
                      <a:pt x="526" y="2"/>
                      <a:pt x="1172" y="2"/>
                    </a:cubicBezTo>
                    <a:cubicBezTo>
                      <a:pt x="1818" y="2"/>
                      <a:pt x="2342" y="85"/>
                      <a:pt x="2342" y="187"/>
                    </a:cubicBezTo>
                    <a:lnTo>
                      <a:pt x="2342" y="1298"/>
                    </a:lnTo>
                    <a:cubicBezTo>
                      <a:pt x="2342" y="1400"/>
                      <a:pt x="1818" y="1483"/>
                      <a:pt x="1172" y="1483"/>
                    </a:cubicBezTo>
                    <a:cubicBezTo>
                      <a:pt x="526" y="1483"/>
                      <a:pt x="2" y="1400"/>
                      <a:pt x="2" y="1298"/>
                    </a:cubicBezTo>
                    <a:lnTo>
                      <a:pt x="2" y="187"/>
                    </a:lnTo>
                  </a:path>
                </a:pathLst>
              </a:custGeom>
              <a:noFill/>
              <a:ln w="3175" cap="flat">
                <a:solidFill>
                  <a:srgbClr val="FFFFFF">
                    <a:alpha val="100000"/>
                  </a:srgbClr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69" name="path"/>
              <p:cNvSpPr/>
              <p:nvPr/>
            </p:nvSpPr>
            <p:spPr>
              <a:xfrm>
                <a:off x="4635" y="804862"/>
                <a:ext cx="1485900" cy="822832"/>
              </a:xfrm>
              <a:custGeom>
                <a:avLst/>
                <a:gdLst/>
                <a:ahLst/>
                <a:cxnLst/>
                <a:rect l="0" t="0" r="0" b="0"/>
                <a:pathLst>
                  <a:path w="2340" h="1295">
                    <a:moveTo>
                      <a:pt x="0" y="0"/>
                    </a:moveTo>
                    <a:moveTo>
                      <a:pt x="0" y="0"/>
                    </a:moveTo>
                    <a:cubicBezTo>
                      <a:pt x="0" y="102"/>
                      <a:pt x="523" y="185"/>
                      <a:pt x="1170" y="185"/>
                    </a:cubicBezTo>
                    <a:cubicBezTo>
                      <a:pt x="1816" y="185"/>
                      <a:pt x="2340" y="102"/>
                      <a:pt x="2340" y="0"/>
                    </a:cubicBezTo>
                    <a:lnTo>
                      <a:pt x="2340" y="1110"/>
                    </a:lnTo>
                    <a:cubicBezTo>
                      <a:pt x="2340" y="1212"/>
                      <a:pt x="1816" y="1295"/>
                      <a:pt x="1170" y="1295"/>
                    </a:cubicBezTo>
                    <a:cubicBezTo>
                      <a:pt x="523" y="1295"/>
                      <a:pt x="0" y="1212"/>
                      <a:pt x="0" y="11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6D74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70" name="path"/>
              <p:cNvSpPr/>
              <p:nvPr/>
            </p:nvSpPr>
            <p:spPr>
              <a:xfrm>
                <a:off x="4635" y="687387"/>
                <a:ext cx="1485900" cy="235076"/>
              </a:xfrm>
              <a:custGeom>
                <a:avLst/>
                <a:gdLst/>
                <a:ahLst/>
                <a:cxnLst/>
                <a:rect l="0" t="0" r="0" b="0"/>
                <a:pathLst>
                  <a:path w="2340" h="370">
                    <a:moveTo>
                      <a:pt x="0" y="185"/>
                    </a:moveTo>
                    <a:cubicBezTo>
                      <a:pt x="0" y="82"/>
                      <a:pt x="523" y="0"/>
                      <a:pt x="1170" y="0"/>
                    </a:cubicBezTo>
                    <a:cubicBezTo>
                      <a:pt x="1816" y="0"/>
                      <a:pt x="2340" y="82"/>
                      <a:pt x="2340" y="185"/>
                    </a:cubicBezTo>
                    <a:cubicBezTo>
                      <a:pt x="2340" y="287"/>
                      <a:pt x="1816" y="370"/>
                      <a:pt x="1170" y="370"/>
                    </a:cubicBezTo>
                    <a:cubicBezTo>
                      <a:pt x="523" y="370"/>
                      <a:pt x="0" y="287"/>
                      <a:pt x="0" y="185"/>
                    </a:cubicBezTo>
                  </a:path>
                </a:pathLst>
              </a:custGeom>
              <a:solidFill>
                <a:srgbClr val="ACA7AC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71" name="path"/>
              <p:cNvSpPr/>
              <p:nvPr/>
            </p:nvSpPr>
            <p:spPr>
              <a:xfrm>
                <a:off x="3048" y="685800"/>
                <a:ext cx="1489075" cy="943482"/>
              </a:xfrm>
              <a:custGeom>
                <a:avLst/>
                <a:gdLst/>
                <a:ahLst/>
                <a:cxnLst/>
                <a:rect l="0" t="0" r="0" b="0"/>
                <a:pathLst>
                  <a:path w="2345" h="1485">
                    <a:moveTo>
                      <a:pt x="2342" y="187"/>
                    </a:moveTo>
                    <a:cubicBezTo>
                      <a:pt x="2342" y="289"/>
                      <a:pt x="1818" y="372"/>
                      <a:pt x="1172" y="372"/>
                    </a:cubicBezTo>
                    <a:cubicBezTo>
                      <a:pt x="526" y="372"/>
                      <a:pt x="2" y="289"/>
                      <a:pt x="2" y="187"/>
                    </a:cubicBezTo>
                    <a:cubicBezTo>
                      <a:pt x="2" y="85"/>
                      <a:pt x="526" y="2"/>
                      <a:pt x="1172" y="2"/>
                    </a:cubicBezTo>
                    <a:cubicBezTo>
                      <a:pt x="1818" y="2"/>
                      <a:pt x="2342" y="85"/>
                      <a:pt x="2342" y="187"/>
                    </a:cubicBezTo>
                    <a:lnTo>
                      <a:pt x="2342" y="1298"/>
                    </a:lnTo>
                    <a:cubicBezTo>
                      <a:pt x="2342" y="1400"/>
                      <a:pt x="1818" y="1483"/>
                      <a:pt x="1172" y="1483"/>
                    </a:cubicBezTo>
                    <a:cubicBezTo>
                      <a:pt x="526" y="1483"/>
                      <a:pt x="2" y="1400"/>
                      <a:pt x="2" y="1298"/>
                    </a:cubicBezTo>
                    <a:lnTo>
                      <a:pt x="2" y="187"/>
                    </a:lnTo>
                  </a:path>
                </a:pathLst>
              </a:custGeom>
              <a:noFill/>
              <a:ln w="3175" cap="flat">
                <a:solidFill>
                  <a:srgbClr val="FFFFFF">
                    <a:alpha val="100000"/>
                  </a:srgbClr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72" name="path"/>
              <p:cNvSpPr/>
              <p:nvPr/>
            </p:nvSpPr>
            <p:spPr>
              <a:xfrm>
                <a:off x="1587" y="119062"/>
                <a:ext cx="1485900" cy="822832"/>
              </a:xfrm>
              <a:custGeom>
                <a:avLst/>
                <a:gdLst/>
                <a:ahLst/>
                <a:cxnLst/>
                <a:rect l="0" t="0" r="0" b="0"/>
                <a:pathLst>
                  <a:path w="2340" h="1295">
                    <a:moveTo>
                      <a:pt x="0" y="0"/>
                    </a:moveTo>
                    <a:moveTo>
                      <a:pt x="0" y="0"/>
                    </a:moveTo>
                    <a:cubicBezTo>
                      <a:pt x="0" y="102"/>
                      <a:pt x="523" y="185"/>
                      <a:pt x="1170" y="185"/>
                    </a:cubicBezTo>
                    <a:cubicBezTo>
                      <a:pt x="1816" y="185"/>
                      <a:pt x="2340" y="102"/>
                      <a:pt x="2340" y="0"/>
                    </a:cubicBezTo>
                    <a:lnTo>
                      <a:pt x="2340" y="1110"/>
                    </a:lnTo>
                    <a:cubicBezTo>
                      <a:pt x="2340" y="1212"/>
                      <a:pt x="1816" y="1295"/>
                      <a:pt x="1170" y="1295"/>
                    </a:cubicBezTo>
                    <a:cubicBezTo>
                      <a:pt x="523" y="1295"/>
                      <a:pt x="0" y="1212"/>
                      <a:pt x="0" y="11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6D74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73" name="path"/>
              <p:cNvSpPr/>
              <p:nvPr/>
            </p:nvSpPr>
            <p:spPr>
              <a:xfrm>
                <a:off x="1587" y="1587"/>
                <a:ext cx="1485900" cy="235076"/>
              </a:xfrm>
              <a:custGeom>
                <a:avLst/>
                <a:gdLst/>
                <a:ahLst/>
                <a:cxnLst/>
                <a:rect l="0" t="0" r="0" b="0"/>
                <a:pathLst>
                  <a:path w="2340" h="370">
                    <a:moveTo>
                      <a:pt x="0" y="185"/>
                    </a:moveTo>
                    <a:cubicBezTo>
                      <a:pt x="0" y="82"/>
                      <a:pt x="523" y="0"/>
                      <a:pt x="1170" y="0"/>
                    </a:cubicBezTo>
                    <a:cubicBezTo>
                      <a:pt x="1816" y="0"/>
                      <a:pt x="2340" y="82"/>
                      <a:pt x="2340" y="185"/>
                    </a:cubicBezTo>
                    <a:cubicBezTo>
                      <a:pt x="2340" y="287"/>
                      <a:pt x="1816" y="370"/>
                      <a:pt x="1170" y="370"/>
                    </a:cubicBezTo>
                    <a:cubicBezTo>
                      <a:pt x="523" y="370"/>
                      <a:pt x="0" y="287"/>
                      <a:pt x="0" y="185"/>
                    </a:cubicBezTo>
                  </a:path>
                </a:pathLst>
              </a:custGeom>
              <a:solidFill>
                <a:srgbClr val="ACA7AC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74" name="path"/>
              <p:cNvSpPr/>
              <p:nvPr/>
            </p:nvSpPr>
            <p:spPr>
              <a:xfrm>
                <a:off x="0" y="0"/>
                <a:ext cx="1489075" cy="943482"/>
              </a:xfrm>
              <a:custGeom>
                <a:avLst/>
                <a:gdLst/>
                <a:ahLst/>
                <a:cxnLst/>
                <a:rect l="0" t="0" r="0" b="0"/>
                <a:pathLst>
                  <a:path w="2345" h="1485">
                    <a:moveTo>
                      <a:pt x="2342" y="187"/>
                    </a:moveTo>
                    <a:cubicBezTo>
                      <a:pt x="2342" y="289"/>
                      <a:pt x="1818" y="372"/>
                      <a:pt x="1172" y="372"/>
                    </a:cubicBezTo>
                    <a:cubicBezTo>
                      <a:pt x="526" y="372"/>
                      <a:pt x="2" y="289"/>
                      <a:pt x="2" y="187"/>
                    </a:cubicBezTo>
                    <a:cubicBezTo>
                      <a:pt x="2" y="85"/>
                      <a:pt x="526" y="2"/>
                      <a:pt x="1172" y="2"/>
                    </a:cubicBezTo>
                    <a:cubicBezTo>
                      <a:pt x="1818" y="2"/>
                      <a:pt x="2342" y="85"/>
                      <a:pt x="2342" y="187"/>
                    </a:cubicBezTo>
                    <a:lnTo>
                      <a:pt x="2342" y="1298"/>
                    </a:lnTo>
                    <a:cubicBezTo>
                      <a:pt x="2342" y="1400"/>
                      <a:pt x="1818" y="1483"/>
                      <a:pt x="1172" y="1483"/>
                    </a:cubicBezTo>
                    <a:cubicBezTo>
                      <a:pt x="526" y="1483"/>
                      <a:pt x="2" y="1400"/>
                      <a:pt x="2" y="1298"/>
                    </a:cubicBezTo>
                    <a:lnTo>
                      <a:pt x="2" y="187"/>
                    </a:lnTo>
                  </a:path>
                </a:pathLst>
              </a:custGeom>
              <a:noFill/>
              <a:ln w="3175" cap="flat">
                <a:solidFill>
                  <a:srgbClr val="FFFFFF">
                    <a:alpha val="100000"/>
                  </a:srgbClr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75" name="rect"/>
            <p:cNvSpPr/>
            <p:nvPr/>
          </p:nvSpPr>
          <p:spPr>
            <a:xfrm>
              <a:off x="240855" y="458787"/>
              <a:ext cx="1011936" cy="23774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376" name="rect"/>
            <p:cNvSpPr/>
            <p:nvPr/>
          </p:nvSpPr>
          <p:spPr>
            <a:xfrm>
              <a:off x="240855" y="1848675"/>
              <a:ext cx="1011936" cy="236219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377" name="rect"/>
            <p:cNvSpPr/>
            <p:nvPr/>
          </p:nvSpPr>
          <p:spPr>
            <a:xfrm>
              <a:off x="240855" y="1144587"/>
              <a:ext cx="1011936" cy="237743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378" name="textbox 3378"/>
            <p:cNvSpPr/>
            <p:nvPr/>
          </p:nvSpPr>
          <p:spPr>
            <a:xfrm>
              <a:off x="307843" y="491553"/>
              <a:ext cx="880744" cy="160464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0000"/>
                </a:lnSpc>
              </a:pPr>
              <a:endParaRPr lang="en-US" altLang="en-US" sz="100" dirty="0"/>
            </a:p>
            <a:p>
              <a:pPr marL="133985" algn="l" rtl="0" eaLnBrk="0">
                <a:lnSpc>
                  <a:spcPct val="89000"/>
                </a:lnSpc>
              </a:pPr>
              <a:r>
                <a:rPr sz="1400" spc="-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tb_s</a:t>
              </a:r>
              <a:r>
                <a:rPr sz="14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tock</a:t>
              </a:r>
              <a:endParaRPr lang="en-US" altLang="en-US" sz="1400" dirty="0"/>
            </a:p>
            <a:p>
              <a:pPr algn="l" rtl="0" eaLnBrk="0">
                <a:lnSpc>
                  <a:spcPct val="14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45000"/>
                </a:lnSpc>
              </a:pPr>
              <a:endParaRPr lang="en-US" altLang="en-US" sz="1000" dirty="0"/>
            </a:p>
            <a:p>
              <a:pPr marL="123190" algn="l" rtl="0" eaLnBrk="0">
                <a:lnSpc>
                  <a:spcPct val="89000"/>
                </a:lnSpc>
                <a:spcBef>
                  <a:spcPts val="430"/>
                </a:spcBef>
              </a:pPr>
              <a:r>
                <a:rPr sz="1400" spc="-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tb_or</a:t>
              </a:r>
              <a:r>
                <a:rPr sz="14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der</a:t>
              </a:r>
              <a:endParaRPr lang="en-US" altLang="en-US" sz="14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6000"/>
                </a:lnSpc>
              </a:pPr>
              <a:endParaRPr lang="en-US" altLang="en-US" sz="300" dirty="0"/>
            </a:p>
            <a:p>
              <a:pPr marL="12700" algn="l" rtl="0" eaLnBrk="0">
                <a:lnSpc>
                  <a:spcPct val="89000"/>
                </a:lnSpc>
                <a:spcBef>
                  <a:spcPts val="5"/>
                </a:spcBef>
              </a:pPr>
              <a:r>
                <a:rPr sz="1400" spc="-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tb_o</a:t>
              </a:r>
              <a:r>
                <a:rPr sz="14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rderlog</a:t>
              </a:r>
              <a:endParaRPr lang="en-US" altLang="en-US" sz="1400" dirty="0"/>
            </a:p>
          </p:txBody>
        </p:sp>
      </p:grpSp>
      <p:pic>
        <p:nvPicPr>
          <p:cNvPr id="3379" name="picture 33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pic>
        <p:nvPicPr>
          <p:cNvPr id="3380" name="picture 33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224022" y="4595621"/>
            <a:ext cx="2834386" cy="76200"/>
          </a:xfrm>
          <a:prstGeom prst="rect">
            <a:avLst/>
          </a:prstGeom>
        </p:spPr>
      </p:pic>
      <p:pic>
        <p:nvPicPr>
          <p:cNvPr id="3381" name="picture 33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224022" y="4924805"/>
            <a:ext cx="2834386" cy="76200"/>
          </a:xfrm>
          <a:prstGeom prst="rect">
            <a:avLst/>
          </a:prstGeom>
        </p:spPr>
      </p:pic>
      <p:pic>
        <p:nvPicPr>
          <p:cNvPr id="3382" name="picture 33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733922" y="4323842"/>
            <a:ext cx="2233294" cy="952372"/>
          </a:xfrm>
          <a:prstGeom prst="rect">
            <a:avLst/>
          </a:prstGeom>
        </p:spPr>
      </p:pic>
      <p:sp>
        <p:nvSpPr>
          <p:cNvPr id="3383" name="textbox 3383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384" name="picture 33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224022" y="5542026"/>
            <a:ext cx="2834386" cy="76200"/>
          </a:xfrm>
          <a:prstGeom prst="rect">
            <a:avLst/>
          </a:prstGeom>
        </p:spPr>
      </p:pic>
      <p:pic>
        <p:nvPicPr>
          <p:cNvPr id="3385" name="picture 33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745479" y="5233542"/>
            <a:ext cx="2221357" cy="76200"/>
          </a:xfrm>
          <a:prstGeom prst="rect">
            <a:avLst/>
          </a:prstGeom>
        </p:spPr>
      </p:pic>
      <p:pic>
        <p:nvPicPr>
          <p:cNvPr id="3386" name="picture 33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914390" y="5256783"/>
            <a:ext cx="2051557" cy="631596"/>
          </a:xfrm>
          <a:prstGeom prst="rect">
            <a:avLst/>
          </a:prstGeom>
        </p:spPr>
      </p:pic>
      <p:pic>
        <p:nvPicPr>
          <p:cNvPr id="3387" name="picture 33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388" name="picture 338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389" name="textbox 3389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3390" name="textbox 3390"/>
          <p:cNvSpPr/>
          <p:nvPr/>
        </p:nvSpPr>
        <p:spPr>
          <a:xfrm>
            <a:off x="797728" y="1112977"/>
            <a:ext cx="768350" cy="8928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全局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2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21590" algn="l" rtl="0" eaLnBrk="0">
              <a:lnSpc>
                <a:spcPct val="96000"/>
              </a:lnSpc>
              <a:spcBef>
                <a:spcPts val="0"/>
              </a:spcBef>
            </a:pPr>
            <a:r>
              <a:rPr sz="1500" spc="-40" dirty="0">
                <a:solidFill>
                  <a:srgbClr val="00000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40" dirty="0">
                <a:solidFill>
                  <a:srgbClr val="00000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介绍</a:t>
            </a:r>
            <a:endParaRPr lang="en-US" altLang="en-US" sz="1500" dirty="0"/>
          </a:p>
        </p:txBody>
      </p:sp>
      <p:sp>
        <p:nvSpPr>
          <p:cNvPr id="3391" name="textbox 3391"/>
          <p:cNvSpPr/>
          <p:nvPr/>
        </p:nvSpPr>
        <p:spPr>
          <a:xfrm>
            <a:off x="6212370" y="4544906"/>
            <a:ext cx="928369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365"/>
              </a:lnSpc>
            </a:pPr>
            <a:r>
              <a:rPr sz="1100" spc="-1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业务</a:t>
            </a:r>
            <a:r>
              <a:rPr sz="1100" spc="-10" dirty="0">
                <a:solidFill>
                  <a:srgbClr val="FFC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1100" spc="0" dirty="0">
                <a:solidFill>
                  <a:srgbClr val="FFC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100" spc="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扣减库存</a:t>
            </a:r>
            <a:endParaRPr lang="en-US" altLang="en-US" sz="11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365"/>
              </a:lnSpc>
              <a:spcBef>
                <a:spcPts val="5"/>
              </a:spcBef>
            </a:pPr>
            <a:r>
              <a:rPr sz="1100" spc="-1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业务</a:t>
            </a:r>
            <a:r>
              <a:rPr sz="1100" spc="-10" dirty="0">
                <a:solidFill>
                  <a:srgbClr val="FFC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1100" spc="0" dirty="0">
                <a:solidFill>
                  <a:srgbClr val="FFC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100" spc="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生成订单</a:t>
            </a:r>
            <a:endParaRPr lang="en-US" altLang="en-US" sz="1100" dirty="0"/>
          </a:p>
        </p:txBody>
      </p:sp>
      <p:sp>
        <p:nvSpPr>
          <p:cNvPr id="3392" name="textbox 3392"/>
          <p:cNvSpPr/>
          <p:nvPr/>
        </p:nvSpPr>
        <p:spPr>
          <a:xfrm>
            <a:off x="3211322" y="5799183"/>
            <a:ext cx="2620645" cy="1898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466850" algn="l" rtl="0" eaLnBrk="0">
              <a:lnSpc>
                <a:spcPct val="98000"/>
              </a:lnSpc>
              <a:tabLst>
                <a:tab pos="1584960" algn="l"/>
              </a:tabLst>
            </a:pPr>
            <a:r>
              <a:rPr sz="1100" spc="0" dirty="0">
                <a:solidFill>
                  <a:srgbClr val="00B0F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</a:t>
            </a:r>
            <a:r>
              <a:rPr sz="1100" spc="-10" dirty="0">
                <a:solidFill>
                  <a:srgbClr val="00B0F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备份</a:t>
            </a:r>
            <a:r>
              <a:rPr sz="1100" spc="0" dirty="0">
                <a:solidFill>
                  <a:srgbClr val="00B0F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1100" spc="0" dirty="0">
                <a:solidFill>
                  <a:srgbClr val="00B0F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100" spc="0" dirty="0">
                <a:solidFill>
                  <a:srgbClr val="00B0F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tb_orderlog</a:t>
            </a:r>
            <a:endParaRPr lang="en-US" altLang="en-US" sz="1100" dirty="0"/>
          </a:p>
        </p:txBody>
      </p:sp>
      <p:pic>
        <p:nvPicPr>
          <p:cNvPr id="3393" name="picture 339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3224022" y="5845302"/>
            <a:ext cx="1453895" cy="76200"/>
          </a:xfrm>
          <a:prstGeom prst="rect">
            <a:avLst/>
          </a:prstGeom>
        </p:spPr>
      </p:pic>
      <p:sp>
        <p:nvSpPr>
          <p:cNvPr id="3394" name="textbox 3394"/>
          <p:cNvSpPr/>
          <p:nvPr/>
        </p:nvSpPr>
        <p:spPr>
          <a:xfrm>
            <a:off x="3202177" y="4247091"/>
            <a:ext cx="2450464" cy="1898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466850" algn="l" rtl="0" eaLnBrk="0">
              <a:lnSpc>
                <a:spcPct val="98000"/>
              </a:lnSpc>
              <a:tabLst>
                <a:tab pos="1604010" algn="l"/>
              </a:tabLst>
            </a:pPr>
            <a:r>
              <a:rPr sz="1100" spc="0" dirty="0">
                <a:solidFill>
                  <a:srgbClr val="00B0F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</a:t>
            </a:r>
            <a:r>
              <a:rPr sz="1100" spc="-10" dirty="0">
                <a:solidFill>
                  <a:srgbClr val="00B0F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备份</a:t>
            </a:r>
            <a:r>
              <a:rPr sz="1100" spc="0" dirty="0">
                <a:solidFill>
                  <a:srgbClr val="00B0F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1100" spc="0" dirty="0">
                <a:solidFill>
                  <a:srgbClr val="00B0F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100" spc="0" dirty="0">
                <a:solidFill>
                  <a:srgbClr val="00B0F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tb_stock</a:t>
            </a:r>
            <a:endParaRPr lang="en-US" altLang="en-US" sz="1100" dirty="0"/>
          </a:p>
        </p:txBody>
      </p:sp>
      <p:pic>
        <p:nvPicPr>
          <p:cNvPr id="3395" name="picture 339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3214877" y="4296917"/>
            <a:ext cx="1453895" cy="76200"/>
          </a:xfrm>
          <a:prstGeom prst="rect">
            <a:avLst/>
          </a:prstGeom>
        </p:spPr>
      </p:pic>
      <p:sp>
        <p:nvSpPr>
          <p:cNvPr id="3396" name="textbox 3396"/>
          <p:cNvSpPr/>
          <p:nvPr/>
        </p:nvSpPr>
        <p:spPr>
          <a:xfrm>
            <a:off x="3211322" y="5192606"/>
            <a:ext cx="2447925" cy="1898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466850" algn="l" rtl="0" eaLnBrk="0">
              <a:lnSpc>
                <a:spcPct val="98000"/>
              </a:lnSpc>
              <a:tabLst>
                <a:tab pos="1584960" algn="l"/>
              </a:tabLst>
            </a:pPr>
            <a:r>
              <a:rPr sz="1100" spc="0" dirty="0">
                <a:solidFill>
                  <a:srgbClr val="00B0F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</a:t>
            </a:r>
            <a:r>
              <a:rPr sz="1100" spc="-10" dirty="0">
                <a:solidFill>
                  <a:srgbClr val="00B0F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备份</a:t>
            </a:r>
            <a:r>
              <a:rPr sz="1100" spc="-10" dirty="0">
                <a:solidFill>
                  <a:srgbClr val="00B0F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1100" spc="0" dirty="0">
                <a:solidFill>
                  <a:srgbClr val="00B0F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100" spc="0" dirty="0">
                <a:solidFill>
                  <a:srgbClr val="00B0F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tb_order</a:t>
            </a:r>
            <a:endParaRPr lang="en-US" altLang="en-US" sz="1100" dirty="0"/>
          </a:p>
        </p:txBody>
      </p:sp>
      <p:pic>
        <p:nvPicPr>
          <p:cNvPr id="3397" name="picture 33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3224022" y="5240273"/>
            <a:ext cx="1453895" cy="76200"/>
          </a:xfrm>
          <a:prstGeom prst="rect">
            <a:avLst/>
          </a:prstGeom>
        </p:spPr>
      </p:pic>
      <p:graphicFrame>
        <p:nvGraphicFramePr>
          <p:cNvPr id="3398" name="table 3398"/>
          <p:cNvGraphicFramePr>
            <a:graphicFrameLocks noGrp="1"/>
          </p:cNvGraphicFramePr>
          <p:nvPr/>
        </p:nvGraphicFramePr>
        <p:xfrm>
          <a:off x="7961185" y="5135689"/>
          <a:ext cx="758825" cy="271144"/>
        </p:xfrm>
        <a:graphic>
          <a:graphicData uri="http://schemas.openxmlformats.org/drawingml/2006/table">
            <a:tbl>
              <a:tblPr/>
              <a:tblGrid>
                <a:gridCol w="758825"/>
              </a:tblGrid>
              <a:tr h="26161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400" dirty="0"/>
                    </a:p>
                    <a:p>
                      <a:pPr marL="10350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solidFill>
                            <a:srgbClr val="00B0F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备份数</a:t>
                      </a:r>
                      <a:r>
                        <a:rPr sz="1100" spc="0" dirty="0">
                          <a:solidFill>
                            <a:srgbClr val="00B0F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据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512" name="group 51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399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400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401" name="textbox 3401"/>
          <p:cNvSpPr/>
          <p:nvPr/>
        </p:nvSpPr>
        <p:spPr>
          <a:xfrm>
            <a:off x="6203480" y="5496212"/>
            <a:ext cx="1209039" cy="1993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365"/>
              </a:lnSpc>
            </a:pPr>
            <a:r>
              <a:rPr sz="1100" spc="-1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业务</a:t>
            </a:r>
            <a:r>
              <a:rPr sz="1100" spc="-10" dirty="0">
                <a:solidFill>
                  <a:srgbClr val="FFC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1100" spc="0" dirty="0">
                <a:solidFill>
                  <a:srgbClr val="FFC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100" spc="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插入订单日志</a:t>
            </a:r>
            <a:endParaRPr lang="en-US" altLang="en-US" sz="1100" dirty="0"/>
          </a:p>
        </p:txBody>
      </p:sp>
      <p:pic>
        <p:nvPicPr>
          <p:cNvPr id="3402" name="picture 340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3" name="textbox 3403"/>
          <p:cNvSpPr/>
          <p:nvPr/>
        </p:nvSpPr>
        <p:spPr>
          <a:xfrm>
            <a:off x="795187" y="2234768"/>
            <a:ext cx="10504805" cy="11169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3335" algn="l" rtl="0" eaLnBrk="0">
              <a:lnSpc>
                <a:spcPct val="84000"/>
              </a:lnSpc>
            </a:pP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全局锁就是对整个数据库实例加锁，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加锁后整个实例就处于只读状态，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后续的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ML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的写语句，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DDL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语句，已经更新操作的事务提交语句都</a:t>
            </a:r>
            <a:endParaRPr lang="en-US" altLang="en-US" sz="1400" dirty="0"/>
          </a:p>
          <a:p>
            <a:pPr marL="12700" algn="l" rtl="0" eaLnBrk="0">
              <a:lnSpc>
                <a:spcPts val="3360"/>
              </a:lnSpc>
            </a:pPr>
            <a:r>
              <a:rPr sz="13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将被阻塞</a:t>
            </a:r>
            <a:r>
              <a:rPr sz="13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  <a:p>
            <a:pPr algn="l" rtl="0" eaLnBrk="0">
              <a:lnSpc>
                <a:spcPct val="156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marL="15875" algn="l" rtl="0" eaLnBrk="0">
              <a:lnSpc>
                <a:spcPct val="91000"/>
              </a:lnSpc>
            </a:pP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其典型的使用场景是做全库的逻辑备份，对所有的表进行锁定，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从而获取一致性视图，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保证数据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完整性。</a:t>
            </a:r>
            <a:endParaRPr lang="en-US" altLang="en-US" sz="1400" dirty="0"/>
          </a:p>
        </p:txBody>
      </p:sp>
      <p:pic>
        <p:nvPicPr>
          <p:cNvPr id="3404" name="picture 34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332412" y="4183316"/>
            <a:ext cx="1492122" cy="2316607"/>
          </a:xfrm>
          <a:prstGeom prst="rect">
            <a:avLst/>
          </a:prstGeom>
        </p:spPr>
      </p:pic>
      <p:pic>
        <p:nvPicPr>
          <p:cNvPr id="3405" name="picture 34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406" name="textbox 3406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407" name="picture 34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408" name="picture 34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409" name="textbox 3409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3410" name="textbox 3410"/>
          <p:cNvSpPr/>
          <p:nvPr/>
        </p:nvSpPr>
        <p:spPr>
          <a:xfrm>
            <a:off x="797728" y="1112977"/>
            <a:ext cx="768350" cy="8928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全局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2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21590" algn="l" rtl="0" eaLnBrk="0">
              <a:lnSpc>
                <a:spcPct val="96000"/>
              </a:lnSpc>
              <a:spcBef>
                <a:spcPts val="0"/>
              </a:spcBef>
            </a:pPr>
            <a:r>
              <a:rPr sz="1500" spc="-40" dirty="0">
                <a:solidFill>
                  <a:srgbClr val="00000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40" dirty="0">
                <a:solidFill>
                  <a:srgbClr val="00000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介绍</a:t>
            </a:r>
            <a:endParaRPr lang="en-US" altLang="en-US" sz="1500" dirty="0"/>
          </a:p>
        </p:txBody>
      </p:sp>
      <p:sp>
        <p:nvSpPr>
          <p:cNvPr id="3411" name="textbox 3411"/>
          <p:cNvSpPr/>
          <p:nvPr/>
        </p:nvSpPr>
        <p:spPr>
          <a:xfrm>
            <a:off x="9534644" y="4591743"/>
            <a:ext cx="347979" cy="12471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</a:pPr>
            <a:r>
              <a:rPr sz="1400" spc="-3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DML</a:t>
            </a:r>
            <a:endParaRPr lang="en-US" altLang="en-US" sz="14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73000"/>
              </a:lnSpc>
              <a:spcBef>
                <a:spcPts val="420"/>
              </a:spcBef>
            </a:pPr>
            <a:r>
              <a:rPr sz="1400" spc="-3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DDL</a:t>
            </a:r>
            <a:endParaRPr lang="en-US" altLang="en-US" sz="1400" dirty="0"/>
          </a:p>
          <a:p>
            <a:pPr algn="l" rtl="0" eaLnBrk="0">
              <a:lnSpc>
                <a:spcPct val="107000"/>
              </a:lnSpc>
            </a:pPr>
            <a:endParaRPr lang="en-US" altLang="en-US" sz="1000" dirty="0"/>
          </a:p>
          <a:p>
            <a:pPr algn="l" rtl="0" eaLnBrk="0">
              <a:lnSpc>
                <a:spcPct val="107000"/>
              </a:lnSpc>
            </a:pPr>
            <a:endParaRPr lang="en-US" altLang="en-US" sz="1000" dirty="0"/>
          </a:p>
          <a:p>
            <a:pPr algn="l" rtl="0" eaLnBrk="0">
              <a:lnSpc>
                <a:spcPct val="118000"/>
              </a:lnSpc>
            </a:pPr>
            <a:endParaRPr lang="en-US" altLang="en-US" sz="300" dirty="0"/>
          </a:p>
          <a:p>
            <a:pPr marL="12700" algn="l" rtl="0" eaLnBrk="0">
              <a:lnSpc>
                <a:spcPct val="73000"/>
              </a:lnSpc>
              <a:spcBef>
                <a:spcPts val="5"/>
              </a:spcBef>
            </a:pPr>
            <a:r>
              <a:rPr sz="1400" spc="-30" dirty="0">
                <a:solidFill>
                  <a:srgbClr val="00B05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DQL</a:t>
            </a:r>
            <a:endParaRPr lang="en-US" altLang="en-US" sz="1400" dirty="0"/>
          </a:p>
        </p:txBody>
      </p:sp>
      <p:grpSp>
        <p:nvGrpSpPr>
          <p:cNvPr id="514" name="group 51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412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413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414" name="picture 34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899909" y="4623054"/>
            <a:ext cx="2444242" cy="76200"/>
          </a:xfrm>
          <a:prstGeom prst="rect">
            <a:avLst/>
          </a:prstGeom>
        </p:spPr>
      </p:pic>
      <p:pic>
        <p:nvPicPr>
          <p:cNvPr id="3415" name="picture 34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6899909" y="5150358"/>
            <a:ext cx="2444242" cy="76200"/>
          </a:xfrm>
          <a:prstGeom prst="rect">
            <a:avLst/>
          </a:prstGeom>
        </p:spPr>
      </p:pic>
      <p:pic>
        <p:nvPicPr>
          <p:cNvPr id="3416" name="picture 34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6899909" y="5677661"/>
            <a:ext cx="2444242" cy="76200"/>
          </a:xfrm>
          <a:prstGeom prst="rect">
            <a:avLst/>
          </a:prstGeom>
        </p:spPr>
      </p:pic>
      <p:pic>
        <p:nvPicPr>
          <p:cNvPr id="3417" name="picture 34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3418" name="picture 34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163061" y="4403597"/>
            <a:ext cx="2092578" cy="76200"/>
          </a:xfrm>
          <a:prstGeom prst="rect">
            <a:avLst/>
          </a:prstGeom>
        </p:spPr>
      </p:pic>
      <p:pic>
        <p:nvPicPr>
          <p:cNvPr id="3419" name="picture 34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3163061" y="5884926"/>
            <a:ext cx="2030983" cy="76200"/>
          </a:xfrm>
          <a:prstGeom prst="rect">
            <a:avLst/>
          </a:prstGeom>
        </p:spPr>
      </p:pic>
      <p:sp>
        <p:nvSpPr>
          <p:cNvPr id="3420" name="textbox 3420"/>
          <p:cNvSpPr/>
          <p:nvPr/>
        </p:nvSpPr>
        <p:spPr>
          <a:xfrm>
            <a:off x="2215956" y="4334789"/>
            <a:ext cx="855980" cy="2152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mysqldu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</a:t>
            </a:r>
            <a:endParaRPr lang="en-US" altLang="en-US" sz="1400" dirty="0"/>
          </a:p>
        </p:txBody>
      </p:sp>
      <p:sp>
        <p:nvSpPr>
          <p:cNvPr id="3421" name="textbox 3421"/>
          <p:cNvSpPr/>
          <p:nvPr/>
        </p:nvSpPr>
        <p:spPr>
          <a:xfrm>
            <a:off x="2388753" y="5834659"/>
            <a:ext cx="504825" cy="2463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735"/>
              </a:lnSpc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xxx.sql</a:t>
            </a:r>
            <a:endParaRPr lang="en-US" altLang="en-US" sz="1400" dirty="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2" name="picture 34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967920" y="3012884"/>
            <a:ext cx="1492123" cy="2315083"/>
          </a:xfrm>
          <a:prstGeom prst="rect">
            <a:avLst/>
          </a:prstGeom>
        </p:spPr>
      </p:pic>
      <p:pic>
        <p:nvPicPr>
          <p:cNvPr id="3423" name="picture 34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424" name="textbox 3424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graphicFrame>
        <p:nvGraphicFramePr>
          <p:cNvPr id="3425" name="table 3425"/>
          <p:cNvGraphicFramePr>
            <a:graphicFrameLocks noGrp="1"/>
          </p:cNvGraphicFramePr>
          <p:nvPr/>
        </p:nvGraphicFramePr>
        <p:xfrm>
          <a:off x="1615376" y="3951985"/>
          <a:ext cx="4117975" cy="310514"/>
        </p:xfrm>
        <a:graphic>
          <a:graphicData uri="http://schemas.openxmlformats.org/drawingml/2006/table">
            <a:tbl>
              <a:tblPr/>
              <a:tblGrid>
                <a:gridCol w="4117975"/>
              </a:tblGrid>
              <a:tr h="3073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426" name="picture 34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616963" y="3951985"/>
            <a:ext cx="4114800" cy="309118"/>
          </a:xfrm>
          <a:prstGeom prst="rect">
            <a:avLst/>
          </a:prstGeom>
        </p:spPr>
      </p:pic>
      <p:pic>
        <p:nvPicPr>
          <p:cNvPr id="3427" name="picture 34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428" name="picture 34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graphicFrame>
        <p:nvGraphicFramePr>
          <p:cNvPr id="3429" name="table 3429"/>
          <p:cNvGraphicFramePr>
            <a:graphicFrameLocks noGrp="1"/>
          </p:cNvGraphicFramePr>
          <p:nvPr/>
        </p:nvGraphicFramePr>
        <p:xfrm>
          <a:off x="5506148" y="2490851"/>
          <a:ext cx="2413634" cy="311784"/>
        </p:xfrm>
        <a:graphic>
          <a:graphicData uri="http://schemas.openxmlformats.org/drawingml/2006/table">
            <a:tbl>
              <a:tblPr/>
              <a:tblGrid>
                <a:gridCol w="2413634"/>
              </a:tblGrid>
              <a:tr h="3086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30" name="table 3430"/>
          <p:cNvGraphicFramePr>
            <a:graphicFrameLocks noGrp="1"/>
          </p:cNvGraphicFramePr>
          <p:nvPr/>
        </p:nvGraphicFramePr>
        <p:xfrm>
          <a:off x="5545772" y="5545772"/>
          <a:ext cx="2415540" cy="310514"/>
        </p:xfrm>
        <a:graphic>
          <a:graphicData uri="http://schemas.openxmlformats.org/drawingml/2006/table">
            <a:tbl>
              <a:tblPr/>
              <a:tblGrid>
                <a:gridCol w="2415540"/>
              </a:tblGrid>
              <a:tr h="3073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431" name="picture 34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507735" y="2490851"/>
            <a:ext cx="2410968" cy="310260"/>
          </a:xfrm>
          <a:prstGeom prst="rect">
            <a:avLst/>
          </a:prstGeom>
        </p:spPr>
      </p:pic>
      <p:pic>
        <p:nvPicPr>
          <p:cNvPr id="3432" name="picture 34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547359" y="5545835"/>
            <a:ext cx="2412492" cy="309372"/>
          </a:xfrm>
          <a:prstGeom prst="rect">
            <a:avLst/>
          </a:prstGeom>
        </p:spPr>
      </p:pic>
      <p:sp>
        <p:nvSpPr>
          <p:cNvPr id="3433" name="textbox 3433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3434" name="textbox 3434"/>
          <p:cNvSpPr/>
          <p:nvPr/>
        </p:nvSpPr>
        <p:spPr>
          <a:xfrm>
            <a:off x="2878874" y="3458464"/>
            <a:ext cx="3043554" cy="2152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  <a:tabLst>
                <a:tab pos="3030220" algn="l"/>
              </a:tabLst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mysqldu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</a:t>
            </a:r>
            <a:r>
              <a:rPr sz="1400" strike="sngStrike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endParaRPr lang="en-US" altLang="en-US" sz="1400" dirty="0"/>
          </a:p>
        </p:txBody>
      </p:sp>
      <p:sp>
        <p:nvSpPr>
          <p:cNvPr id="3435" name="textbox 3435"/>
          <p:cNvSpPr/>
          <p:nvPr/>
        </p:nvSpPr>
        <p:spPr>
          <a:xfrm>
            <a:off x="3069092" y="4894071"/>
            <a:ext cx="2817495" cy="2463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735"/>
              </a:lnSpc>
              <a:tabLst>
                <a:tab pos="2804160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xxx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sql</a:t>
            </a:r>
            <a:r>
              <a:rPr sz="1400" strike="sngStrike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endParaRPr lang="en-US" altLang="en-US" sz="1400" dirty="0"/>
          </a:p>
        </p:txBody>
      </p:sp>
      <p:sp>
        <p:nvSpPr>
          <p:cNvPr id="3436" name="textbox 3436"/>
          <p:cNvSpPr/>
          <p:nvPr/>
        </p:nvSpPr>
        <p:spPr>
          <a:xfrm>
            <a:off x="10091793" y="3704775"/>
            <a:ext cx="347979" cy="12471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</a:pPr>
            <a:r>
              <a:rPr sz="1400" spc="-3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DML</a:t>
            </a:r>
            <a:endParaRPr lang="en-US" altLang="en-US" sz="14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73000"/>
              </a:lnSpc>
              <a:spcBef>
                <a:spcPts val="420"/>
              </a:spcBef>
            </a:pPr>
            <a:r>
              <a:rPr sz="1400" spc="-3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DDL</a:t>
            </a:r>
            <a:endParaRPr lang="en-US" altLang="en-US" sz="1400" dirty="0"/>
          </a:p>
          <a:p>
            <a:pPr algn="l" rtl="0" eaLnBrk="0">
              <a:lnSpc>
                <a:spcPct val="107000"/>
              </a:lnSpc>
            </a:pPr>
            <a:endParaRPr lang="en-US" altLang="en-US" sz="1000" dirty="0"/>
          </a:p>
          <a:p>
            <a:pPr algn="l" rtl="0" eaLnBrk="0">
              <a:lnSpc>
                <a:spcPct val="107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marL="12700" algn="l" rtl="0" eaLnBrk="0">
              <a:lnSpc>
                <a:spcPct val="73000"/>
              </a:lnSpc>
            </a:pPr>
            <a:r>
              <a:rPr sz="1400" spc="-30" dirty="0">
                <a:solidFill>
                  <a:srgbClr val="00B05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DQL</a:t>
            </a:r>
            <a:endParaRPr lang="en-US" altLang="en-US" sz="1400" dirty="0"/>
          </a:p>
        </p:txBody>
      </p:sp>
      <p:grpSp>
        <p:nvGrpSpPr>
          <p:cNvPr id="516" name="group 51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437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438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439" name="textbox 3439"/>
          <p:cNvSpPr/>
          <p:nvPr/>
        </p:nvSpPr>
        <p:spPr>
          <a:xfrm>
            <a:off x="797728" y="1112977"/>
            <a:ext cx="768350" cy="3041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全局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2000" dirty="0"/>
          </a:p>
        </p:txBody>
      </p:sp>
      <p:pic>
        <p:nvPicPr>
          <p:cNvPr id="3440" name="picture 34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456169" y="3736085"/>
            <a:ext cx="2444242" cy="76200"/>
          </a:xfrm>
          <a:prstGeom prst="rect">
            <a:avLst/>
          </a:prstGeom>
        </p:spPr>
      </p:pic>
      <p:pic>
        <p:nvPicPr>
          <p:cNvPr id="3441" name="picture 34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7456169" y="4263390"/>
            <a:ext cx="2444242" cy="76200"/>
          </a:xfrm>
          <a:prstGeom prst="rect">
            <a:avLst/>
          </a:prstGeom>
        </p:spPr>
      </p:pic>
      <p:pic>
        <p:nvPicPr>
          <p:cNvPr id="3442" name="picture 34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7456169" y="4790694"/>
            <a:ext cx="2444242" cy="76200"/>
          </a:xfrm>
          <a:prstGeom prst="rect">
            <a:avLst/>
          </a:prstGeom>
        </p:spPr>
      </p:pic>
      <p:pic>
        <p:nvPicPr>
          <p:cNvPr id="3443" name="picture 34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3444" name="textbox 3444"/>
          <p:cNvSpPr/>
          <p:nvPr/>
        </p:nvSpPr>
        <p:spPr>
          <a:xfrm>
            <a:off x="806864" y="1759636"/>
            <a:ext cx="694055" cy="2489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500" spc="-40" dirty="0">
                <a:solidFill>
                  <a:srgbClr val="00000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40" dirty="0">
                <a:solidFill>
                  <a:srgbClr val="00000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演示</a:t>
            </a:r>
            <a:endParaRPr lang="en-US" altLang="en-US" sz="1500"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textbox 3445"/>
          <p:cNvSpPr/>
          <p:nvPr/>
        </p:nvSpPr>
        <p:spPr>
          <a:xfrm>
            <a:off x="795365" y="2265883"/>
            <a:ext cx="8755380" cy="10553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400" spc="-10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数据库中加全局锁，</a:t>
            </a:r>
            <a:r>
              <a:rPr sz="1400" spc="-10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10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是一个比较重的操作，</a:t>
            </a:r>
            <a:r>
              <a:rPr sz="1400" spc="-10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10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存在以下问题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en-US" sz="1400" dirty="0"/>
          </a:p>
          <a:p>
            <a:pPr algn="l" rtl="0" eaLnBrk="0">
              <a:lnSpc>
                <a:spcPct val="116000"/>
              </a:lnSpc>
            </a:pPr>
            <a:endParaRPr lang="en-US" altLang="en-US" sz="1000" dirty="0"/>
          </a:p>
          <a:p>
            <a:pPr marL="25400" algn="l" rtl="0" eaLnBrk="0">
              <a:lnSpc>
                <a:spcPct val="92000"/>
              </a:lnSpc>
              <a:spcBef>
                <a:spcPts val="430"/>
              </a:spcBef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如果在主库上备份，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那么在备份期间都不能执行更新，业务基本上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就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得停摆。</a:t>
            </a:r>
            <a:endParaRPr lang="en-US" altLang="en-US" sz="1400" dirty="0"/>
          </a:p>
          <a:p>
            <a:pPr algn="l" rtl="0" eaLnBrk="0">
              <a:lnSpc>
                <a:spcPct val="117000"/>
              </a:lnSpc>
            </a:pPr>
            <a:endParaRPr lang="en-US" altLang="en-US" sz="1000" dirty="0"/>
          </a:p>
          <a:p>
            <a:pPr algn="l" rtl="0" eaLnBrk="0">
              <a:lnSpc>
                <a:spcPct val="117000"/>
              </a:lnSpc>
            </a:pPr>
            <a:endParaRPr lang="en-US" altLang="en-US" sz="300" dirty="0"/>
          </a:p>
          <a:p>
            <a:pPr marL="17145" algn="l" rtl="0" eaLnBrk="0">
              <a:lnSpc>
                <a:spcPct val="82000"/>
              </a:lnSpc>
              <a:spcBef>
                <a:spcPts val="0"/>
              </a:spcBef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如果在从库上备份，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那么在备份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期间从库不能执行主库同步过来的二进制日志(binlog)，会导致主从延迟。</a:t>
            </a:r>
            <a:endParaRPr lang="en-US" altLang="en-US" sz="1400" dirty="0"/>
          </a:p>
        </p:txBody>
      </p:sp>
      <p:pic>
        <p:nvPicPr>
          <p:cNvPr id="3446" name="picture 34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graphicFrame>
        <p:nvGraphicFramePr>
          <p:cNvPr id="3447" name="table 3447"/>
          <p:cNvGraphicFramePr>
            <a:graphicFrameLocks noGrp="1"/>
          </p:cNvGraphicFramePr>
          <p:nvPr/>
        </p:nvGraphicFramePr>
        <p:xfrm>
          <a:off x="841184" y="5015433"/>
          <a:ext cx="6386830" cy="310514"/>
        </p:xfrm>
        <a:graphic>
          <a:graphicData uri="http://schemas.openxmlformats.org/drawingml/2006/table">
            <a:tbl>
              <a:tblPr/>
              <a:tblGrid>
                <a:gridCol w="6386830"/>
              </a:tblGrid>
              <a:tr h="3073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448" name="picture 34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42772" y="5015433"/>
            <a:ext cx="6384035" cy="309422"/>
          </a:xfrm>
          <a:prstGeom prst="rect">
            <a:avLst/>
          </a:prstGeom>
        </p:spPr>
      </p:pic>
      <p:sp>
        <p:nvSpPr>
          <p:cNvPr id="3449" name="textbox 3449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3450" name="textbox 3450"/>
          <p:cNvSpPr/>
          <p:nvPr/>
        </p:nvSpPr>
        <p:spPr>
          <a:xfrm>
            <a:off x="793404" y="4590618"/>
            <a:ext cx="8350250" cy="2209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在InnoDB引擎中，我们可以在备份时加上参数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--single-transact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参数来完成不加锁的一致性数据备份。</a:t>
            </a:r>
            <a:endParaRPr lang="en-US" altLang="en-US" sz="1400" dirty="0"/>
          </a:p>
        </p:txBody>
      </p:sp>
      <p:pic>
        <p:nvPicPr>
          <p:cNvPr id="3451" name="picture 34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452" name="picture 34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453" name="textbox 3453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3454" name="textbox 3454"/>
          <p:cNvSpPr/>
          <p:nvPr/>
        </p:nvSpPr>
        <p:spPr>
          <a:xfrm>
            <a:off x="797728" y="1112977"/>
            <a:ext cx="768350" cy="8959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全局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2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21590" algn="l" rtl="0" eaLnBrk="0">
              <a:lnSpc>
                <a:spcPct val="98000"/>
              </a:lnSpc>
              <a:spcBef>
                <a:spcPts val="5"/>
              </a:spcBef>
            </a:pP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特点</a:t>
            </a:r>
            <a:endParaRPr lang="en-US" altLang="en-US" sz="1500" dirty="0"/>
          </a:p>
        </p:txBody>
      </p:sp>
      <p:grpSp>
        <p:nvGrpSpPr>
          <p:cNvPr id="518" name="group 51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455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456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457" name="picture 34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textbox 3458"/>
          <p:cNvSpPr/>
          <p:nvPr/>
        </p:nvSpPr>
        <p:spPr>
          <a:xfrm>
            <a:off x="5356890" y="2444286"/>
            <a:ext cx="857885" cy="23787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3200" dirty="0"/>
          </a:p>
          <a:p>
            <a:pPr marL="19050" algn="l" rtl="0" eaLnBrk="0">
              <a:lnSpc>
                <a:spcPts val="1860"/>
              </a:lnSpc>
              <a:spcBef>
                <a:spcPts val="1330"/>
              </a:spcBef>
            </a:pP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述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9050" algn="l" rtl="0" eaLnBrk="0">
              <a:lnSpc>
                <a:spcPts val="1840"/>
              </a:lnSpc>
              <a:spcBef>
                <a:spcPts val="455"/>
              </a:spcBef>
            </a:pP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局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1500" dirty="0"/>
          </a:p>
          <a:p>
            <a:pPr algn="l" rtl="0" eaLnBrk="0">
              <a:lnSpc>
                <a:spcPct val="133000"/>
              </a:lnSpc>
            </a:pPr>
            <a:endParaRPr lang="en-US" altLang="en-US" sz="1000" dirty="0"/>
          </a:p>
          <a:p>
            <a:pPr marL="19050" algn="l" rtl="0" eaLnBrk="0">
              <a:lnSpc>
                <a:spcPts val="1840"/>
              </a:lnSpc>
              <a:spcBef>
                <a:spcPts val="455"/>
              </a:spcBef>
            </a:pPr>
            <a:r>
              <a:rPr sz="1500" spc="4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4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</a:t>
            </a:r>
            <a:r>
              <a:rPr sz="15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级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15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9050" algn="l" rtl="0" eaLnBrk="0">
              <a:lnSpc>
                <a:spcPts val="1840"/>
              </a:lnSpc>
            </a:pP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级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1500" dirty="0"/>
          </a:p>
        </p:txBody>
      </p:sp>
      <p:grpSp>
        <p:nvGrpSpPr>
          <p:cNvPr id="520" name="group 520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3459" name="picture 345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3460" name="textbox 3460"/>
            <p:cNvSpPr/>
            <p:nvPr/>
          </p:nvSpPr>
          <p:spPr>
            <a:xfrm>
              <a:off x="-12700" y="-12700"/>
              <a:ext cx="1437005" cy="14579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9000"/>
                </a:lnSpc>
              </a:pPr>
              <a:endParaRPr lang="en-US" altLang="en-US" sz="100" dirty="0"/>
            </a:p>
            <a:p>
              <a:pPr marL="748665" algn="l" rtl="0" eaLnBrk="0">
                <a:lnSpc>
                  <a:spcPct val="85000"/>
                </a:lnSpc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2"/>
          <p:cNvGrpSpPr/>
          <p:nvPr/>
        </p:nvGrpSpPr>
        <p:grpSpPr>
          <a:xfrm rot="21600000">
            <a:off x="3675125" y="5524055"/>
            <a:ext cx="2639695" cy="373824"/>
            <a:chOff x="0" y="0"/>
            <a:chExt cx="2639695" cy="373824"/>
          </a:xfrm>
        </p:grpSpPr>
        <p:sp>
          <p:nvSpPr>
            <p:cNvPr id="206" name="path"/>
            <p:cNvSpPr/>
            <p:nvPr/>
          </p:nvSpPr>
          <p:spPr>
            <a:xfrm>
              <a:off x="0" y="0"/>
              <a:ext cx="2639695" cy="373214"/>
            </a:xfrm>
            <a:custGeom>
              <a:avLst/>
              <a:gdLst/>
              <a:ahLst/>
              <a:cxnLst/>
              <a:rect l="0" t="0" r="0" b="0"/>
              <a:pathLst>
                <a:path w="4157" h="587">
                  <a:moveTo>
                    <a:pt x="0" y="587"/>
                  </a:moveTo>
                  <a:lnTo>
                    <a:pt x="4157" y="587"/>
                  </a:lnTo>
                  <a:lnTo>
                    <a:pt x="4157" y="0"/>
                  </a:lnTo>
                  <a:lnTo>
                    <a:pt x="0" y="0"/>
                  </a:lnTo>
                  <a:lnTo>
                    <a:pt x="0" y="587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07" name="path"/>
            <p:cNvSpPr/>
            <p:nvPr/>
          </p:nvSpPr>
          <p:spPr>
            <a:xfrm>
              <a:off x="5334" y="8064"/>
              <a:ext cx="2633471" cy="365759"/>
            </a:xfrm>
            <a:custGeom>
              <a:avLst/>
              <a:gdLst/>
              <a:ahLst/>
              <a:cxnLst/>
              <a:rect l="0" t="0" r="0" b="0"/>
              <a:pathLst>
                <a:path w="4147" h="575">
                  <a:moveTo>
                    <a:pt x="0" y="575"/>
                  </a:moveTo>
                  <a:lnTo>
                    <a:pt x="4147" y="575"/>
                  </a:lnTo>
                  <a:lnTo>
                    <a:pt x="4147" y="0"/>
                  </a:lnTo>
                  <a:lnTo>
                    <a:pt x="0" y="0"/>
                  </a:lnTo>
                  <a:lnTo>
                    <a:pt x="0" y="575"/>
                  </a:lnTo>
                  <a:close/>
                </a:path>
              </a:pathLst>
            </a:custGeom>
            <a:solidFill>
              <a:srgbClr val="FFC0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08" name="table 208"/>
          <p:cNvGraphicFramePr>
            <a:graphicFrameLocks noGrp="1"/>
          </p:cNvGraphicFramePr>
          <p:nvPr/>
        </p:nvGraphicFramePr>
        <p:xfrm>
          <a:off x="873772" y="1711451"/>
          <a:ext cx="10372725" cy="4191634"/>
        </p:xfrm>
        <a:graphic>
          <a:graphicData uri="http://schemas.openxmlformats.org/drawingml/2006/table">
            <a:tbl>
              <a:tblPr/>
              <a:tblGrid>
                <a:gridCol w="2801620"/>
                <a:gridCol w="2639695"/>
                <a:gridCol w="2380614"/>
                <a:gridCol w="2550795"/>
              </a:tblGrid>
              <a:tr h="6864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0000"/>
                        </a:lnSpc>
                      </a:pPr>
                      <a:endParaRPr lang="en-US" altLang="en-US" sz="1000" dirty="0"/>
                    </a:p>
                    <a:p>
                      <a:pPr marL="1205865" algn="l" rtl="0" eaLnBrk="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00" spc="90" dirty="0">
                          <a:ln w="5791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round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特</a:t>
                      </a:r>
                      <a:r>
                        <a:rPr sz="1500" spc="70" dirty="0">
                          <a:ln w="5791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round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点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1023620" algn="l" rtl="0" eaLnBrk="0">
                        <a:lnSpc>
                          <a:spcPct val="76000"/>
                        </a:lnSpc>
                      </a:pPr>
                      <a:r>
                        <a:rPr sz="1500" b="1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InnoD</a:t>
                      </a:r>
                      <a:r>
                        <a:rPr sz="1500" b="1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B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lang="en-US" altLang="en-US" sz="100" dirty="0"/>
                    </a:p>
                    <a:p>
                      <a:pPr marL="845820" algn="l" rtl="0" eaLnBrk="0">
                        <a:lnSpc>
                          <a:spcPct val="94000"/>
                        </a:lnSpc>
                      </a:pPr>
                      <a:r>
                        <a:rPr sz="1500" b="1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MyISA</a:t>
                      </a:r>
                      <a:r>
                        <a:rPr sz="15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lang="en-US" altLang="en-US" sz="100" dirty="0"/>
                    </a:p>
                    <a:p>
                      <a:pPr marL="926465" algn="l" rtl="0" eaLnBrk="0">
                        <a:lnSpc>
                          <a:spcPct val="94000"/>
                        </a:lnSpc>
                      </a:pPr>
                      <a:r>
                        <a:rPr sz="1500" b="1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Memor</a:t>
                      </a:r>
                      <a:r>
                        <a:rPr sz="1500" b="1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y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600" dirty="0"/>
                    </a:p>
                    <a:p>
                      <a:pPr marL="1081405" algn="l" rtl="0" eaLnBrk="0">
                        <a:lnSpc>
                          <a:spcPts val="1455"/>
                        </a:lnSpc>
                      </a:pPr>
                      <a:r>
                        <a:rPr sz="1200" spc="9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存储限</a:t>
                      </a:r>
                      <a:r>
                        <a:rPr sz="1200" spc="5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制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8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1160145" algn="l" rtl="0" eaLnBrk="0">
                        <a:lnSpc>
                          <a:spcPct val="78000"/>
                        </a:lnSpc>
                      </a:pPr>
                      <a:r>
                        <a:rPr sz="120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r>
                        <a:rPr sz="12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</a:t>
                      </a: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TB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600" dirty="0"/>
                    </a:p>
                    <a:p>
                      <a:pPr marL="1116330" algn="l" rtl="0" eaLnBrk="0">
                        <a:lnSpc>
                          <a:spcPts val="1470"/>
                        </a:lnSpc>
                      </a:pPr>
                      <a:r>
                        <a:rPr sz="120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有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600" dirty="0"/>
                    </a:p>
                    <a:p>
                      <a:pPr marL="1198245" algn="l" rtl="0" eaLnBrk="0">
                        <a:lnSpc>
                          <a:spcPts val="1470"/>
                        </a:lnSpc>
                      </a:pPr>
                      <a:r>
                        <a:rPr sz="120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有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600" dirty="0"/>
                    </a:p>
                    <a:p>
                      <a:pPr marL="1084580" algn="l" rtl="0" eaLnBrk="0">
                        <a:lnSpc>
                          <a:spcPts val="1450"/>
                        </a:lnSpc>
                        <a:spcBef>
                          <a:spcPts val="5"/>
                        </a:spcBef>
                      </a:pPr>
                      <a:r>
                        <a:rPr sz="1200" spc="8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事务安</a:t>
                      </a:r>
                      <a:r>
                        <a:rPr sz="1200" spc="5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全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600" dirty="0"/>
                    </a:p>
                    <a:p>
                      <a:pPr marL="1161415" algn="l" rtl="0" eaLnBrk="0">
                        <a:lnSpc>
                          <a:spcPct val="99000"/>
                        </a:lnSpc>
                      </a:pPr>
                      <a:r>
                        <a:rPr sz="12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</a:t>
                      </a:r>
                      <a:r>
                        <a:rPr sz="120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持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1170940" algn="l" rtl="0" eaLnBrk="0">
                        <a:lnSpc>
                          <a:spcPts val="360"/>
                        </a:lnSpc>
                      </a:pPr>
                      <a:r>
                        <a:rPr sz="300" spc="2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-</a:t>
                      </a:r>
                      <a:endParaRPr lang="en-US" altLang="en-US" sz="3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1252855" algn="l" rtl="0" eaLnBrk="0">
                        <a:lnSpc>
                          <a:spcPts val="360"/>
                        </a:lnSpc>
                      </a:pPr>
                      <a:r>
                        <a:rPr sz="300" spc="2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-</a:t>
                      </a:r>
                      <a:endParaRPr lang="en-US" altLang="en-US" sz="3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600" dirty="0"/>
                    </a:p>
                    <a:p>
                      <a:pPr marL="1160780" algn="l" rtl="0" eaLnBrk="0">
                        <a:lnSpc>
                          <a:spcPts val="1460"/>
                        </a:lnSpc>
                        <a:spcBef>
                          <a:spcPts val="5"/>
                        </a:spcBef>
                      </a:pPr>
                      <a:r>
                        <a:rPr sz="1200" spc="9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锁机</a:t>
                      </a:r>
                      <a:r>
                        <a:rPr sz="1200" spc="6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制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600" dirty="0"/>
                    </a:p>
                    <a:p>
                      <a:pPr marL="1159510" algn="l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12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行</a:t>
                      </a:r>
                      <a:r>
                        <a:rPr sz="12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锁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600" dirty="0"/>
                    </a:p>
                    <a:p>
                      <a:pPr marL="1034415" algn="l" rtl="0" eaLnBrk="0">
                        <a:lnSpc>
                          <a:spcPts val="1460"/>
                        </a:lnSpc>
                        <a:spcBef>
                          <a:spcPts val="5"/>
                        </a:spcBef>
                      </a:pPr>
                      <a:r>
                        <a:rPr sz="120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表</a:t>
                      </a:r>
                      <a:r>
                        <a:rPr sz="12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锁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600" dirty="0"/>
                    </a:p>
                    <a:p>
                      <a:pPr marL="1116330" algn="l" rtl="0" eaLnBrk="0">
                        <a:lnSpc>
                          <a:spcPts val="1460"/>
                        </a:lnSpc>
                        <a:spcBef>
                          <a:spcPts val="5"/>
                        </a:spcBef>
                      </a:pPr>
                      <a:r>
                        <a:rPr sz="120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表</a:t>
                      </a:r>
                      <a:r>
                        <a:rPr sz="12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锁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600" dirty="0"/>
                    </a:p>
                    <a:p>
                      <a:pPr marL="1029335" algn="l" rtl="0" eaLnBrk="0">
                        <a:lnSpc>
                          <a:spcPts val="1465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B</a:t>
                      </a:r>
                      <a:r>
                        <a:rPr sz="1200" spc="1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+</a:t>
                      </a:r>
                      <a:r>
                        <a:rPr sz="12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tree</a:t>
                      </a:r>
                      <a:r>
                        <a:rPr sz="1200" spc="1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索</a:t>
                      </a:r>
                      <a:r>
                        <a:rPr sz="1200" spc="10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引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600" dirty="0"/>
                    </a:p>
                    <a:p>
                      <a:pPr marL="1165860" algn="l" rtl="0" eaLnBrk="0">
                        <a:lnSpc>
                          <a:spcPts val="1460"/>
                        </a:lnSpc>
                        <a:spcBef>
                          <a:spcPts val="5"/>
                        </a:spcBef>
                      </a:pPr>
                      <a:r>
                        <a:rPr sz="12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支</a:t>
                      </a:r>
                      <a:r>
                        <a:rPr sz="120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持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600" dirty="0"/>
                    </a:p>
                    <a:p>
                      <a:pPr marL="1036955" algn="l" rtl="0" eaLnBrk="0">
                        <a:lnSpc>
                          <a:spcPts val="1460"/>
                        </a:lnSpc>
                        <a:spcBef>
                          <a:spcPts val="5"/>
                        </a:spcBef>
                      </a:pPr>
                      <a:r>
                        <a:rPr sz="12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支</a:t>
                      </a:r>
                      <a:r>
                        <a:rPr sz="120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持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600" dirty="0"/>
                    </a:p>
                    <a:p>
                      <a:pPr marL="1118870" algn="l" rtl="0" eaLnBrk="0">
                        <a:lnSpc>
                          <a:spcPts val="1460"/>
                        </a:lnSpc>
                        <a:spcBef>
                          <a:spcPts val="5"/>
                        </a:spcBef>
                      </a:pPr>
                      <a:r>
                        <a:rPr sz="12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支</a:t>
                      </a:r>
                      <a:r>
                        <a:rPr sz="120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持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600" dirty="0"/>
                    </a:p>
                    <a:p>
                      <a:pPr marL="1087755" algn="l" rtl="0" eaLnBrk="0">
                        <a:lnSpc>
                          <a:spcPts val="1465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Hash</a:t>
                      </a:r>
                      <a:r>
                        <a:rPr sz="1200" spc="1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索</a:t>
                      </a:r>
                      <a:r>
                        <a:rPr sz="1200" spc="13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引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marL="1300480" algn="l" rtl="0" eaLnBrk="0">
                        <a:lnSpc>
                          <a:spcPts val="360"/>
                        </a:lnSpc>
                        <a:spcBef>
                          <a:spcPts val="0"/>
                        </a:spcBef>
                      </a:pPr>
                      <a:r>
                        <a:rPr sz="300" spc="2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-</a:t>
                      </a:r>
                      <a:endParaRPr lang="en-US" altLang="en-US" sz="3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marL="1170940" algn="l" rtl="0" eaLnBrk="0">
                        <a:lnSpc>
                          <a:spcPts val="360"/>
                        </a:lnSpc>
                        <a:spcBef>
                          <a:spcPts val="0"/>
                        </a:spcBef>
                      </a:pPr>
                      <a:r>
                        <a:rPr sz="300" spc="2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-</a:t>
                      </a:r>
                      <a:endParaRPr lang="en-US" altLang="en-US" sz="3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600" dirty="0"/>
                    </a:p>
                    <a:p>
                      <a:pPr marL="1118870" algn="l" rtl="0" eaLnBrk="0">
                        <a:lnSpc>
                          <a:spcPts val="1460"/>
                        </a:lnSpc>
                        <a:spcBef>
                          <a:spcPts val="5"/>
                        </a:spcBef>
                      </a:pPr>
                      <a:r>
                        <a:rPr sz="12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支</a:t>
                      </a:r>
                      <a:r>
                        <a:rPr sz="120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持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600" dirty="0"/>
                    </a:p>
                    <a:p>
                      <a:pPr marL="1081405" algn="l" rtl="0" eaLnBrk="0">
                        <a:lnSpc>
                          <a:spcPts val="1455"/>
                        </a:lnSpc>
                        <a:spcBef>
                          <a:spcPts val="0"/>
                        </a:spcBef>
                      </a:pPr>
                      <a:r>
                        <a:rPr sz="1200" spc="9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全文索</a:t>
                      </a:r>
                      <a:r>
                        <a:rPr sz="1200" spc="5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引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600" dirty="0"/>
                    </a:p>
                    <a:p>
                      <a:pPr marL="682625" algn="l" rtl="0" eaLnBrk="0">
                        <a:lnSpc>
                          <a:spcPts val="1525"/>
                        </a:lnSpc>
                        <a:spcBef>
                          <a:spcPts val="0"/>
                        </a:spcBef>
                      </a:pPr>
                      <a:r>
                        <a:rPr sz="120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支持</a:t>
                      </a:r>
                      <a:r>
                        <a:rPr sz="120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(5.6</a:t>
                      </a:r>
                      <a:r>
                        <a:rPr sz="120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版本之</a:t>
                      </a:r>
                      <a:r>
                        <a:rPr sz="120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后</a:t>
                      </a: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)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600" dirty="0"/>
                    </a:p>
                    <a:p>
                      <a:pPr marL="1036955" algn="l" rtl="0" eaLnBrk="0">
                        <a:lnSpc>
                          <a:spcPts val="1460"/>
                        </a:lnSpc>
                        <a:spcBef>
                          <a:spcPts val="0"/>
                        </a:spcBef>
                      </a:pPr>
                      <a:r>
                        <a:rPr sz="12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支</a:t>
                      </a:r>
                      <a:r>
                        <a:rPr sz="120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持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marL="1252855" algn="l" rtl="0" eaLnBrk="0">
                        <a:lnSpc>
                          <a:spcPts val="360"/>
                        </a:lnSpc>
                        <a:spcBef>
                          <a:spcPts val="0"/>
                        </a:spcBef>
                      </a:pPr>
                      <a:r>
                        <a:rPr sz="300" spc="2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-</a:t>
                      </a:r>
                      <a:endParaRPr lang="en-US" altLang="en-US" sz="3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155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1082675" algn="l" rtl="0" eaLnBrk="0">
                        <a:lnSpc>
                          <a:spcPts val="1455"/>
                        </a:lnSpc>
                        <a:spcBef>
                          <a:spcPts val="5"/>
                        </a:spcBef>
                      </a:pPr>
                      <a:r>
                        <a:rPr sz="1200" spc="8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空间使</a:t>
                      </a:r>
                      <a:r>
                        <a:rPr sz="1200" spc="7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用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1249045" algn="l" rtl="0" eaLnBrk="0">
                        <a:lnSpc>
                          <a:spcPts val="1465"/>
                        </a:lnSpc>
                        <a:spcBef>
                          <a:spcPts val="5"/>
                        </a:spcBef>
                      </a:pPr>
                      <a:r>
                        <a:rPr sz="12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高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1114425" algn="l" rtl="0" eaLnBrk="0">
                        <a:lnSpc>
                          <a:spcPts val="1465"/>
                        </a:lnSpc>
                        <a:spcBef>
                          <a:spcPts val="5"/>
                        </a:spcBef>
                      </a:pPr>
                      <a:r>
                        <a:rPr sz="12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低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lang="en-US" altLang="en-US" sz="500" dirty="0"/>
                    </a:p>
                    <a:p>
                      <a:pPr marL="1157605" algn="l" rtl="0" eaLnBrk="0">
                        <a:lnSpc>
                          <a:spcPct val="99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N/A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340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500" dirty="0"/>
                    </a:p>
                    <a:p>
                      <a:pPr marL="1090295" algn="l" rtl="0" eaLnBrk="0">
                        <a:lnSpc>
                          <a:spcPts val="1455"/>
                        </a:lnSpc>
                        <a:spcBef>
                          <a:spcPts val="5"/>
                        </a:spcBef>
                      </a:pPr>
                      <a:r>
                        <a:rPr sz="1200" spc="7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内存使</a:t>
                      </a:r>
                      <a:r>
                        <a:rPr sz="1200" spc="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用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500" dirty="0"/>
                    </a:p>
                    <a:p>
                      <a:pPr marL="1249045" algn="l" rtl="0" eaLnBrk="0">
                        <a:lnSpc>
                          <a:spcPts val="1465"/>
                        </a:lnSpc>
                        <a:spcBef>
                          <a:spcPts val="5"/>
                        </a:spcBef>
                      </a:pPr>
                      <a:r>
                        <a:rPr sz="12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高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500" dirty="0"/>
                    </a:p>
                    <a:p>
                      <a:pPr marL="1114425" algn="l" rtl="0" eaLnBrk="0">
                        <a:lnSpc>
                          <a:spcPts val="1465"/>
                        </a:lnSpc>
                        <a:spcBef>
                          <a:spcPts val="5"/>
                        </a:spcBef>
                      </a:pPr>
                      <a:r>
                        <a:rPr sz="12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低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500" dirty="0"/>
                    </a:p>
                    <a:p>
                      <a:pPr marL="1126490" algn="l" rtl="0" eaLnBrk="0">
                        <a:lnSpc>
                          <a:spcPts val="1465"/>
                        </a:lnSpc>
                        <a:spcBef>
                          <a:spcPts val="5"/>
                        </a:spcBef>
                      </a:pPr>
                      <a:r>
                        <a:rPr sz="120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中</a:t>
                      </a:r>
                      <a:r>
                        <a:rPr sz="12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等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lang="en-US" altLang="en-US" sz="400" dirty="0"/>
                    </a:p>
                    <a:p>
                      <a:pPr marL="915670" algn="l" rtl="0" eaLnBrk="0">
                        <a:lnSpc>
                          <a:spcPts val="1455"/>
                        </a:lnSpc>
                        <a:spcBef>
                          <a:spcPts val="5"/>
                        </a:spcBef>
                      </a:pPr>
                      <a:r>
                        <a:rPr sz="1200" spc="9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批量插入速</a:t>
                      </a:r>
                      <a:r>
                        <a:rPr sz="1200" spc="8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度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lang="en-US" altLang="en-US" sz="400" dirty="0"/>
                    </a:p>
                    <a:p>
                      <a:pPr marL="1243965" algn="l" rtl="0" eaLnBrk="0">
                        <a:lnSpc>
                          <a:spcPts val="1465"/>
                        </a:lnSpc>
                        <a:spcBef>
                          <a:spcPts val="5"/>
                        </a:spcBef>
                      </a:pPr>
                      <a:r>
                        <a:rPr sz="12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低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lang="en-US" altLang="en-US" sz="400" dirty="0"/>
                    </a:p>
                    <a:p>
                      <a:pPr marL="1119505" algn="l" rtl="0" eaLnBrk="0">
                        <a:lnSpc>
                          <a:spcPts val="1465"/>
                        </a:lnSpc>
                        <a:spcBef>
                          <a:spcPts val="5"/>
                        </a:spcBef>
                      </a:pPr>
                      <a:r>
                        <a:rPr sz="12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高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lang="en-US" altLang="en-US" sz="400" dirty="0"/>
                    </a:p>
                    <a:p>
                      <a:pPr marL="1202055" algn="l" rtl="0" eaLnBrk="0">
                        <a:lnSpc>
                          <a:spcPts val="1465"/>
                        </a:lnSpc>
                        <a:spcBef>
                          <a:spcPts val="5"/>
                        </a:spcBef>
                      </a:pPr>
                      <a:r>
                        <a:rPr sz="12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高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7972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600" dirty="0"/>
                    </a:p>
                    <a:p>
                      <a:pPr marL="1085215" algn="l" rtl="0" eaLnBrk="0">
                        <a:lnSpc>
                          <a:spcPts val="1460"/>
                        </a:lnSpc>
                        <a:spcBef>
                          <a:spcPts val="5"/>
                        </a:spcBef>
                      </a:pPr>
                      <a:r>
                        <a:rPr sz="1200" spc="8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支持外</a:t>
                      </a:r>
                      <a:r>
                        <a:rPr sz="1200" spc="5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键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600" dirty="0"/>
                    </a:p>
                    <a:p>
                      <a:pPr marL="1165225" algn="l" rtl="0" eaLnBrk="0">
                        <a:lnSpc>
                          <a:spcPct val="99000"/>
                        </a:lnSpc>
                        <a:spcBef>
                          <a:spcPts val="5"/>
                        </a:spcBef>
                      </a:pPr>
                      <a:r>
                        <a:rPr sz="12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</a:t>
                      </a:r>
                      <a:r>
                        <a:rPr sz="120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持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9000"/>
                        </a:lnSpc>
                      </a:pPr>
                      <a:endParaRPr lang="en-US" altLang="en-US" sz="1000" dirty="0"/>
                    </a:p>
                    <a:p>
                      <a:pPr marL="1170940" algn="l" rtl="0" eaLnBrk="0">
                        <a:lnSpc>
                          <a:spcPts val="360"/>
                        </a:lnSpc>
                        <a:spcBef>
                          <a:spcPts val="5"/>
                        </a:spcBef>
                      </a:pPr>
                      <a:r>
                        <a:rPr sz="300" spc="2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-</a:t>
                      </a:r>
                      <a:endParaRPr lang="en-US" altLang="en-US" sz="3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9000"/>
                        </a:lnSpc>
                      </a:pPr>
                      <a:endParaRPr lang="en-US" altLang="en-US" sz="1000" dirty="0"/>
                    </a:p>
                    <a:p>
                      <a:pPr marL="1252855" algn="l" rtl="0" eaLnBrk="0">
                        <a:lnSpc>
                          <a:spcPts val="360"/>
                        </a:lnSpc>
                        <a:spcBef>
                          <a:spcPts val="5"/>
                        </a:spcBef>
                      </a:pPr>
                      <a:r>
                        <a:rPr sz="300" spc="2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-</a:t>
                      </a:r>
                      <a:endParaRPr lang="en-US" altLang="en-US" sz="3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209" name="picture 2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10" name="textbox 210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11" name="picture 2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12" name="picture 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13" name="textbox 213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214" name="textbox 214"/>
          <p:cNvSpPr/>
          <p:nvPr/>
        </p:nvSpPr>
        <p:spPr>
          <a:xfrm>
            <a:off x="797728" y="1112977"/>
            <a:ext cx="1517650" cy="3086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存储引擎特</a:t>
            </a:r>
            <a:r>
              <a:rPr sz="2000" spc="-1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</a:t>
            </a:r>
            <a:endParaRPr lang="en-US" altLang="en-US" sz="2000" dirty="0"/>
          </a:p>
        </p:txBody>
      </p:sp>
      <p:grpSp>
        <p:nvGrpSpPr>
          <p:cNvPr id="34" name="group 3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15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6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17" name="picture 2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" name="textbox 3461"/>
          <p:cNvSpPr/>
          <p:nvPr/>
        </p:nvSpPr>
        <p:spPr>
          <a:xfrm>
            <a:off x="796614" y="3478987"/>
            <a:ext cx="3197860" cy="15011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对于表级锁，主要分为以下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三类：</a:t>
            </a:r>
            <a:endParaRPr lang="en-US" altLang="en-US" sz="1400" dirty="0"/>
          </a:p>
          <a:p>
            <a:pPr algn="l" rtl="0" eaLnBrk="0">
              <a:lnSpc>
                <a:spcPct val="116000"/>
              </a:lnSpc>
            </a:pPr>
            <a:endParaRPr lang="en-US" altLang="en-US" sz="1000" dirty="0"/>
          </a:p>
          <a:p>
            <a:pPr marL="24130" algn="l" rtl="0" eaLnBrk="0">
              <a:lnSpc>
                <a:spcPct val="92000"/>
              </a:lnSpc>
              <a:spcBef>
                <a:spcPts val="425"/>
              </a:spcBef>
            </a:pPr>
            <a:r>
              <a:rPr sz="14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sz="14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表锁</a:t>
            </a:r>
            <a:endParaRPr lang="en-US" altLang="en-US" sz="1400" dirty="0"/>
          </a:p>
          <a:p>
            <a:pPr algn="l" rtl="0" eaLnBrk="0">
              <a:lnSpc>
                <a:spcPct val="117000"/>
              </a:lnSpc>
            </a:pPr>
            <a:endParaRPr lang="en-US" altLang="en-US" sz="1000" dirty="0"/>
          </a:p>
          <a:p>
            <a:pPr marL="15875" algn="l" rtl="0" eaLnBrk="0">
              <a:lnSpc>
                <a:spcPct val="89000"/>
              </a:lnSpc>
              <a:spcBef>
                <a:spcPts val="425"/>
              </a:spcBef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元数据锁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3535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1400" spc="-30" dirty="0">
                <a:solidFill>
                  <a:srgbClr val="3535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3535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meta</a:t>
            </a:r>
            <a:r>
              <a:rPr sz="1400" spc="-30" dirty="0">
                <a:solidFill>
                  <a:srgbClr val="3535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3535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</a:t>
            </a:r>
            <a:r>
              <a:rPr sz="1400" spc="-30" dirty="0">
                <a:solidFill>
                  <a:srgbClr val="3535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3535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1400" spc="-10" dirty="0">
                <a:solidFill>
                  <a:srgbClr val="3535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</a:t>
            </a:r>
            <a:r>
              <a:rPr sz="1400" spc="0" dirty="0">
                <a:solidFill>
                  <a:srgbClr val="3535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ck</a:t>
            </a:r>
            <a:r>
              <a:rPr sz="1400" spc="-30" dirty="0">
                <a:solidFill>
                  <a:srgbClr val="3535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400" spc="-30" dirty="0">
                <a:solidFill>
                  <a:srgbClr val="3535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3535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MDL</a:t>
            </a:r>
            <a:r>
              <a:rPr sz="1400" spc="-30" dirty="0">
                <a:solidFill>
                  <a:srgbClr val="3535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1400" dirty="0"/>
          </a:p>
          <a:p>
            <a:pPr algn="l" rtl="0" eaLnBrk="0">
              <a:lnSpc>
                <a:spcPct val="120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marL="18415" algn="l" rtl="0" eaLnBrk="0">
              <a:lnSpc>
                <a:spcPct val="91000"/>
              </a:lnSpc>
              <a:spcBef>
                <a:spcPts val="0"/>
              </a:spcBef>
            </a:pPr>
            <a:r>
              <a:rPr sz="14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sz="14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向锁</a:t>
            </a:r>
            <a:endParaRPr lang="en-US" altLang="en-US" sz="1400" dirty="0"/>
          </a:p>
        </p:txBody>
      </p:sp>
      <p:pic>
        <p:nvPicPr>
          <p:cNvPr id="3462" name="picture 34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463" name="textbox 3463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3464" name="textbox 3464"/>
          <p:cNvSpPr/>
          <p:nvPr/>
        </p:nvSpPr>
        <p:spPr>
          <a:xfrm>
            <a:off x="794474" y="2265883"/>
            <a:ext cx="10177144" cy="2012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2000"/>
              </a:lnSpc>
            </a:pP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表级锁，每次操作锁住整张表。锁定粒度大，发生锁冲突的概率最高，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并发度最低。应用在MyISAM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、InnoD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BDB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等存储引擎中。</a:t>
            </a:r>
            <a:endParaRPr lang="en-US" altLang="en-US" sz="1400" dirty="0"/>
          </a:p>
        </p:txBody>
      </p:sp>
      <p:pic>
        <p:nvPicPr>
          <p:cNvPr id="3465" name="picture 34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466" name="picture 34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467" name="textbox 3467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3468" name="textbox 3468"/>
          <p:cNvSpPr/>
          <p:nvPr/>
        </p:nvSpPr>
        <p:spPr>
          <a:xfrm>
            <a:off x="799000" y="1112977"/>
            <a:ext cx="767080" cy="8928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表级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2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20320" algn="l" rtl="0" eaLnBrk="0">
              <a:lnSpc>
                <a:spcPct val="96000"/>
              </a:lnSpc>
              <a:spcBef>
                <a:spcPts val="0"/>
              </a:spcBef>
            </a:pP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介绍</a:t>
            </a:r>
            <a:endParaRPr lang="en-US" altLang="en-US" sz="1500" dirty="0"/>
          </a:p>
        </p:txBody>
      </p:sp>
      <p:grpSp>
        <p:nvGrpSpPr>
          <p:cNvPr id="522" name="group 52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469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470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471" name="picture 34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72" name="table 3472"/>
          <p:cNvGraphicFramePr>
            <a:graphicFrameLocks noGrp="1"/>
          </p:cNvGraphicFramePr>
          <p:nvPr/>
        </p:nvGraphicFramePr>
        <p:xfrm>
          <a:off x="4711953" y="2154682"/>
          <a:ext cx="6949439" cy="1731644"/>
        </p:xfrm>
        <a:graphic>
          <a:graphicData uri="http://schemas.openxmlformats.org/drawingml/2006/table">
            <a:tbl>
              <a:tblPr/>
              <a:tblGrid>
                <a:gridCol w="1687195"/>
                <a:gridCol w="2993389"/>
                <a:gridCol w="1153160"/>
                <a:gridCol w="1115695"/>
              </a:tblGrid>
              <a:tr h="836930"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marL="112395" algn="l" rtl="0" eaLnBrk="0">
                        <a:lnSpc>
                          <a:spcPct val="92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ock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tables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xxxx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read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;</a:t>
                      </a:r>
                      <a:endParaRPr lang="en-US" altLang="en-US" sz="1400" dirty="0"/>
                    </a:p>
                    <a:p>
                      <a:pPr algn="r" rtl="0" eaLnBrk="0">
                        <a:lnSpc>
                          <a:spcPct val="73000"/>
                        </a:lnSpc>
                        <a:spcBef>
                          <a:spcPts val="1080"/>
                        </a:spcBef>
                      </a:pPr>
                      <a:r>
                        <a:rPr sz="1400" spc="-30" dirty="0">
                          <a:solidFill>
                            <a:srgbClr val="00B05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DQL</a:t>
                      </a:r>
                      <a:endParaRPr lang="en-US" altLang="en-US" sz="1400" dirty="0"/>
                    </a:p>
                    <a:p>
                      <a:pPr algn="r" rtl="0" eaLnBrk="0">
                        <a:lnSpc>
                          <a:spcPct val="92000"/>
                        </a:lnSpc>
                        <a:spcBef>
                          <a:spcPts val="1040"/>
                        </a:spcBef>
                      </a:pPr>
                      <a:r>
                        <a:rPr sz="1400" spc="-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DDL/D</a:t>
                      </a:r>
                      <a:r>
                        <a:rPr sz="14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ML</a:t>
                      </a:r>
                      <a:endParaRPr lang="en-US" altLang="en-US" sz="1400" dirty="0"/>
                    </a:p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800" dirty="0"/>
                    </a:p>
                    <a:p>
                      <a:pPr algn="r" rtl="0" eaLnBrk="0">
                        <a:lnSpc>
                          <a:spcPct val="92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unl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ock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tables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;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marL="7302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00B05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DQL</a:t>
                      </a:r>
                      <a:endParaRPr lang="en-US" altLang="en-US" sz="1400" dirty="0"/>
                    </a:p>
                    <a:p>
                      <a:pPr algn="l" rtl="0" eaLnBrk="0">
                        <a:lnSpc>
                          <a:spcPct val="13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300" dirty="0"/>
                    </a:p>
                    <a:p>
                      <a:pPr marL="62230" algn="l" rtl="0" eaLnBrk="0">
                        <a:lnSpc>
                          <a:spcPct val="92000"/>
                        </a:lnSpc>
                        <a:spcBef>
                          <a:spcPts val="0"/>
                        </a:spcBef>
                      </a:pPr>
                      <a:r>
                        <a:rPr sz="1400" spc="-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DDL/D</a:t>
                      </a:r>
                      <a:r>
                        <a:rPr sz="14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ML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4714">
                <a:tc vMerge="1">
                  <a:tcPr marL="0" marR="0" marT="0" marB="0" vert="horz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73" name="table 3473"/>
          <p:cNvGraphicFramePr>
            <a:graphicFrameLocks noGrp="1"/>
          </p:cNvGraphicFramePr>
          <p:nvPr/>
        </p:nvGraphicFramePr>
        <p:xfrm>
          <a:off x="4711953" y="4362958"/>
          <a:ext cx="6949439" cy="1729740"/>
        </p:xfrm>
        <a:graphic>
          <a:graphicData uri="http://schemas.openxmlformats.org/drawingml/2006/table">
            <a:tbl>
              <a:tblPr/>
              <a:tblGrid>
                <a:gridCol w="1718945"/>
                <a:gridCol w="2980689"/>
                <a:gridCol w="1153160"/>
                <a:gridCol w="1096644"/>
              </a:tblGrid>
              <a:tr h="833755"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marL="105410" algn="l" rtl="0" eaLnBrk="0">
                        <a:lnSpc>
                          <a:spcPct val="92000"/>
                        </a:lnSpc>
                        <a:spcBef>
                          <a:spcPts val="0"/>
                        </a:spcBef>
                      </a:pP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lock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ables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xxxx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write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;</a:t>
                      </a:r>
                      <a:endParaRPr lang="en-US" altLang="en-US" sz="1400" dirty="0"/>
                    </a:p>
                    <a:p>
                      <a:pPr algn="r" rtl="0" eaLnBrk="0">
                        <a:lnSpc>
                          <a:spcPts val="1030"/>
                        </a:lnSpc>
                        <a:spcBef>
                          <a:spcPts val="1070"/>
                        </a:spcBef>
                      </a:pPr>
                      <a:r>
                        <a:rPr sz="1400" spc="-30" dirty="0">
                          <a:solidFill>
                            <a:srgbClr val="00B05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DQL</a:t>
                      </a:r>
                      <a:endParaRPr lang="en-US" altLang="en-US" sz="1400" dirty="0"/>
                    </a:p>
                    <a:p>
                      <a:pPr algn="r" rtl="0" eaLnBrk="0">
                        <a:lnSpc>
                          <a:spcPts val="2645"/>
                        </a:lnSpc>
                      </a:pPr>
                      <a:r>
                        <a:rPr sz="1400" spc="-20" dirty="0">
                          <a:solidFill>
                            <a:srgbClr val="00B05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DDL/D</a:t>
                      </a:r>
                      <a:r>
                        <a:rPr sz="1400" spc="-10" dirty="0">
                          <a:solidFill>
                            <a:srgbClr val="00B05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</a:t>
                      </a:r>
                      <a:r>
                        <a:rPr sz="1400" spc="0" dirty="0">
                          <a:solidFill>
                            <a:srgbClr val="00B05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</a:t>
                      </a:r>
                      <a:endParaRPr lang="en-US" altLang="en-US" sz="1400" dirty="0"/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900" dirty="0"/>
                    </a:p>
                    <a:p>
                      <a:pPr algn="r" rtl="0" eaLnBrk="0">
                        <a:lnSpc>
                          <a:spcPct val="92000"/>
                        </a:lnSpc>
                        <a:spcBef>
                          <a:spcPts val="0"/>
                        </a:spcBef>
                      </a:pP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unl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ock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tables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;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1000" dirty="0"/>
                    </a:p>
                    <a:p>
                      <a:pPr marL="73660" algn="l" rtl="0" eaLnBrk="0">
                        <a:lnSpc>
                          <a:spcPts val="103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DQL</a:t>
                      </a:r>
                      <a:endParaRPr lang="en-US" altLang="en-US" sz="1400" dirty="0"/>
                    </a:p>
                    <a:p>
                      <a:pPr marL="62865" algn="l" rtl="0" eaLnBrk="0">
                        <a:lnSpc>
                          <a:spcPts val="3630"/>
                        </a:lnSpc>
                      </a:pPr>
                      <a:r>
                        <a:rPr sz="1400" spc="-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DDL/D</a:t>
                      </a:r>
                      <a:r>
                        <a:rPr sz="14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ML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5985">
                <a:tc vMerge="1">
                  <a:tcPr marL="0" marR="0" marT="0" marB="0" vert="horz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474" name="textbox 3474"/>
          <p:cNvSpPr/>
          <p:nvPr/>
        </p:nvSpPr>
        <p:spPr>
          <a:xfrm>
            <a:off x="806864" y="1759636"/>
            <a:ext cx="2527935" cy="16656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表锁</a:t>
            </a:r>
            <a:endParaRPr lang="en-US" altLang="en-US" sz="15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marL="154940" algn="l" rtl="0" eaLnBrk="0">
              <a:lnSpc>
                <a:spcPct val="91000"/>
              </a:lnSpc>
              <a:spcBef>
                <a:spcPts val="430"/>
              </a:spcBef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对于表锁，分为两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类：</a:t>
            </a:r>
            <a:endParaRPr lang="en-US" altLang="en-US" sz="1400" dirty="0"/>
          </a:p>
          <a:p>
            <a:pPr algn="l" rtl="0" eaLnBrk="0">
              <a:lnSpc>
                <a:spcPct val="117000"/>
              </a:lnSpc>
            </a:pPr>
            <a:endParaRPr lang="en-US" altLang="en-US" sz="1000" dirty="0"/>
          </a:p>
          <a:p>
            <a:pPr marL="166370" algn="l" rtl="0" eaLnBrk="0">
              <a:lnSpc>
                <a:spcPct val="89000"/>
              </a:lnSpc>
              <a:spcBef>
                <a:spcPts val="425"/>
              </a:spcBef>
            </a:pPr>
            <a:r>
              <a:rPr sz="1400" spc="9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sz="1400" spc="9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9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表共享读锁(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</a:t>
            </a:r>
            <a:r>
              <a:rPr sz="14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lock)</a:t>
            </a:r>
            <a:endParaRPr lang="en-US" altLang="en-US" sz="1400" dirty="0"/>
          </a:p>
          <a:p>
            <a:pPr algn="l" rtl="0" eaLnBrk="0">
              <a:lnSpc>
                <a:spcPct val="120000"/>
              </a:lnSpc>
            </a:pPr>
            <a:endParaRPr lang="en-US" altLang="en-US" sz="1000" dirty="0"/>
          </a:p>
          <a:p>
            <a:pPr algn="l" rtl="0" eaLnBrk="0">
              <a:lnSpc>
                <a:spcPct val="118000"/>
              </a:lnSpc>
            </a:pPr>
            <a:endParaRPr lang="en-US" altLang="en-US" sz="300" dirty="0"/>
          </a:p>
          <a:p>
            <a:pPr marL="158115" algn="l" rtl="0" eaLnBrk="0">
              <a:lnSpc>
                <a:spcPct val="89000"/>
              </a:lnSpc>
              <a:spcBef>
                <a:spcPts val="0"/>
              </a:spcBef>
            </a:pPr>
            <a:r>
              <a:rPr sz="1400" spc="9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sz="1400" spc="9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9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表独占写锁(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write</a:t>
            </a:r>
            <a:r>
              <a:rPr sz="14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lock)</a:t>
            </a:r>
            <a:endParaRPr lang="en-US" altLang="en-US" sz="1400" dirty="0"/>
          </a:p>
        </p:txBody>
      </p:sp>
      <p:pic>
        <p:nvPicPr>
          <p:cNvPr id="3475" name="picture 34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433565" y="4553711"/>
            <a:ext cx="2974087" cy="1327404"/>
          </a:xfrm>
          <a:prstGeom prst="rect">
            <a:avLst/>
          </a:prstGeom>
        </p:spPr>
      </p:pic>
      <p:pic>
        <p:nvPicPr>
          <p:cNvPr id="3476" name="picture 34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413753" y="2348484"/>
            <a:ext cx="2974086" cy="1327403"/>
          </a:xfrm>
          <a:prstGeom prst="rect">
            <a:avLst/>
          </a:prstGeom>
        </p:spPr>
      </p:pic>
      <p:sp>
        <p:nvSpPr>
          <p:cNvPr id="3477" name="textbox 3477"/>
          <p:cNvSpPr/>
          <p:nvPr/>
        </p:nvSpPr>
        <p:spPr>
          <a:xfrm>
            <a:off x="950975" y="4320235"/>
            <a:ext cx="3841750" cy="10744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35"/>
              </a:lnSpc>
            </a:pPr>
            <a:r>
              <a:rPr sz="12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语法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en-US" sz="1200" dirty="0"/>
          </a:p>
          <a:p>
            <a:pPr algn="l" rtl="0" eaLnBrk="0">
              <a:lnSpc>
                <a:spcPct val="117000"/>
              </a:lnSpc>
            </a:pPr>
            <a:endParaRPr lang="en-US" altLang="en-US" sz="1000" dirty="0"/>
          </a:p>
          <a:p>
            <a:pPr marL="22225" algn="l" rtl="0" eaLnBrk="0">
              <a:lnSpc>
                <a:spcPct val="91000"/>
              </a:lnSpc>
              <a:spcBef>
                <a:spcPts val="430"/>
              </a:spcBef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加锁：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lock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tables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表名...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read/write。</a:t>
            </a:r>
            <a:endParaRPr lang="en-US" altLang="en-US" sz="1400" dirty="0"/>
          </a:p>
          <a:p>
            <a:pPr algn="l" rtl="0" eaLnBrk="0">
              <a:lnSpc>
                <a:spcPct val="117000"/>
              </a:lnSpc>
            </a:pPr>
            <a:endParaRPr lang="en-US" altLang="en-US" sz="1000" dirty="0"/>
          </a:p>
          <a:p>
            <a:pPr algn="l" rtl="0" eaLnBrk="0">
              <a:lnSpc>
                <a:spcPct val="118000"/>
              </a:lnSpc>
            </a:pPr>
            <a:endParaRPr lang="en-US" altLang="en-US" sz="300" dirty="0"/>
          </a:p>
          <a:p>
            <a:pPr marL="13970" algn="l" rtl="0" eaLnBrk="0">
              <a:lnSpc>
                <a:spcPct val="91000"/>
              </a:lnSpc>
              <a:spcBef>
                <a:spcPts val="5"/>
              </a:spcBef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释放锁：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unlock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table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客户端断开连接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</p:txBody>
      </p:sp>
      <p:pic>
        <p:nvPicPr>
          <p:cNvPr id="3478" name="picture 34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479" name="textbox 3479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3480" name="textbox 3480"/>
          <p:cNvSpPr/>
          <p:nvPr/>
        </p:nvSpPr>
        <p:spPr>
          <a:xfrm>
            <a:off x="932077" y="6386804"/>
            <a:ext cx="8211184" cy="2209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400" spc="-7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读锁不会阻塞其他客户端的读，</a:t>
            </a:r>
            <a:r>
              <a:rPr sz="1400" spc="-7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但是会阻塞写。写锁既会阻塞其他客户端的读，</a:t>
            </a:r>
            <a:r>
              <a:rPr sz="1400" spc="-7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又会阻塞其他客</a:t>
            </a:r>
            <a:r>
              <a:rPr sz="14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户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端的写。</a:t>
            </a:r>
            <a:endParaRPr lang="en-US" altLang="en-US" sz="1400" dirty="0"/>
          </a:p>
        </p:txBody>
      </p:sp>
      <p:pic>
        <p:nvPicPr>
          <p:cNvPr id="3481" name="picture 34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482" name="picture 34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483" name="textbox 3483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524" name="group 52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484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485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486" name="textbox 3486"/>
          <p:cNvSpPr/>
          <p:nvPr/>
        </p:nvSpPr>
        <p:spPr>
          <a:xfrm>
            <a:off x="799000" y="1112977"/>
            <a:ext cx="767080" cy="3041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表级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2000" dirty="0"/>
          </a:p>
        </p:txBody>
      </p:sp>
      <p:pic>
        <p:nvPicPr>
          <p:cNvPr id="3487" name="picture 34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3488" name="picture 348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416034" y="5366511"/>
            <a:ext cx="1086992" cy="85725"/>
          </a:xfrm>
          <a:prstGeom prst="rect">
            <a:avLst/>
          </a:prstGeom>
        </p:spPr>
      </p:pic>
      <p:pic>
        <p:nvPicPr>
          <p:cNvPr id="3489" name="picture 348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9397746" y="2736215"/>
            <a:ext cx="1086992" cy="85725"/>
          </a:xfrm>
          <a:prstGeom prst="rect">
            <a:avLst/>
          </a:prstGeom>
        </p:spPr>
      </p:pic>
      <p:pic>
        <p:nvPicPr>
          <p:cNvPr id="3490" name="picture 34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397746" y="3161284"/>
            <a:ext cx="1086992" cy="85725"/>
          </a:xfrm>
          <a:prstGeom prst="rect">
            <a:avLst/>
          </a:prstGeom>
        </p:spPr>
      </p:pic>
      <p:pic>
        <p:nvPicPr>
          <p:cNvPr id="3491" name="picture 34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9416034" y="4941316"/>
            <a:ext cx="1086992" cy="85724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92" name="table 3492"/>
          <p:cNvGraphicFramePr>
            <a:graphicFrameLocks noGrp="1"/>
          </p:cNvGraphicFramePr>
          <p:nvPr/>
        </p:nvGraphicFramePr>
        <p:xfrm>
          <a:off x="923429" y="3462147"/>
          <a:ext cx="10674350" cy="1620519"/>
        </p:xfrm>
        <a:graphic>
          <a:graphicData uri="http://schemas.openxmlformats.org/drawingml/2006/table">
            <a:tbl>
              <a:tblPr/>
              <a:tblGrid>
                <a:gridCol w="3162300"/>
                <a:gridCol w="3448050"/>
                <a:gridCol w="4064000"/>
              </a:tblGrid>
              <a:tr h="41401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800" dirty="0"/>
                    </a:p>
                    <a:p>
                      <a:pPr marL="1289050" algn="l" rtl="0" eaLnBrk="0">
                        <a:lnSpc>
                          <a:spcPct val="91000"/>
                        </a:lnSpc>
                      </a:pPr>
                      <a:r>
                        <a:rPr sz="12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对应</a:t>
                      </a:r>
                      <a:r>
                        <a:rPr sz="12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SQL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8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1497965" algn="l" rtl="0" eaLnBrk="0">
                        <a:lnSpc>
                          <a:spcPct val="97000"/>
                        </a:lnSpc>
                      </a:pPr>
                      <a:r>
                        <a:rPr sz="12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锁</a:t>
                      </a:r>
                      <a:r>
                        <a:rPr sz="12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类型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8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1879600" algn="l" rtl="0" eaLnBrk="0">
                        <a:lnSpc>
                          <a:spcPct val="97000"/>
                        </a:lnSpc>
                      </a:pPr>
                      <a:r>
                        <a:rPr sz="12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说</a:t>
                      </a:r>
                      <a:r>
                        <a:rPr sz="12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明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</a:tr>
              <a:tr h="30035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500" dirty="0"/>
                    </a:p>
                    <a:p>
                      <a:pPr marL="116840" algn="l" rtl="0" eaLnBrk="0">
                        <a:lnSpc>
                          <a:spcPct val="92000"/>
                        </a:lnSpc>
                        <a:spcBef>
                          <a:spcPts val="0"/>
                        </a:spcBef>
                      </a:pP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lock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tables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xxx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read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/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write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lang="en-US" altLang="en-US" sz="500" dirty="0"/>
                    </a:p>
                    <a:p>
                      <a:pPr marL="105410" algn="l" rtl="0" eaLnBrk="0">
                        <a:lnSpc>
                          <a:spcPct val="88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SHARED_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READ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_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ONLY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/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SHARED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_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NO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_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READ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_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WRITE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lang="en-US" altLang="en-US" sz="500" dirty="0"/>
                    </a:p>
                    <a:p>
                      <a:pPr marL="111760" algn="l" rtl="0" eaLnBrk="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select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、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select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...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lock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in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share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mode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600" dirty="0"/>
                    </a:p>
                    <a:p>
                      <a:pPr marL="10541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SHAR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ED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_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READ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400" dirty="0"/>
                    </a:p>
                    <a:p>
                      <a:pPr marL="112395" algn="l" rtl="0" eaLnBrk="0">
                        <a:lnSpc>
                          <a:spcPct val="92000"/>
                        </a:lnSpc>
                        <a:spcBef>
                          <a:spcPts val="0"/>
                        </a:spcBef>
                      </a:pP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与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SHARED_READ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、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SHARED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_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WRITE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兼容，与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EXCLUSIVE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互斥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0035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lang="en-US" altLang="en-US" sz="500" dirty="0"/>
                    </a:p>
                    <a:p>
                      <a:pPr marL="115570" algn="l" rtl="0" eaLnBrk="0">
                        <a:lnSpc>
                          <a:spcPct val="89000"/>
                        </a:lnSpc>
                        <a:spcBef>
                          <a:spcPts val="0"/>
                        </a:spcBef>
                      </a:pP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insert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、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update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、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delete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、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sel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ct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...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for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update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600" dirty="0"/>
                    </a:p>
                    <a:p>
                      <a:pPr marL="10541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SHAR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ED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_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WRITE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400" dirty="0"/>
                    </a:p>
                    <a:p>
                      <a:pPr marL="112395" algn="l" rtl="0" eaLnBrk="0">
                        <a:lnSpc>
                          <a:spcPct val="91000"/>
                        </a:lnSpc>
                        <a:spcBef>
                          <a:spcPts val="5"/>
                        </a:spcBef>
                      </a:pP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与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SHARED_READ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、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SHARED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_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WRITE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兼容，与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EXCLUSIVE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互斥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500" dirty="0"/>
                    </a:p>
                    <a:p>
                      <a:pPr marL="112395" algn="l" rtl="0" eaLnBrk="0">
                        <a:lnSpc>
                          <a:spcPts val="1475"/>
                        </a:lnSpc>
                        <a:spcBef>
                          <a:spcPts val="0"/>
                        </a:spcBef>
                      </a:pP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alt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er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table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...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600" dirty="0"/>
                    </a:p>
                    <a:p>
                      <a:pPr marL="11303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EXCLUSIV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2000"/>
                        </a:lnSpc>
                      </a:pPr>
                      <a:endParaRPr lang="en-US" altLang="en-US" sz="400" dirty="0"/>
                    </a:p>
                    <a:p>
                      <a:pPr marL="11239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与其他的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MD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都互斥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3493" name="textbox 3493"/>
          <p:cNvSpPr/>
          <p:nvPr/>
        </p:nvSpPr>
        <p:spPr>
          <a:xfrm>
            <a:off x="806864" y="1759636"/>
            <a:ext cx="10690859" cy="15989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1500" spc="-1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1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元数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据锁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3535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meta</a:t>
            </a:r>
            <a:r>
              <a:rPr sz="1500" spc="0" dirty="0">
                <a:solidFill>
                  <a:srgbClr val="3535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3535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</a:t>
            </a:r>
            <a:r>
              <a:rPr sz="1500" spc="0" dirty="0">
                <a:solidFill>
                  <a:srgbClr val="3535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3535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lock，</a:t>
            </a:r>
            <a:r>
              <a:rPr sz="1500" spc="0" dirty="0">
                <a:solidFill>
                  <a:srgbClr val="3535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MDL)</a:t>
            </a:r>
            <a:endParaRPr lang="en-US" altLang="en-US" sz="1500" dirty="0"/>
          </a:p>
          <a:p>
            <a:pPr marL="156845" indent="6350" algn="l" rtl="0" eaLnBrk="0">
              <a:lnSpc>
                <a:spcPct val="154000"/>
              </a:lnSpc>
              <a:spcBef>
                <a:spcPts val="1355"/>
              </a:spcBef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MDL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加锁过程是系统自动控制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，无需显式使用，在访问一张表的时候会自动加上。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DL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锁主要作用是维护表元数据的数据一致性，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在表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上有活动事务的时候，不可以对元数据进行写入操作。</a:t>
            </a:r>
            <a:r>
              <a:rPr sz="14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为了避免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DML</a:t>
            </a:r>
            <a:r>
              <a:rPr sz="14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DDL</a:t>
            </a:r>
            <a:r>
              <a:rPr sz="14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冲突，保证读写的正确</a:t>
            </a:r>
            <a:r>
              <a:rPr sz="14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  <a:p>
            <a:pPr algn="l" rtl="0" eaLnBrk="0">
              <a:lnSpc>
                <a:spcPct val="197000"/>
              </a:lnSpc>
            </a:pPr>
            <a:endParaRPr lang="en-US" altLang="en-US" sz="1000" dirty="0"/>
          </a:p>
          <a:p>
            <a:pPr algn="l" rtl="0" eaLnBrk="0">
              <a:lnSpc>
                <a:spcPct val="116000"/>
              </a:lnSpc>
            </a:pPr>
            <a:endParaRPr lang="en-US" altLang="en-US" sz="300" dirty="0"/>
          </a:p>
          <a:p>
            <a:pPr marL="151765" algn="l" rtl="0" eaLnBrk="0">
              <a:lnSpc>
                <a:spcPct val="82000"/>
              </a:lnSpc>
              <a:spcBef>
                <a:spcPts val="5"/>
              </a:spcBef>
            </a:pP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在MySQL5.5中引入了MDL，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当对一张表进行增删改查的时候，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加M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DL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读锁(共享)；当对表结构进行变更操作的时候，加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MDL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写锁(排他)。</a:t>
            </a:r>
            <a:endParaRPr lang="en-US" altLang="en-US" sz="1400" dirty="0"/>
          </a:p>
        </p:txBody>
      </p:sp>
      <p:graphicFrame>
        <p:nvGraphicFramePr>
          <p:cNvPr id="3494" name="table 3494"/>
          <p:cNvGraphicFramePr>
            <a:graphicFrameLocks noGrp="1"/>
          </p:cNvGraphicFramePr>
          <p:nvPr/>
        </p:nvGraphicFramePr>
        <p:xfrm>
          <a:off x="928052" y="6086792"/>
          <a:ext cx="10634344" cy="310515"/>
        </p:xfrm>
        <a:graphic>
          <a:graphicData uri="http://schemas.openxmlformats.org/drawingml/2006/table">
            <a:tbl>
              <a:tblPr/>
              <a:tblGrid>
                <a:gridCol w="10634344"/>
              </a:tblGrid>
              <a:tr h="3073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495" name="picture 34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29639" y="6087160"/>
            <a:ext cx="10631423" cy="309067"/>
          </a:xfrm>
          <a:prstGeom prst="rect">
            <a:avLst/>
          </a:prstGeom>
        </p:spPr>
      </p:pic>
      <p:pic>
        <p:nvPicPr>
          <p:cNvPr id="3496" name="picture 34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497" name="textbox 3497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498" name="picture 34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499" name="picture 34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500" name="textbox 3500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3501" name="textbox 3501"/>
          <p:cNvSpPr/>
          <p:nvPr/>
        </p:nvSpPr>
        <p:spPr>
          <a:xfrm>
            <a:off x="950633" y="5786920"/>
            <a:ext cx="1136650" cy="2482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755"/>
              </a:lnSpc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查看元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数据锁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endParaRPr lang="en-US" altLang="en-US" sz="1400" dirty="0"/>
          </a:p>
        </p:txBody>
      </p:sp>
      <p:grpSp>
        <p:nvGrpSpPr>
          <p:cNvPr id="526" name="group 52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502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503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504" name="textbox 3504"/>
          <p:cNvSpPr/>
          <p:nvPr/>
        </p:nvSpPr>
        <p:spPr>
          <a:xfrm>
            <a:off x="799000" y="1112977"/>
            <a:ext cx="767080" cy="3041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表级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2000" dirty="0"/>
          </a:p>
        </p:txBody>
      </p:sp>
      <p:pic>
        <p:nvPicPr>
          <p:cNvPr id="3505" name="picture 35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6" name="picture 35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898647" y="3316223"/>
            <a:ext cx="5536691" cy="2938272"/>
          </a:xfrm>
          <a:prstGeom prst="rect">
            <a:avLst/>
          </a:prstGeom>
        </p:spPr>
      </p:pic>
      <p:grpSp>
        <p:nvGrpSpPr>
          <p:cNvPr id="528" name="group 528"/>
          <p:cNvGrpSpPr/>
          <p:nvPr/>
        </p:nvGrpSpPr>
        <p:grpSpPr>
          <a:xfrm rot="21600000">
            <a:off x="8427084" y="3514344"/>
            <a:ext cx="700151" cy="164591"/>
            <a:chOff x="0" y="0"/>
            <a:chExt cx="700151" cy="164591"/>
          </a:xfrm>
        </p:grpSpPr>
        <p:sp>
          <p:nvSpPr>
            <p:cNvPr id="3507" name="path"/>
            <p:cNvSpPr/>
            <p:nvPr/>
          </p:nvSpPr>
          <p:spPr>
            <a:xfrm>
              <a:off x="0" y="0"/>
              <a:ext cx="700151" cy="164591"/>
            </a:xfrm>
            <a:custGeom>
              <a:avLst/>
              <a:gdLst/>
              <a:ahLst/>
              <a:cxnLst/>
              <a:rect l="0" t="0" r="0" b="0"/>
              <a:pathLst>
                <a:path w="1102" h="259">
                  <a:moveTo>
                    <a:pt x="322" y="43"/>
                  </a:moveTo>
                  <a:cubicBezTo>
                    <a:pt x="322" y="19"/>
                    <a:pt x="341" y="0"/>
                    <a:pt x="365" y="0"/>
                  </a:cubicBezTo>
                  <a:lnTo>
                    <a:pt x="452" y="0"/>
                  </a:lnTo>
                  <a:lnTo>
                    <a:pt x="452" y="0"/>
                  </a:lnTo>
                  <a:lnTo>
                    <a:pt x="647" y="0"/>
                  </a:lnTo>
                  <a:lnTo>
                    <a:pt x="1059" y="0"/>
                  </a:lnTo>
                  <a:cubicBezTo>
                    <a:pt x="1083" y="0"/>
                    <a:pt x="1102" y="19"/>
                    <a:pt x="1102" y="43"/>
                  </a:cubicBezTo>
                  <a:lnTo>
                    <a:pt x="1102" y="43"/>
                  </a:lnTo>
                  <a:lnTo>
                    <a:pt x="1102" y="43"/>
                  </a:lnTo>
                  <a:lnTo>
                    <a:pt x="1102" y="108"/>
                  </a:lnTo>
                  <a:lnTo>
                    <a:pt x="1102" y="216"/>
                  </a:lnTo>
                  <a:cubicBezTo>
                    <a:pt x="1102" y="239"/>
                    <a:pt x="1083" y="259"/>
                    <a:pt x="1059" y="259"/>
                  </a:cubicBezTo>
                  <a:lnTo>
                    <a:pt x="647" y="259"/>
                  </a:lnTo>
                  <a:lnTo>
                    <a:pt x="452" y="259"/>
                  </a:lnTo>
                  <a:lnTo>
                    <a:pt x="452" y="259"/>
                  </a:lnTo>
                  <a:lnTo>
                    <a:pt x="365" y="259"/>
                  </a:lnTo>
                  <a:cubicBezTo>
                    <a:pt x="341" y="259"/>
                    <a:pt x="322" y="239"/>
                    <a:pt x="322" y="216"/>
                  </a:cubicBezTo>
                  <a:lnTo>
                    <a:pt x="322" y="108"/>
                  </a:lnTo>
                  <a:lnTo>
                    <a:pt x="0" y="128"/>
                  </a:lnTo>
                  <a:lnTo>
                    <a:pt x="322" y="43"/>
                  </a:lnTo>
                  <a:close/>
                </a:path>
              </a:pathLst>
            </a:custGeom>
            <a:solidFill>
              <a:srgbClr val="A8FB9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508" name="textbox 3508"/>
            <p:cNvSpPr/>
            <p:nvPr/>
          </p:nvSpPr>
          <p:spPr>
            <a:xfrm>
              <a:off x="-12700" y="-12700"/>
              <a:ext cx="725805" cy="21018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63000"/>
                </a:lnSpc>
              </a:pPr>
              <a:endParaRPr lang="en-US" altLang="en-US" sz="100" dirty="0"/>
            </a:p>
            <a:p>
              <a:pPr marL="329565" algn="l" rtl="0" eaLnBrk="0">
                <a:lnSpc>
                  <a:spcPct val="96000"/>
                </a:lnSpc>
                <a:spcBef>
                  <a:spcPts val="0"/>
                </a:spcBef>
              </a:pPr>
              <a:r>
                <a:rPr sz="1100" spc="-1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检查</a:t>
              </a:r>
              <a:endParaRPr lang="en-US" altLang="en-US" sz="1100" dirty="0"/>
            </a:p>
          </p:txBody>
        </p:sp>
      </p:grpSp>
      <p:sp>
        <p:nvSpPr>
          <p:cNvPr id="3509" name="path"/>
          <p:cNvSpPr/>
          <p:nvPr/>
        </p:nvSpPr>
        <p:spPr>
          <a:xfrm>
            <a:off x="8432165" y="3331336"/>
            <a:ext cx="2930016" cy="2869082"/>
          </a:xfrm>
          <a:custGeom>
            <a:avLst/>
            <a:gdLst/>
            <a:ahLst/>
            <a:cxnLst/>
            <a:rect l="0" t="0" r="0" b="0"/>
            <a:pathLst>
              <a:path w="4614" h="4518">
                <a:moveTo>
                  <a:pt x="119" y="5"/>
                </a:moveTo>
                <a:lnTo>
                  <a:pt x="4614" y="5"/>
                </a:lnTo>
                <a:moveTo>
                  <a:pt x="5" y="4518"/>
                </a:moveTo>
                <a:lnTo>
                  <a:pt x="5" y="118"/>
                </a:lnTo>
              </a:path>
            </a:pathLst>
          </a:custGeom>
          <a:noFill/>
          <a:ln w="6350" cap="flat">
            <a:solidFill>
              <a:srgbClr val="7F7F7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510" name="textbox 3510"/>
          <p:cNvSpPr/>
          <p:nvPr/>
        </p:nvSpPr>
        <p:spPr>
          <a:xfrm>
            <a:off x="952045" y="2355545"/>
            <a:ext cx="10250169" cy="6305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5240" algn="l" rtl="0" eaLnBrk="0">
              <a:lnSpc>
                <a:spcPct val="84000"/>
              </a:lnSpc>
            </a:pP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为了避免DM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在执行时，加的行锁与表锁的冲突，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中引入了意向锁，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使得表锁不用检查每行数据是否加锁，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使用意向锁来减</a:t>
            </a:r>
            <a:endParaRPr lang="en-US" altLang="en-US" sz="1400" dirty="0"/>
          </a:p>
          <a:p>
            <a:pPr marL="12700" algn="l" rtl="0" eaLnBrk="0">
              <a:lnSpc>
                <a:spcPts val="3360"/>
              </a:lnSpc>
            </a:pPr>
            <a:r>
              <a:rPr sz="13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少表锁的检查。</a:t>
            </a:r>
            <a:endParaRPr lang="en-US" altLang="en-US" sz="1300" dirty="0"/>
          </a:p>
        </p:txBody>
      </p:sp>
      <p:grpSp>
        <p:nvGrpSpPr>
          <p:cNvPr id="530" name="group 530"/>
          <p:cNvGrpSpPr/>
          <p:nvPr/>
        </p:nvGrpSpPr>
        <p:grpSpPr>
          <a:xfrm rot="21600000">
            <a:off x="1068197" y="3313049"/>
            <a:ext cx="1833625" cy="2896437"/>
            <a:chOff x="0" y="0"/>
            <a:chExt cx="1833625" cy="2896437"/>
          </a:xfrm>
        </p:grpSpPr>
        <p:pic>
          <p:nvPicPr>
            <p:cNvPr id="3511" name="picture 35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1833625" cy="2896437"/>
            </a:xfrm>
            <a:prstGeom prst="rect">
              <a:avLst/>
            </a:prstGeom>
          </p:spPr>
        </p:pic>
        <p:sp>
          <p:nvSpPr>
            <p:cNvPr id="3512" name="textbox 3512"/>
            <p:cNvSpPr/>
            <p:nvPr/>
          </p:nvSpPr>
          <p:spPr>
            <a:xfrm>
              <a:off x="-12700" y="-12700"/>
              <a:ext cx="1859279" cy="292227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3000"/>
                </a:lnSpc>
              </a:pPr>
              <a:endParaRPr lang="en-US" altLang="en-US" sz="1000" dirty="0"/>
            </a:p>
            <a:p>
              <a:pPr marL="76835" algn="l" rtl="0" eaLnBrk="0">
                <a:lnSpc>
                  <a:spcPct val="88000"/>
                </a:lnSpc>
                <a:spcBef>
                  <a:spcPts val="5"/>
                </a:spcBef>
              </a:pPr>
              <a:r>
                <a:rPr sz="1000" spc="0" dirty="0">
                  <a:solidFill>
                    <a:srgbClr val="00B0F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begin</a:t>
              </a:r>
              <a:r>
                <a:rPr sz="1000" spc="50" dirty="0">
                  <a:solidFill>
                    <a:srgbClr val="00B0F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;</a:t>
              </a:r>
              <a:endParaRPr lang="en-US" altLang="en-US" sz="1000" dirty="0"/>
            </a:p>
            <a:p>
              <a:pPr marL="76200" algn="l" rtl="0" eaLnBrk="0">
                <a:lnSpc>
                  <a:spcPts val="1735"/>
                </a:lnSpc>
              </a:pPr>
              <a:r>
                <a:rPr sz="1000" spc="0" dirty="0">
                  <a:solidFill>
                    <a:srgbClr val="00B0F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update</a:t>
              </a:r>
              <a:r>
                <a:rPr sz="1000" spc="30" dirty="0">
                  <a:solidFill>
                    <a:srgbClr val="00B0F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1000" spc="30" dirty="0">
                  <a:solidFill>
                    <a:srgbClr val="00B0F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..</a:t>
              </a:r>
              <a:r>
                <a:rPr sz="1000" spc="20" dirty="0">
                  <a:solidFill>
                    <a:srgbClr val="00B0F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.</a:t>
              </a:r>
              <a:endParaRPr lang="en-US" altLang="en-US" sz="1000" dirty="0"/>
            </a:p>
          </p:txBody>
        </p:sp>
      </p:grpSp>
      <p:pic>
        <p:nvPicPr>
          <p:cNvPr id="3513" name="picture 35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514" name="textbox 3514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515" name="picture 35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516" name="picture 35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517" name="textbox 3517"/>
          <p:cNvSpPr/>
          <p:nvPr/>
        </p:nvSpPr>
        <p:spPr>
          <a:xfrm>
            <a:off x="799000" y="1112977"/>
            <a:ext cx="901700" cy="8934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表级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2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20320" algn="l" rtl="0" eaLnBrk="0">
              <a:lnSpc>
                <a:spcPct val="97000"/>
              </a:lnSpc>
              <a:spcBef>
                <a:spcPts val="0"/>
              </a:spcBef>
            </a:pP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</a:t>
            </a:r>
            <a:r>
              <a:rPr sz="150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1500" dirty="0"/>
          </a:p>
        </p:txBody>
      </p:sp>
      <p:sp>
        <p:nvSpPr>
          <p:cNvPr id="3518" name="textbox 3518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3519" name="path"/>
          <p:cNvSpPr/>
          <p:nvPr/>
        </p:nvSpPr>
        <p:spPr>
          <a:xfrm>
            <a:off x="8432165" y="6197244"/>
            <a:ext cx="3005581" cy="78714"/>
          </a:xfrm>
          <a:custGeom>
            <a:avLst/>
            <a:gdLst/>
            <a:ahLst/>
            <a:cxnLst/>
            <a:rect l="0" t="0" r="0" b="0"/>
            <a:pathLst>
              <a:path w="4733" h="123">
                <a:moveTo>
                  <a:pt x="4728" y="5"/>
                </a:moveTo>
                <a:cubicBezTo>
                  <a:pt x="4728" y="67"/>
                  <a:pt x="4677" y="118"/>
                  <a:pt x="4614" y="118"/>
                </a:cubicBezTo>
                <a:moveTo>
                  <a:pt x="119" y="118"/>
                </a:moveTo>
                <a:cubicBezTo>
                  <a:pt x="55" y="118"/>
                  <a:pt x="5" y="67"/>
                  <a:pt x="5" y="5"/>
                </a:cubicBezTo>
              </a:path>
            </a:pathLst>
          </a:custGeom>
          <a:noFill/>
          <a:ln w="6350" cap="flat">
            <a:solidFill>
              <a:srgbClr val="7F7F7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532" name="group 53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520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521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522" name="textbox 3522"/>
          <p:cNvSpPr/>
          <p:nvPr/>
        </p:nvSpPr>
        <p:spPr>
          <a:xfrm>
            <a:off x="9880244" y="3385184"/>
            <a:ext cx="1441450" cy="1720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000" spc="0" dirty="0">
                <a:solidFill>
                  <a:srgbClr val="FFC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lock</a:t>
            </a:r>
            <a:r>
              <a:rPr sz="1000" spc="90" dirty="0">
                <a:solidFill>
                  <a:srgbClr val="FFC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000" spc="0" dirty="0">
                <a:solidFill>
                  <a:srgbClr val="FFC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tables</a:t>
            </a:r>
            <a:r>
              <a:rPr sz="1000" spc="90" dirty="0">
                <a:solidFill>
                  <a:srgbClr val="FFC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000" spc="0" dirty="0">
                <a:solidFill>
                  <a:srgbClr val="FFC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xxx</a:t>
            </a:r>
            <a:r>
              <a:rPr sz="1000" spc="90" dirty="0">
                <a:solidFill>
                  <a:srgbClr val="FFC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000" spc="0" dirty="0">
                <a:solidFill>
                  <a:srgbClr val="FFC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read</a:t>
            </a:r>
            <a:r>
              <a:rPr sz="1000" spc="90" dirty="0">
                <a:solidFill>
                  <a:srgbClr val="FFC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000" spc="0" dirty="0">
                <a:solidFill>
                  <a:srgbClr val="FFC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write</a:t>
            </a:r>
            <a:r>
              <a:rPr sz="1000" spc="80" dirty="0">
                <a:solidFill>
                  <a:srgbClr val="FFC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;</a:t>
            </a:r>
            <a:endParaRPr lang="en-US" altLang="en-US" sz="1000" dirty="0"/>
          </a:p>
        </p:txBody>
      </p:sp>
      <p:pic>
        <p:nvPicPr>
          <p:cNvPr id="3523" name="picture 35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3524" name="picture 35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497061" y="3416046"/>
            <a:ext cx="1294638" cy="76200"/>
          </a:xfrm>
          <a:prstGeom prst="rect">
            <a:avLst/>
          </a:prstGeom>
        </p:spPr>
      </p:pic>
      <p:sp>
        <p:nvSpPr>
          <p:cNvPr id="3525" name="path"/>
          <p:cNvSpPr/>
          <p:nvPr/>
        </p:nvSpPr>
        <p:spPr>
          <a:xfrm>
            <a:off x="1068197" y="6206312"/>
            <a:ext cx="1833625" cy="51358"/>
          </a:xfrm>
          <a:custGeom>
            <a:avLst/>
            <a:gdLst/>
            <a:ahLst/>
            <a:cxnLst/>
            <a:rect l="0" t="0" r="0" b="0"/>
            <a:pathLst>
              <a:path w="2887" h="80">
                <a:moveTo>
                  <a:pt x="2882" y="5"/>
                </a:moveTo>
                <a:cubicBezTo>
                  <a:pt x="2882" y="44"/>
                  <a:pt x="2850" y="75"/>
                  <a:pt x="2811" y="75"/>
                </a:cubicBezTo>
                <a:lnTo>
                  <a:pt x="75" y="75"/>
                </a:lnTo>
                <a:cubicBezTo>
                  <a:pt x="36" y="75"/>
                  <a:pt x="5" y="44"/>
                  <a:pt x="5" y="5"/>
                </a:cubicBezTo>
              </a:path>
            </a:pathLst>
          </a:custGeom>
          <a:noFill/>
          <a:ln w="6350" cap="flat">
            <a:solidFill>
              <a:srgbClr val="7F7F7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526" name="textbox 3526"/>
          <p:cNvSpPr/>
          <p:nvPr/>
        </p:nvSpPr>
        <p:spPr>
          <a:xfrm>
            <a:off x="1729552" y="6277605"/>
            <a:ext cx="483234" cy="2260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140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线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程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endParaRPr lang="en-US" altLang="en-US" sz="1400" dirty="0"/>
          </a:p>
        </p:txBody>
      </p:sp>
      <p:sp>
        <p:nvSpPr>
          <p:cNvPr id="3527" name="textbox 3527"/>
          <p:cNvSpPr/>
          <p:nvPr/>
        </p:nvSpPr>
        <p:spPr>
          <a:xfrm>
            <a:off x="9844852" y="6291321"/>
            <a:ext cx="476884" cy="2260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140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线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程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</a:t>
            </a:r>
            <a:endParaRPr lang="en-US" altLang="en-US" sz="1400" dirty="0"/>
          </a:p>
        </p:txBody>
      </p:sp>
      <p:sp>
        <p:nvSpPr>
          <p:cNvPr id="3528" name="rect"/>
          <p:cNvSpPr/>
          <p:nvPr/>
        </p:nvSpPr>
        <p:spPr>
          <a:xfrm>
            <a:off x="8507730" y="6269608"/>
            <a:ext cx="2854451" cy="6350"/>
          </a:xfrm>
          <a:prstGeom prst="rect">
            <a:avLst/>
          </a:prstGeom>
          <a:solidFill>
            <a:srgbClr val="7F7F7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529" name="rect"/>
          <p:cNvSpPr/>
          <p:nvPr/>
        </p:nvSpPr>
        <p:spPr>
          <a:xfrm>
            <a:off x="11431396" y="3406901"/>
            <a:ext cx="6350" cy="2793517"/>
          </a:xfrm>
          <a:prstGeom prst="rect">
            <a:avLst/>
          </a:prstGeom>
          <a:solidFill>
            <a:srgbClr val="7F7F7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530" name="path"/>
          <p:cNvSpPr/>
          <p:nvPr/>
        </p:nvSpPr>
        <p:spPr>
          <a:xfrm>
            <a:off x="8432165" y="3331336"/>
            <a:ext cx="78740" cy="78739"/>
          </a:xfrm>
          <a:custGeom>
            <a:avLst/>
            <a:gdLst/>
            <a:ahLst/>
            <a:cxnLst/>
            <a:rect l="0" t="0" r="0" b="0"/>
            <a:pathLst>
              <a:path w="124" h="123">
                <a:moveTo>
                  <a:pt x="5" y="118"/>
                </a:moveTo>
                <a:cubicBezTo>
                  <a:pt x="5" y="56"/>
                  <a:pt x="55" y="5"/>
                  <a:pt x="119" y="5"/>
                </a:cubicBezTo>
              </a:path>
            </a:pathLst>
          </a:custGeom>
          <a:noFill/>
          <a:ln w="6350" cap="flat">
            <a:solidFill>
              <a:srgbClr val="7F7F7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531" name="path"/>
          <p:cNvSpPr/>
          <p:nvPr/>
        </p:nvSpPr>
        <p:spPr>
          <a:xfrm>
            <a:off x="11359006" y="3331336"/>
            <a:ext cx="78740" cy="78739"/>
          </a:xfrm>
          <a:custGeom>
            <a:avLst/>
            <a:gdLst/>
            <a:ahLst/>
            <a:cxnLst/>
            <a:rect l="0" t="0" r="0" b="0"/>
            <a:pathLst>
              <a:path w="124" h="123">
                <a:moveTo>
                  <a:pt x="5" y="5"/>
                </a:moveTo>
                <a:cubicBezTo>
                  <a:pt x="68" y="5"/>
                  <a:pt x="119" y="56"/>
                  <a:pt x="119" y="118"/>
                </a:cubicBezTo>
              </a:path>
            </a:pathLst>
          </a:custGeom>
          <a:noFill/>
          <a:ln w="6350" cap="flat">
            <a:solidFill>
              <a:srgbClr val="7F7F7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2" name="picture 35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892551" y="3374135"/>
            <a:ext cx="5536691" cy="2938272"/>
          </a:xfrm>
          <a:prstGeom prst="rect">
            <a:avLst/>
          </a:prstGeom>
        </p:spPr>
      </p:pic>
      <p:grpSp>
        <p:nvGrpSpPr>
          <p:cNvPr id="534" name="group 534"/>
          <p:cNvGrpSpPr/>
          <p:nvPr/>
        </p:nvGrpSpPr>
        <p:grpSpPr>
          <a:xfrm rot="21600000">
            <a:off x="1059052" y="3390772"/>
            <a:ext cx="1783969" cy="2944622"/>
            <a:chOff x="0" y="0"/>
            <a:chExt cx="1783969" cy="2944622"/>
          </a:xfrm>
        </p:grpSpPr>
        <p:sp>
          <p:nvSpPr>
            <p:cNvPr id="3533" name="path"/>
            <p:cNvSpPr/>
            <p:nvPr/>
          </p:nvSpPr>
          <p:spPr>
            <a:xfrm>
              <a:off x="0" y="0"/>
              <a:ext cx="1783969" cy="2944622"/>
            </a:xfrm>
            <a:custGeom>
              <a:avLst/>
              <a:gdLst/>
              <a:ahLst/>
              <a:cxnLst/>
              <a:rect l="0" t="0" r="0" b="0"/>
              <a:pathLst>
                <a:path w="2809" h="4637">
                  <a:moveTo>
                    <a:pt x="5" y="75"/>
                  </a:moveTo>
                  <a:cubicBezTo>
                    <a:pt x="5" y="36"/>
                    <a:pt x="36" y="5"/>
                    <a:pt x="75" y="5"/>
                  </a:cubicBezTo>
                  <a:lnTo>
                    <a:pt x="2809" y="5"/>
                  </a:lnTo>
                  <a:moveTo>
                    <a:pt x="2809" y="4632"/>
                  </a:moveTo>
                  <a:lnTo>
                    <a:pt x="75" y="4632"/>
                  </a:lnTo>
                  <a:cubicBezTo>
                    <a:pt x="36" y="4632"/>
                    <a:pt x="5" y="4600"/>
                    <a:pt x="5" y="4561"/>
                  </a:cubicBezTo>
                  <a:lnTo>
                    <a:pt x="5" y="75"/>
                  </a:lnTo>
                </a:path>
              </a:pathLst>
            </a:custGeom>
            <a:noFill/>
            <a:ln w="6350" cap="flat">
              <a:solidFill>
                <a:srgbClr val="7F7F7F">
                  <a:alpha val="100000"/>
                </a:srgbClr>
              </a:solidFill>
              <a:prstDash val="dash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534" name="textbox 3534"/>
            <p:cNvSpPr/>
            <p:nvPr/>
          </p:nvSpPr>
          <p:spPr>
            <a:xfrm>
              <a:off x="-12700" y="-12700"/>
              <a:ext cx="1809750" cy="297052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6000"/>
                </a:lnSpc>
              </a:pPr>
              <a:endParaRPr lang="en-US" altLang="en-US" sz="1000" dirty="0"/>
            </a:p>
            <a:p>
              <a:pPr marL="85725" algn="l" rtl="0" eaLnBrk="0">
                <a:lnSpc>
                  <a:spcPct val="88000"/>
                </a:lnSpc>
                <a:spcBef>
                  <a:spcPts val="5"/>
                </a:spcBef>
              </a:pPr>
              <a:r>
                <a:rPr sz="1000" spc="0" dirty="0">
                  <a:solidFill>
                    <a:srgbClr val="00B0F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begin</a:t>
              </a:r>
              <a:r>
                <a:rPr sz="1000" spc="50" dirty="0">
                  <a:solidFill>
                    <a:srgbClr val="00B0F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;</a:t>
              </a:r>
              <a:endParaRPr lang="en-US" altLang="en-US" sz="1000" dirty="0"/>
            </a:p>
            <a:p>
              <a:pPr marL="85725" algn="l" rtl="0" eaLnBrk="0">
                <a:lnSpc>
                  <a:spcPts val="1740"/>
                </a:lnSpc>
              </a:pPr>
              <a:r>
                <a:rPr sz="1000" spc="0" dirty="0">
                  <a:solidFill>
                    <a:srgbClr val="00B0F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update</a:t>
              </a:r>
              <a:r>
                <a:rPr sz="1000" spc="30" dirty="0">
                  <a:solidFill>
                    <a:srgbClr val="00B0F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1000" spc="30" dirty="0">
                  <a:solidFill>
                    <a:srgbClr val="00B0F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..</a:t>
              </a:r>
              <a:r>
                <a:rPr sz="1000" spc="20" dirty="0">
                  <a:solidFill>
                    <a:srgbClr val="00B0F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.</a:t>
              </a:r>
              <a:endParaRPr lang="en-US" altLang="en-US" sz="1000" dirty="0"/>
            </a:p>
            <a:p>
              <a:pPr marL="82550" algn="l" rtl="0" eaLnBrk="0">
                <a:lnSpc>
                  <a:spcPts val="1630"/>
                </a:lnSpc>
              </a:pPr>
              <a:r>
                <a:rPr sz="1000" spc="0" dirty="0">
                  <a:solidFill>
                    <a:srgbClr val="00B0F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commit</a:t>
              </a:r>
              <a:r>
                <a:rPr sz="1000" spc="110" dirty="0">
                  <a:solidFill>
                    <a:srgbClr val="00B0F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;</a:t>
              </a:r>
              <a:endParaRPr lang="en-US" altLang="en-US" sz="1000" dirty="0"/>
            </a:p>
          </p:txBody>
        </p:sp>
      </p:grpSp>
      <p:sp>
        <p:nvSpPr>
          <p:cNvPr id="3535" name="textbox 3535"/>
          <p:cNvSpPr/>
          <p:nvPr/>
        </p:nvSpPr>
        <p:spPr>
          <a:xfrm>
            <a:off x="952401" y="2355545"/>
            <a:ext cx="6422390" cy="6292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20320" algn="l" rtl="0" eaLnBrk="0">
              <a:lnSpc>
                <a:spcPct val="89000"/>
              </a:lnSpc>
            </a:pP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意向共享锁(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IS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)：由语句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select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...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lock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share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mode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</a:t>
            </a:r>
            <a:r>
              <a:rPr sz="14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  <a:p>
            <a:pPr algn="l" rtl="0" eaLnBrk="0">
              <a:lnSpc>
                <a:spcPct val="119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marL="12700" algn="l" rtl="0" eaLnBrk="0">
              <a:lnSpc>
                <a:spcPct val="83000"/>
              </a:lnSpc>
              <a:spcBef>
                <a:spcPts val="0"/>
              </a:spcBef>
            </a:pP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意向排他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锁(IX)：由insert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、update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、delete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、select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...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for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update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添加。</a:t>
            </a:r>
            <a:endParaRPr lang="en-US" altLang="en-US" sz="1400" dirty="0"/>
          </a:p>
        </p:txBody>
      </p:sp>
      <p:pic>
        <p:nvPicPr>
          <p:cNvPr id="3536" name="picture 35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537" name="textbox 3537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538" name="picture 35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539" name="picture 35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540" name="textbox 3540"/>
          <p:cNvSpPr/>
          <p:nvPr/>
        </p:nvSpPr>
        <p:spPr>
          <a:xfrm>
            <a:off x="799000" y="1112977"/>
            <a:ext cx="901700" cy="8934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表级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2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20320" algn="l" rtl="0" eaLnBrk="0">
              <a:lnSpc>
                <a:spcPct val="97000"/>
              </a:lnSpc>
              <a:spcBef>
                <a:spcPts val="0"/>
              </a:spcBef>
            </a:pP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</a:t>
            </a:r>
            <a:r>
              <a:rPr sz="150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1500" dirty="0"/>
          </a:p>
        </p:txBody>
      </p:sp>
      <p:sp>
        <p:nvSpPr>
          <p:cNvPr id="3541" name="textbox 3541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3542" name="path"/>
          <p:cNvSpPr/>
          <p:nvPr/>
        </p:nvSpPr>
        <p:spPr>
          <a:xfrm>
            <a:off x="8432165" y="6255118"/>
            <a:ext cx="3005581" cy="78752"/>
          </a:xfrm>
          <a:custGeom>
            <a:avLst/>
            <a:gdLst/>
            <a:ahLst/>
            <a:cxnLst/>
            <a:rect l="0" t="0" r="0" b="0"/>
            <a:pathLst>
              <a:path w="4733" h="124">
                <a:moveTo>
                  <a:pt x="4728" y="5"/>
                </a:moveTo>
                <a:cubicBezTo>
                  <a:pt x="4728" y="67"/>
                  <a:pt x="4677" y="119"/>
                  <a:pt x="4614" y="119"/>
                </a:cubicBezTo>
                <a:moveTo>
                  <a:pt x="119" y="119"/>
                </a:moveTo>
                <a:cubicBezTo>
                  <a:pt x="55" y="119"/>
                  <a:pt x="5" y="67"/>
                  <a:pt x="5" y="5"/>
                </a:cubicBezTo>
              </a:path>
            </a:pathLst>
          </a:custGeom>
          <a:noFill/>
          <a:ln w="6350" cap="flat">
            <a:solidFill>
              <a:srgbClr val="7F7F7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543" name="path"/>
          <p:cNvSpPr/>
          <p:nvPr/>
        </p:nvSpPr>
        <p:spPr>
          <a:xfrm>
            <a:off x="8432165" y="3387725"/>
            <a:ext cx="3005581" cy="78740"/>
          </a:xfrm>
          <a:custGeom>
            <a:avLst/>
            <a:gdLst/>
            <a:ahLst/>
            <a:cxnLst/>
            <a:rect l="0" t="0" r="0" b="0"/>
            <a:pathLst>
              <a:path w="4733" h="124">
                <a:moveTo>
                  <a:pt x="5" y="119"/>
                </a:moveTo>
                <a:cubicBezTo>
                  <a:pt x="5" y="56"/>
                  <a:pt x="55" y="5"/>
                  <a:pt x="119" y="5"/>
                </a:cubicBezTo>
                <a:moveTo>
                  <a:pt x="4614" y="5"/>
                </a:moveTo>
                <a:cubicBezTo>
                  <a:pt x="4677" y="5"/>
                  <a:pt x="4728" y="56"/>
                  <a:pt x="4728" y="119"/>
                </a:cubicBezTo>
              </a:path>
            </a:pathLst>
          </a:custGeom>
          <a:noFill/>
          <a:ln w="6350" cap="flat">
            <a:solidFill>
              <a:srgbClr val="7F7F7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544" name="rect"/>
          <p:cNvSpPr/>
          <p:nvPr/>
        </p:nvSpPr>
        <p:spPr>
          <a:xfrm>
            <a:off x="8432165" y="3463290"/>
            <a:ext cx="6350" cy="2795003"/>
          </a:xfrm>
          <a:prstGeom prst="rect">
            <a:avLst/>
          </a:prstGeom>
          <a:solidFill>
            <a:srgbClr val="7F7F7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545" name="picture 35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202167" y="4693919"/>
            <a:ext cx="454152" cy="455676"/>
          </a:xfrm>
          <a:prstGeom prst="rect">
            <a:avLst/>
          </a:prstGeom>
        </p:spPr>
      </p:pic>
      <p:pic>
        <p:nvPicPr>
          <p:cNvPr id="3546" name="picture 35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35074" y="3999738"/>
            <a:ext cx="1163192" cy="76200"/>
          </a:xfrm>
          <a:prstGeom prst="rect">
            <a:avLst/>
          </a:prstGeom>
        </p:spPr>
      </p:pic>
      <p:sp>
        <p:nvSpPr>
          <p:cNvPr id="3547" name="rect"/>
          <p:cNvSpPr/>
          <p:nvPr/>
        </p:nvSpPr>
        <p:spPr>
          <a:xfrm>
            <a:off x="2884804" y="3438905"/>
            <a:ext cx="6350" cy="2848343"/>
          </a:xfrm>
          <a:prstGeom prst="rect">
            <a:avLst/>
          </a:prstGeom>
          <a:solidFill>
            <a:srgbClr val="7F7F7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548" name="picture 35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653283" y="4695444"/>
            <a:ext cx="454151" cy="454151"/>
          </a:xfrm>
          <a:prstGeom prst="rect">
            <a:avLst/>
          </a:prstGeom>
        </p:spPr>
      </p:pic>
      <p:grpSp>
        <p:nvGrpSpPr>
          <p:cNvPr id="536" name="group 53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549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550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551" name="textbox 3551"/>
          <p:cNvSpPr/>
          <p:nvPr/>
        </p:nvSpPr>
        <p:spPr>
          <a:xfrm>
            <a:off x="9880244" y="3471798"/>
            <a:ext cx="1441450" cy="1720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000" spc="0" dirty="0">
                <a:solidFill>
                  <a:srgbClr val="FFC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lock</a:t>
            </a:r>
            <a:r>
              <a:rPr sz="1000" spc="90" dirty="0">
                <a:solidFill>
                  <a:srgbClr val="FFC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000" spc="0" dirty="0">
                <a:solidFill>
                  <a:srgbClr val="FFC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tables</a:t>
            </a:r>
            <a:r>
              <a:rPr sz="1000" spc="90" dirty="0">
                <a:solidFill>
                  <a:srgbClr val="FFC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000" spc="0" dirty="0">
                <a:solidFill>
                  <a:srgbClr val="FFC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xxx</a:t>
            </a:r>
            <a:r>
              <a:rPr sz="1000" spc="90" dirty="0">
                <a:solidFill>
                  <a:srgbClr val="FFC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000" spc="0" dirty="0">
                <a:solidFill>
                  <a:srgbClr val="FFC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read</a:t>
            </a:r>
            <a:r>
              <a:rPr sz="1000" spc="90" dirty="0">
                <a:solidFill>
                  <a:srgbClr val="FFC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000" spc="0" dirty="0">
                <a:solidFill>
                  <a:srgbClr val="FFC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write</a:t>
            </a:r>
            <a:r>
              <a:rPr sz="1000" spc="80" dirty="0">
                <a:solidFill>
                  <a:srgbClr val="FFC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;</a:t>
            </a:r>
            <a:endParaRPr lang="en-US" altLang="en-US" sz="1000" dirty="0"/>
          </a:p>
        </p:txBody>
      </p:sp>
      <p:pic>
        <p:nvPicPr>
          <p:cNvPr id="3552" name="picture 35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3553" name="picture 355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497061" y="3502914"/>
            <a:ext cx="1294638" cy="76200"/>
          </a:xfrm>
          <a:prstGeom prst="rect">
            <a:avLst/>
          </a:prstGeom>
        </p:spPr>
      </p:pic>
      <p:sp>
        <p:nvSpPr>
          <p:cNvPr id="3554" name="textbox 3554"/>
          <p:cNvSpPr/>
          <p:nvPr/>
        </p:nvSpPr>
        <p:spPr>
          <a:xfrm>
            <a:off x="1729552" y="6335517"/>
            <a:ext cx="483234" cy="2260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140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线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程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endParaRPr lang="en-US" altLang="en-US" sz="1400" dirty="0"/>
          </a:p>
        </p:txBody>
      </p:sp>
      <p:sp>
        <p:nvSpPr>
          <p:cNvPr id="3555" name="textbox 3555"/>
          <p:cNvSpPr/>
          <p:nvPr/>
        </p:nvSpPr>
        <p:spPr>
          <a:xfrm>
            <a:off x="9844852" y="6329726"/>
            <a:ext cx="476884" cy="2260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140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线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程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</a:t>
            </a:r>
            <a:endParaRPr lang="en-US" altLang="en-US" sz="1400" dirty="0"/>
          </a:p>
        </p:txBody>
      </p:sp>
      <p:sp>
        <p:nvSpPr>
          <p:cNvPr id="3556" name="textbox 3556"/>
          <p:cNvSpPr/>
          <p:nvPr/>
        </p:nvSpPr>
        <p:spPr>
          <a:xfrm>
            <a:off x="2671271" y="5152122"/>
            <a:ext cx="420369" cy="1771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1000" spc="4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意向</a:t>
            </a:r>
            <a:r>
              <a:rPr sz="1000" spc="2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锁</a:t>
            </a:r>
            <a:endParaRPr lang="en-US" altLang="en-US" sz="1000" dirty="0"/>
          </a:p>
        </p:txBody>
      </p:sp>
      <p:sp>
        <p:nvSpPr>
          <p:cNvPr id="3557" name="textbox 3557"/>
          <p:cNvSpPr/>
          <p:nvPr/>
        </p:nvSpPr>
        <p:spPr>
          <a:xfrm>
            <a:off x="8247390" y="5171934"/>
            <a:ext cx="286384" cy="1771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1000" spc="3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表</a:t>
            </a:r>
            <a:r>
              <a:rPr sz="1000" spc="2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锁</a:t>
            </a:r>
            <a:endParaRPr lang="en-US" altLang="en-US" sz="1000" dirty="0"/>
          </a:p>
        </p:txBody>
      </p:sp>
      <p:pic>
        <p:nvPicPr>
          <p:cNvPr id="3558" name="picture 35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936747" y="3915155"/>
            <a:ext cx="161544" cy="161544"/>
          </a:xfrm>
          <a:prstGeom prst="rect">
            <a:avLst/>
          </a:prstGeom>
        </p:spPr>
      </p:pic>
      <p:sp>
        <p:nvSpPr>
          <p:cNvPr id="3559" name="rect"/>
          <p:cNvSpPr/>
          <p:nvPr/>
        </p:nvSpPr>
        <p:spPr>
          <a:xfrm>
            <a:off x="8507730" y="3387725"/>
            <a:ext cx="2854451" cy="6350"/>
          </a:xfrm>
          <a:prstGeom prst="rect">
            <a:avLst/>
          </a:prstGeom>
          <a:solidFill>
            <a:srgbClr val="7F7F7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560" name="rect"/>
          <p:cNvSpPr/>
          <p:nvPr/>
        </p:nvSpPr>
        <p:spPr>
          <a:xfrm>
            <a:off x="8507730" y="6327521"/>
            <a:ext cx="2854451" cy="6350"/>
          </a:xfrm>
          <a:prstGeom prst="rect">
            <a:avLst/>
          </a:prstGeom>
          <a:solidFill>
            <a:srgbClr val="7F7F7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561" name="rect"/>
          <p:cNvSpPr/>
          <p:nvPr/>
        </p:nvSpPr>
        <p:spPr>
          <a:xfrm>
            <a:off x="11431396" y="3463290"/>
            <a:ext cx="6350" cy="2795003"/>
          </a:xfrm>
          <a:prstGeom prst="rect">
            <a:avLst/>
          </a:prstGeom>
          <a:solidFill>
            <a:srgbClr val="7F7F7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562" name="path"/>
          <p:cNvSpPr/>
          <p:nvPr/>
        </p:nvSpPr>
        <p:spPr>
          <a:xfrm>
            <a:off x="8497061" y="3676078"/>
            <a:ext cx="109346" cy="28575"/>
          </a:xfrm>
          <a:custGeom>
            <a:avLst/>
            <a:gdLst/>
            <a:ahLst/>
            <a:cxnLst/>
            <a:rect l="0" t="0" r="0" b="0"/>
            <a:pathLst>
              <a:path w="172" h="45">
                <a:moveTo>
                  <a:pt x="0" y="22"/>
                </a:moveTo>
                <a:lnTo>
                  <a:pt x="172" y="22"/>
                </a:lnTo>
              </a:path>
            </a:pathLst>
          </a:custGeom>
          <a:noFill/>
          <a:ln w="28575" cap="flat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563" name="rect"/>
          <p:cNvSpPr/>
          <p:nvPr/>
        </p:nvSpPr>
        <p:spPr>
          <a:xfrm>
            <a:off x="2839847" y="6284074"/>
            <a:ext cx="51307" cy="51320"/>
          </a:xfrm>
          <a:prstGeom prst="rect">
            <a:avLst/>
          </a:prstGeom>
          <a:solidFill>
            <a:srgbClr val="7F7F7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564" name="rect"/>
          <p:cNvSpPr/>
          <p:nvPr/>
        </p:nvSpPr>
        <p:spPr>
          <a:xfrm>
            <a:off x="2839847" y="3390772"/>
            <a:ext cx="51307" cy="51308"/>
          </a:xfrm>
          <a:prstGeom prst="rect">
            <a:avLst/>
          </a:prstGeom>
          <a:solidFill>
            <a:srgbClr val="7F7F7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textbox 3565"/>
          <p:cNvSpPr/>
          <p:nvPr/>
        </p:nvSpPr>
        <p:spPr>
          <a:xfrm>
            <a:off x="952401" y="2355545"/>
            <a:ext cx="7611109" cy="6426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20320" algn="l" rtl="0" eaLnBrk="0">
              <a:lnSpc>
                <a:spcPct val="89000"/>
              </a:lnSpc>
            </a:pPr>
            <a:r>
              <a:rPr sz="1400" spc="1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sz="1400" spc="1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1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意向共享锁(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IS</a:t>
            </a:r>
            <a:r>
              <a:rPr sz="1400" spc="1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)：与表锁共享锁(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</a:t>
            </a:r>
            <a:r>
              <a:rPr sz="1400" spc="1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)兼容，</a:t>
            </a:r>
            <a:r>
              <a:rPr sz="1400" spc="1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1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与表锁排它锁(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write</a:t>
            </a:r>
            <a:r>
              <a:rPr sz="1400" spc="1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)互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斥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  <a:p>
            <a:pPr algn="l" rtl="0" eaLnBrk="0">
              <a:lnSpc>
                <a:spcPct val="120000"/>
              </a:lnSpc>
            </a:pPr>
            <a:endParaRPr lang="en-US" altLang="en-US" sz="1000" dirty="0"/>
          </a:p>
          <a:p>
            <a:pPr algn="l" rtl="0" eaLnBrk="0">
              <a:lnSpc>
                <a:spcPct val="118000"/>
              </a:lnSpc>
            </a:pPr>
            <a:endParaRPr lang="en-US" altLang="en-US" sz="300" dirty="0"/>
          </a:p>
          <a:p>
            <a:pPr marL="12700" algn="l" rtl="0" eaLnBrk="0">
              <a:lnSpc>
                <a:spcPct val="89000"/>
              </a:lnSpc>
            </a:pPr>
            <a:r>
              <a:rPr sz="1400" spc="1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sz="1400" spc="1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1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意向排他锁(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sz="1400" spc="1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)：与表锁共享锁(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</a:t>
            </a:r>
            <a:r>
              <a:rPr sz="1400" spc="1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)及排它锁(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write</a:t>
            </a:r>
            <a:r>
              <a:rPr sz="1400" spc="1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)都互斥。意向锁之间不</a:t>
            </a:r>
            <a:r>
              <a:rPr sz="1400" spc="10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会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互斥。</a:t>
            </a:r>
            <a:endParaRPr lang="en-US" altLang="en-US" sz="1400" dirty="0"/>
          </a:p>
        </p:txBody>
      </p:sp>
      <p:graphicFrame>
        <p:nvGraphicFramePr>
          <p:cNvPr id="3566" name="table 3566"/>
          <p:cNvGraphicFramePr>
            <a:graphicFrameLocks noGrp="1"/>
          </p:cNvGraphicFramePr>
          <p:nvPr/>
        </p:nvGraphicFramePr>
        <p:xfrm>
          <a:off x="946340" y="4149597"/>
          <a:ext cx="10634344" cy="311150"/>
        </p:xfrm>
        <a:graphic>
          <a:graphicData uri="http://schemas.openxmlformats.org/drawingml/2006/table">
            <a:tbl>
              <a:tblPr/>
              <a:tblGrid>
                <a:gridCol w="10634344"/>
              </a:tblGrid>
              <a:tr h="3079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567" name="picture 35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47927" y="4149597"/>
            <a:ext cx="10631423" cy="309625"/>
          </a:xfrm>
          <a:prstGeom prst="rect">
            <a:avLst/>
          </a:prstGeom>
        </p:spPr>
      </p:pic>
      <p:pic>
        <p:nvPicPr>
          <p:cNvPr id="3568" name="picture 35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569" name="textbox 3569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570" name="picture 35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571" name="picture 35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572" name="textbox 3572"/>
          <p:cNvSpPr/>
          <p:nvPr/>
        </p:nvSpPr>
        <p:spPr>
          <a:xfrm>
            <a:off x="799000" y="1112977"/>
            <a:ext cx="901700" cy="8934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表级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2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20320" algn="l" rtl="0" eaLnBrk="0">
              <a:lnSpc>
                <a:spcPct val="97000"/>
              </a:lnSpc>
              <a:spcBef>
                <a:spcPts val="0"/>
              </a:spcBef>
            </a:pP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</a:t>
            </a:r>
            <a:r>
              <a:rPr sz="150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1500" dirty="0"/>
          </a:p>
        </p:txBody>
      </p:sp>
      <p:sp>
        <p:nvSpPr>
          <p:cNvPr id="3573" name="textbox 3573"/>
          <p:cNvSpPr/>
          <p:nvPr/>
        </p:nvSpPr>
        <p:spPr>
          <a:xfrm>
            <a:off x="955991" y="3797624"/>
            <a:ext cx="3977640" cy="210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6000"/>
              </a:lnSpc>
            </a:pP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可以通过以下SQ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，查看意向锁及行锁的加锁情况：</a:t>
            </a:r>
            <a:endParaRPr lang="en-US" altLang="en-US" sz="1400" dirty="0"/>
          </a:p>
        </p:txBody>
      </p:sp>
      <p:sp>
        <p:nvSpPr>
          <p:cNvPr id="3574" name="textbox 3574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538" name="group 53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575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576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577" name="picture 35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textbox 3578"/>
          <p:cNvSpPr/>
          <p:nvPr/>
        </p:nvSpPr>
        <p:spPr>
          <a:xfrm>
            <a:off x="5356890" y="2444286"/>
            <a:ext cx="857885" cy="23787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3200" dirty="0"/>
          </a:p>
          <a:p>
            <a:pPr marL="19050" algn="l" rtl="0" eaLnBrk="0">
              <a:lnSpc>
                <a:spcPts val="1860"/>
              </a:lnSpc>
              <a:spcBef>
                <a:spcPts val="1330"/>
              </a:spcBef>
            </a:pP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述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9050" algn="l" rtl="0" eaLnBrk="0">
              <a:lnSpc>
                <a:spcPts val="1840"/>
              </a:lnSpc>
              <a:spcBef>
                <a:spcPts val="455"/>
              </a:spcBef>
            </a:pP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局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1500" dirty="0"/>
          </a:p>
          <a:p>
            <a:pPr algn="l" rtl="0" eaLnBrk="0">
              <a:lnSpc>
                <a:spcPct val="133000"/>
              </a:lnSpc>
            </a:pPr>
            <a:endParaRPr lang="en-US" altLang="en-US" sz="1000" dirty="0"/>
          </a:p>
          <a:p>
            <a:pPr marL="19050" algn="l" rtl="0" eaLnBrk="0">
              <a:lnSpc>
                <a:spcPts val="1840"/>
              </a:lnSpc>
              <a:spcBef>
                <a:spcPts val="455"/>
              </a:spcBef>
            </a:pP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级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15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9050" algn="l" rtl="0" eaLnBrk="0">
              <a:lnSpc>
                <a:spcPts val="1840"/>
              </a:lnSpc>
            </a:pPr>
            <a:r>
              <a:rPr sz="1500" spc="4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4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</a:t>
            </a:r>
            <a:r>
              <a:rPr sz="15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级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1500" dirty="0"/>
          </a:p>
        </p:txBody>
      </p:sp>
      <p:grpSp>
        <p:nvGrpSpPr>
          <p:cNvPr id="540" name="group 540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3579" name="picture 357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3580" name="textbox 3580"/>
            <p:cNvSpPr/>
            <p:nvPr/>
          </p:nvSpPr>
          <p:spPr>
            <a:xfrm>
              <a:off x="-12700" y="-12700"/>
              <a:ext cx="1437005" cy="14579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9000"/>
                </a:lnSpc>
              </a:pPr>
              <a:endParaRPr lang="en-US" altLang="en-US" sz="100" dirty="0"/>
            </a:p>
            <a:p>
              <a:pPr marL="748665" algn="l" rtl="0" eaLnBrk="0">
                <a:lnSpc>
                  <a:spcPct val="85000"/>
                </a:lnSpc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1" name="textbox 3581"/>
          <p:cNvSpPr/>
          <p:nvPr/>
        </p:nvSpPr>
        <p:spPr>
          <a:xfrm>
            <a:off x="798525" y="2943428"/>
            <a:ext cx="10855959" cy="13188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20320" algn="l" rtl="0" eaLnBrk="0">
              <a:lnSpc>
                <a:spcPct val="91000"/>
              </a:lnSpc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的数据是基于索引组织的，行锁是通过对索引上的索引项加锁来实现的，而不是对记录加的锁。对于行级锁，主要分为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下三类：</a:t>
            </a:r>
            <a:endParaRPr lang="en-US" altLang="en-US" sz="14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marL="19685" algn="l" rtl="0" eaLnBrk="0">
              <a:lnSpc>
                <a:spcPct val="83000"/>
              </a:lnSpc>
              <a:spcBef>
                <a:spcPts val="370"/>
              </a:spcBef>
            </a:pP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行锁(Record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ock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)：锁定单个行记录的锁，防止其他事务对此行进行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update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delete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。在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RC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RR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隔离级别下都支持。</a:t>
            </a:r>
            <a:endParaRPr lang="en-US" altLang="en-US" sz="12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83000"/>
              </a:lnSpc>
              <a:spcBef>
                <a:spcPts val="370"/>
              </a:spcBef>
            </a:pP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间隙锁(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Gap</a:t>
            </a: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Lock</a:t>
            </a: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)：锁定索引记录间隙(不含该记录)，确保索引记录间隙不变，防止其他事务在这个间隙进行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insert</a:t>
            </a: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产生幻读。在RR隔离级别下都支持。</a:t>
            </a:r>
            <a:endParaRPr lang="en-US" altLang="en-US" sz="12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300" dirty="0"/>
          </a:p>
          <a:p>
            <a:pPr marL="14605" algn="l" rtl="0" eaLnBrk="0">
              <a:lnSpc>
                <a:spcPct val="87000"/>
              </a:lnSpc>
              <a:spcBef>
                <a:spcPts val="5"/>
              </a:spcBef>
            </a:pP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临键锁(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Next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Key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Lock)：行锁和间隙锁组合，同时锁住数据，并锁住数据前面的间隙Gap。在RR隔离级别下支持。</a:t>
            </a:r>
            <a:endParaRPr lang="en-US" altLang="en-US" sz="1200" dirty="0"/>
          </a:p>
        </p:txBody>
      </p:sp>
      <p:pic>
        <p:nvPicPr>
          <p:cNvPr id="3582" name="picture 35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583" name="textbox 3583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3584" name="textbox 3584"/>
          <p:cNvSpPr/>
          <p:nvPr/>
        </p:nvSpPr>
        <p:spPr>
          <a:xfrm>
            <a:off x="793939" y="2265883"/>
            <a:ext cx="9353550" cy="2209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行级锁，每次操作锁住对应的行数据。锁定粒度最小，发生锁冲突的概率最低，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并发度最高。应用在Inn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DB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存储引擎中。</a:t>
            </a:r>
            <a:endParaRPr lang="en-US" altLang="en-US" sz="1400" dirty="0"/>
          </a:p>
        </p:txBody>
      </p:sp>
      <p:pic>
        <p:nvPicPr>
          <p:cNvPr id="3585" name="picture 35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586" name="picture 35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587" name="textbox 3587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3588" name="textbox 3588"/>
          <p:cNvSpPr/>
          <p:nvPr/>
        </p:nvSpPr>
        <p:spPr>
          <a:xfrm>
            <a:off x="797982" y="1112977"/>
            <a:ext cx="767715" cy="8928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行级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2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21590" algn="l" rtl="0" eaLnBrk="0">
              <a:lnSpc>
                <a:spcPct val="96000"/>
              </a:lnSpc>
              <a:spcBef>
                <a:spcPts val="0"/>
              </a:spcBef>
            </a:pP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介绍</a:t>
            </a:r>
            <a:endParaRPr lang="en-US" altLang="en-US" sz="1500" dirty="0"/>
          </a:p>
        </p:txBody>
      </p:sp>
      <p:graphicFrame>
        <p:nvGraphicFramePr>
          <p:cNvPr id="3589" name="table 3589"/>
          <p:cNvGraphicFramePr>
            <a:graphicFrameLocks noGrp="1"/>
          </p:cNvGraphicFramePr>
          <p:nvPr/>
        </p:nvGraphicFramePr>
        <p:xfrm>
          <a:off x="4259325" y="5015229"/>
          <a:ext cx="768350" cy="707389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393065"/>
                <a:gridCol w="375284"/>
              </a:tblGrid>
              <a:tr h="4006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590" name="table 3590"/>
          <p:cNvGraphicFramePr>
            <a:graphicFrameLocks noGrp="1"/>
          </p:cNvGraphicFramePr>
          <p:nvPr/>
        </p:nvGraphicFramePr>
        <p:xfrm>
          <a:off x="6114033" y="5031994"/>
          <a:ext cx="768350" cy="707389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389254"/>
                <a:gridCol w="379094"/>
              </a:tblGrid>
              <a:tr h="3886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76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591" name="table 3591"/>
          <p:cNvGraphicFramePr>
            <a:graphicFrameLocks noGrp="1"/>
          </p:cNvGraphicFramePr>
          <p:nvPr/>
        </p:nvGraphicFramePr>
        <p:xfrm>
          <a:off x="8870950" y="5022850"/>
          <a:ext cx="768350" cy="707389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394969"/>
                <a:gridCol w="373379"/>
              </a:tblGrid>
              <a:tr h="39814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592" name="table 3592"/>
          <p:cNvGraphicFramePr>
            <a:graphicFrameLocks noGrp="1"/>
          </p:cNvGraphicFramePr>
          <p:nvPr/>
        </p:nvGraphicFramePr>
        <p:xfrm>
          <a:off x="2331466" y="5013705"/>
          <a:ext cx="768350" cy="707389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402589"/>
                <a:gridCol w="365759"/>
              </a:tblGrid>
              <a:tr h="39814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593" name="table 3593"/>
          <p:cNvGraphicFramePr>
            <a:graphicFrameLocks noGrp="1"/>
          </p:cNvGraphicFramePr>
          <p:nvPr/>
        </p:nvGraphicFramePr>
        <p:xfrm>
          <a:off x="1432305" y="5013705"/>
          <a:ext cx="768350" cy="707390"/>
        </p:xfrm>
        <a:graphic>
          <a:graphicData uri="http://schemas.openxmlformats.org/drawingml/2006/table">
            <a:tbl>
              <a:tblPr>
                <a:solidFill>
                  <a:srgbClr val="FCD6B8"/>
                </a:solidFill>
              </a:tblPr>
              <a:tblGrid>
                <a:gridCol w="373379"/>
                <a:gridCol w="394970"/>
              </a:tblGrid>
              <a:tr h="3994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594" name="table 3594"/>
          <p:cNvGraphicFramePr>
            <a:graphicFrameLocks noGrp="1"/>
          </p:cNvGraphicFramePr>
          <p:nvPr/>
        </p:nvGraphicFramePr>
        <p:xfrm>
          <a:off x="3267202" y="5022850"/>
          <a:ext cx="768350" cy="707390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389254"/>
                <a:gridCol w="379094"/>
              </a:tblGrid>
              <a:tr h="3905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595" name="table 3595"/>
          <p:cNvGraphicFramePr>
            <a:graphicFrameLocks noGrp="1"/>
          </p:cNvGraphicFramePr>
          <p:nvPr/>
        </p:nvGraphicFramePr>
        <p:xfrm>
          <a:off x="7962646" y="5031994"/>
          <a:ext cx="768350" cy="707389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379094"/>
                <a:gridCol w="389254"/>
              </a:tblGrid>
              <a:tr h="39242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95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596" name="table 3596"/>
          <p:cNvGraphicFramePr>
            <a:graphicFrameLocks noGrp="1"/>
          </p:cNvGraphicFramePr>
          <p:nvPr/>
        </p:nvGraphicFramePr>
        <p:xfrm>
          <a:off x="7013194" y="5031994"/>
          <a:ext cx="768350" cy="707390"/>
        </p:xfrm>
        <a:graphic>
          <a:graphicData uri="http://schemas.openxmlformats.org/drawingml/2006/table">
            <a:tbl>
              <a:tblPr>
                <a:solidFill>
                  <a:srgbClr val="FCD7B8"/>
                </a:solidFill>
              </a:tblPr>
              <a:tblGrid>
                <a:gridCol w="400684"/>
                <a:gridCol w="367664"/>
              </a:tblGrid>
              <a:tr h="3917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5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597" name="table 3597"/>
          <p:cNvGraphicFramePr>
            <a:graphicFrameLocks noGrp="1"/>
          </p:cNvGraphicFramePr>
          <p:nvPr/>
        </p:nvGraphicFramePr>
        <p:xfrm>
          <a:off x="5196585" y="5031994"/>
          <a:ext cx="766445" cy="707390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381634"/>
                <a:gridCol w="384809"/>
              </a:tblGrid>
              <a:tr h="3917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5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542" name="group 54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598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599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600" name="picture 36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3601" name="path"/>
          <p:cNvSpPr/>
          <p:nvPr/>
        </p:nvSpPr>
        <p:spPr>
          <a:xfrm>
            <a:off x="1432305" y="5013705"/>
            <a:ext cx="128524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02" name="rect"/>
          <p:cNvSpPr/>
          <p:nvPr/>
        </p:nvSpPr>
        <p:spPr>
          <a:xfrm>
            <a:off x="1511808" y="5087111"/>
            <a:ext cx="294131" cy="326136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03" name="path"/>
          <p:cNvSpPr/>
          <p:nvPr/>
        </p:nvSpPr>
        <p:spPr>
          <a:xfrm>
            <a:off x="6114033" y="5031994"/>
            <a:ext cx="128524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04" name="rect"/>
          <p:cNvSpPr/>
          <p:nvPr/>
        </p:nvSpPr>
        <p:spPr>
          <a:xfrm>
            <a:off x="6213348" y="5093208"/>
            <a:ext cx="292608" cy="327659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05" name="path"/>
          <p:cNvSpPr/>
          <p:nvPr/>
        </p:nvSpPr>
        <p:spPr>
          <a:xfrm>
            <a:off x="4259325" y="5015229"/>
            <a:ext cx="128524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06" name="rect"/>
          <p:cNvSpPr/>
          <p:nvPr/>
        </p:nvSpPr>
        <p:spPr>
          <a:xfrm>
            <a:off x="4360163" y="5088635"/>
            <a:ext cx="292608" cy="327659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07" name="path"/>
          <p:cNvSpPr/>
          <p:nvPr/>
        </p:nvSpPr>
        <p:spPr>
          <a:xfrm>
            <a:off x="4899405" y="5015229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08" name="rect"/>
          <p:cNvSpPr/>
          <p:nvPr/>
        </p:nvSpPr>
        <p:spPr>
          <a:xfrm>
            <a:off x="4652771" y="5088635"/>
            <a:ext cx="292608" cy="327659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09" name="path"/>
          <p:cNvSpPr/>
          <p:nvPr/>
        </p:nvSpPr>
        <p:spPr>
          <a:xfrm>
            <a:off x="6754114" y="5031994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10" name="rect"/>
          <p:cNvSpPr/>
          <p:nvPr/>
        </p:nvSpPr>
        <p:spPr>
          <a:xfrm>
            <a:off x="6501383" y="5093208"/>
            <a:ext cx="292607" cy="327659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11" name="path"/>
          <p:cNvSpPr/>
          <p:nvPr/>
        </p:nvSpPr>
        <p:spPr>
          <a:xfrm>
            <a:off x="9511030" y="5022850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12" name="rect"/>
          <p:cNvSpPr/>
          <p:nvPr/>
        </p:nvSpPr>
        <p:spPr>
          <a:xfrm>
            <a:off x="9264396" y="5093208"/>
            <a:ext cx="292607" cy="327659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13" name="path"/>
          <p:cNvSpPr/>
          <p:nvPr/>
        </p:nvSpPr>
        <p:spPr>
          <a:xfrm>
            <a:off x="8870950" y="5022850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14" name="rect"/>
          <p:cNvSpPr/>
          <p:nvPr/>
        </p:nvSpPr>
        <p:spPr>
          <a:xfrm>
            <a:off x="8974835" y="5093208"/>
            <a:ext cx="292607" cy="327659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15" name="path"/>
          <p:cNvSpPr/>
          <p:nvPr/>
        </p:nvSpPr>
        <p:spPr>
          <a:xfrm>
            <a:off x="3267202" y="5022850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16" name="rect"/>
          <p:cNvSpPr/>
          <p:nvPr/>
        </p:nvSpPr>
        <p:spPr>
          <a:xfrm>
            <a:off x="3366515" y="5087111"/>
            <a:ext cx="292608" cy="326136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17" name="path"/>
          <p:cNvSpPr/>
          <p:nvPr/>
        </p:nvSpPr>
        <p:spPr>
          <a:xfrm>
            <a:off x="3907282" y="5022850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18" name="rect"/>
          <p:cNvSpPr/>
          <p:nvPr/>
        </p:nvSpPr>
        <p:spPr>
          <a:xfrm>
            <a:off x="3654552" y="5087111"/>
            <a:ext cx="292608" cy="326136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19" name="path"/>
          <p:cNvSpPr/>
          <p:nvPr/>
        </p:nvSpPr>
        <p:spPr>
          <a:xfrm>
            <a:off x="5196585" y="5031994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20" name="rect"/>
          <p:cNvSpPr/>
          <p:nvPr/>
        </p:nvSpPr>
        <p:spPr>
          <a:xfrm>
            <a:off x="5288279" y="5097779"/>
            <a:ext cx="292608" cy="326136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21" name="path"/>
          <p:cNvSpPr/>
          <p:nvPr/>
        </p:nvSpPr>
        <p:spPr>
          <a:xfrm>
            <a:off x="2971545" y="5013705"/>
            <a:ext cx="128524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22" name="rect"/>
          <p:cNvSpPr/>
          <p:nvPr/>
        </p:nvSpPr>
        <p:spPr>
          <a:xfrm>
            <a:off x="2734055" y="5087111"/>
            <a:ext cx="292608" cy="326136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23" name="path"/>
          <p:cNvSpPr/>
          <p:nvPr/>
        </p:nvSpPr>
        <p:spPr>
          <a:xfrm>
            <a:off x="5835141" y="5031994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24" name="rect"/>
          <p:cNvSpPr/>
          <p:nvPr/>
        </p:nvSpPr>
        <p:spPr>
          <a:xfrm>
            <a:off x="5576315" y="5097779"/>
            <a:ext cx="292608" cy="326136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25" name="path"/>
          <p:cNvSpPr/>
          <p:nvPr/>
        </p:nvSpPr>
        <p:spPr>
          <a:xfrm>
            <a:off x="2072386" y="5013705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26" name="rect"/>
          <p:cNvSpPr/>
          <p:nvPr/>
        </p:nvSpPr>
        <p:spPr>
          <a:xfrm>
            <a:off x="1805939" y="5087111"/>
            <a:ext cx="292607" cy="326136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27" name="path"/>
          <p:cNvSpPr/>
          <p:nvPr/>
        </p:nvSpPr>
        <p:spPr>
          <a:xfrm>
            <a:off x="7962646" y="5031994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28" name="rect"/>
          <p:cNvSpPr/>
          <p:nvPr/>
        </p:nvSpPr>
        <p:spPr>
          <a:xfrm>
            <a:off x="8051292" y="5099303"/>
            <a:ext cx="292607" cy="326136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29" name="path"/>
          <p:cNvSpPr/>
          <p:nvPr/>
        </p:nvSpPr>
        <p:spPr>
          <a:xfrm>
            <a:off x="7653273" y="5031994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30" name="rect"/>
          <p:cNvSpPr/>
          <p:nvPr/>
        </p:nvSpPr>
        <p:spPr>
          <a:xfrm>
            <a:off x="7414259" y="5097779"/>
            <a:ext cx="292607" cy="326136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31" name="path"/>
          <p:cNvSpPr/>
          <p:nvPr/>
        </p:nvSpPr>
        <p:spPr>
          <a:xfrm>
            <a:off x="7013194" y="5031994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32" name="rect"/>
          <p:cNvSpPr/>
          <p:nvPr/>
        </p:nvSpPr>
        <p:spPr>
          <a:xfrm>
            <a:off x="7121652" y="5097779"/>
            <a:ext cx="292607" cy="326136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33" name="path"/>
          <p:cNvSpPr/>
          <p:nvPr/>
        </p:nvSpPr>
        <p:spPr>
          <a:xfrm>
            <a:off x="8602726" y="5031994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34" name="rect"/>
          <p:cNvSpPr/>
          <p:nvPr/>
        </p:nvSpPr>
        <p:spPr>
          <a:xfrm>
            <a:off x="8339327" y="5097779"/>
            <a:ext cx="292607" cy="326136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35" name="path"/>
          <p:cNvSpPr/>
          <p:nvPr/>
        </p:nvSpPr>
        <p:spPr>
          <a:xfrm>
            <a:off x="2331466" y="5013705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36" name="rect"/>
          <p:cNvSpPr/>
          <p:nvPr/>
        </p:nvSpPr>
        <p:spPr>
          <a:xfrm>
            <a:off x="2441447" y="5087111"/>
            <a:ext cx="292608" cy="323088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37" name="rect"/>
          <p:cNvSpPr/>
          <p:nvPr/>
        </p:nvSpPr>
        <p:spPr>
          <a:xfrm>
            <a:off x="1511808" y="5413247"/>
            <a:ext cx="294131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38" name="rect"/>
          <p:cNvSpPr/>
          <p:nvPr/>
        </p:nvSpPr>
        <p:spPr>
          <a:xfrm>
            <a:off x="5576315" y="5423915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39" name="rect"/>
          <p:cNvSpPr/>
          <p:nvPr/>
        </p:nvSpPr>
        <p:spPr>
          <a:xfrm>
            <a:off x="4360163" y="5416295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40" name="rect"/>
          <p:cNvSpPr/>
          <p:nvPr/>
        </p:nvSpPr>
        <p:spPr>
          <a:xfrm>
            <a:off x="4652771" y="5416295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41" name="rect"/>
          <p:cNvSpPr/>
          <p:nvPr/>
        </p:nvSpPr>
        <p:spPr>
          <a:xfrm>
            <a:off x="2441447" y="5413247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42" name="rect"/>
          <p:cNvSpPr/>
          <p:nvPr/>
        </p:nvSpPr>
        <p:spPr>
          <a:xfrm>
            <a:off x="5288279" y="5423915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43" name="path"/>
          <p:cNvSpPr/>
          <p:nvPr/>
        </p:nvSpPr>
        <p:spPr>
          <a:xfrm>
            <a:off x="2971545" y="5592826"/>
            <a:ext cx="128524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44" name="rect"/>
          <p:cNvSpPr/>
          <p:nvPr/>
        </p:nvSpPr>
        <p:spPr>
          <a:xfrm>
            <a:off x="2734055" y="5413247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45" name="rect"/>
          <p:cNvSpPr/>
          <p:nvPr/>
        </p:nvSpPr>
        <p:spPr>
          <a:xfrm>
            <a:off x="3366515" y="5413247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46" name="rect"/>
          <p:cNvSpPr/>
          <p:nvPr/>
        </p:nvSpPr>
        <p:spPr>
          <a:xfrm>
            <a:off x="3654552" y="5413247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47" name="rect"/>
          <p:cNvSpPr/>
          <p:nvPr/>
        </p:nvSpPr>
        <p:spPr>
          <a:xfrm>
            <a:off x="1805939" y="5413247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48" name="rect"/>
          <p:cNvSpPr/>
          <p:nvPr/>
        </p:nvSpPr>
        <p:spPr>
          <a:xfrm>
            <a:off x="7121652" y="5423915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49" name="rect"/>
          <p:cNvSpPr/>
          <p:nvPr/>
        </p:nvSpPr>
        <p:spPr>
          <a:xfrm>
            <a:off x="7414259" y="5423915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50" name="rect"/>
          <p:cNvSpPr/>
          <p:nvPr/>
        </p:nvSpPr>
        <p:spPr>
          <a:xfrm>
            <a:off x="8339327" y="5423915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51" name="rect"/>
          <p:cNvSpPr/>
          <p:nvPr/>
        </p:nvSpPr>
        <p:spPr>
          <a:xfrm>
            <a:off x="8051292" y="5425440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52" name="rect"/>
          <p:cNvSpPr/>
          <p:nvPr/>
        </p:nvSpPr>
        <p:spPr>
          <a:xfrm>
            <a:off x="6213348" y="5420867"/>
            <a:ext cx="292608" cy="240791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53" name="rect"/>
          <p:cNvSpPr/>
          <p:nvPr/>
        </p:nvSpPr>
        <p:spPr>
          <a:xfrm>
            <a:off x="9264396" y="5420867"/>
            <a:ext cx="292607" cy="240791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54" name="rect"/>
          <p:cNvSpPr/>
          <p:nvPr/>
        </p:nvSpPr>
        <p:spPr>
          <a:xfrm>
            <a:off x="6501383" y="5420867"/>
            <a:ext cx="292607" cy="240791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55" name="rect"/>
          <p:cNvSpPr/>
          <p:nvPr/>
        </p:nvSpPr>
        <p:spPr>
          <a:xfrm>
            <a:off x="8974835" y="5420867"/>
            <a:ext cx="292607" cy="240791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56" name="path"/>
          <p:cNvSpPr/>
          <p:nvPr/>
        </p:nvSpPr>
        <p:spPr>
          <a:xfrm>
            <a:off x="2331466" y="5592826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57" name="path"/>
          <p:cNvSpPr/>
          <p:nvPr/>
        </p:nvSpPr>
        <p:spPr>
          <a:xfrm>
            <a:off x="2072386" y="5592826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658" name="picture 36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176578" y="5650856"/>
            <a:ext cx="193401" cy="350655"/>
          </a:xfrm>
          <a:prstGeom prst="rect">
            <a:avLst/>
          </a:prstGeom>
        </p:spPr>
      </p:pic>
      <p:pic>
        <p:nvPicPr>
          <p:cNvPr id="3659" name="picture 36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211886" y="5650856"/>
            <a:ext cx="193401" cy="350655"/>
          </a:xfrm>
          <a:prstGeom prst="rect">
            <a:avLst/>
          </a:prstGeom>
        </p:spPr>
      </p:pic>
      <p:sp>
        <p:nvSpPr>
          <p:cNvPr id="3660" name="path"/>
          <p:cNvSpPr/>
          <p:nvPr/>
        </p:nvSpPr>
        <p:spPr>
          <a:xfrm>
            <a:off x="3267202" y="5601970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661" name="picture 36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086406" y="5658476"/>
            <a:ext cx="194926" cy="343035"/>
          </a:xfrm>
          <a:prstGeom prst="rect">
            <a:avLst/>
          </a:prstGeom>
        </p:spPr>
      </p:pic>
      <p:pic>
        <p:nvPicPr>
          <p:cNvPr id="3662" name="picture 36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575610" y="5652380"/>
            <a:ext cx="193402" cy="341511"/>
          </a:xfrm>
          <a:prstGeom prst="rect">
            <a:avLst/>
          </a:prstGeom>
        </p:spPr>
      </p:pic>
      <p:pic>
        <p:nvPicPr>
          <p:cNvPr id="3663" name="picture 36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655114" y="5658476"/>
            <a:ext cx="194925" cy="335415"/>
          </a:xfrm>
          <a:prstGeom prst="rect">
            <a:avLst/>
          </a:prstGeom>
        </p:spPr>
      </p:pic>
      <p:pic>
        <p:nvPicPr>
          <p:cNvPr id="3664" name="picture 36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719378" y="5658476"/>
            <a:ext cx="193401" cy="335415"/>
          </a:xfrm>
          <a:prstGeom prst="rect">
            <a:avLst/>
          </a:prstGeom>
        </p:spPr>
      </p:pic>
      <p:sp>
        <p:nvSpPr>
          <p:cNvPr id="3665" name="textbox 3665"/>
          <p:cNvSpPr/>
          <p:nvPr/>
        </p:nvSpPr>
        <p:spPr>
          <a:xfrm>
            <a:off x="1499108" y="5183509"/>
            <a:ext cx="320040" cy="1797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8000"/>
              </a:lnSpc>
              <a:tabLst>
                <a:tab pos="123825" algn="l"/>
              </a:tabLst>
            </a:pPr>
            <a:r>
              <a:rPr sz="13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3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</a:t>
            </a:r>
            <a:r>
              <a:rPr sz="13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endParaRPr lang="en-US" altLang="en-US" sz="1300" dirty="0"/>
          </a:p>
        </p:txBody>
      </p:sp>
      <p:sp>
        <p:nvSpPr>
          <p:cNvPr id="3666" name="textbox 3666"/>
          <p:cNvSpPr/>
          <p:nvPr/>
        </p:nvSpPr>
        <p:spPr>
          <a:xfrm>
            <a:off x="4347463" y="5186303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83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8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667" name="textbox 3667"/>
          <p:cNvSpPr/>
          <p:nvPr/>
        </p:nvSpPr>
        <p:spPr>
          <a:xfrm>
            <a:off x="5563615" y="5194558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810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668" name="textbox 3668"/>
          <p:cNvSpPr/>
          <p:nvPr/>
        </p:nvSpPr>
        <p:spPr>
          <a:xfrm>
            <a:off x="2428747" y="5182366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8318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16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669" name="textbox 3669"/>
          <p:cNvSpPr/>
          <p:nvPr/>
        </p:nvSpPr>
        <p:spPr>
          <a:xfrm>
            <a:off x="3353815" y="5183509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810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29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670" name="textbox 3670"/>
          <p:cNvSpPr/>
          <p:nvPr/>
        </p:nvSpPr>
        <p:spPr>
          <a:xfrm>
            <a:off x="6200648" y="5190494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83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8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671" name="textbox 3671"/>
          <p:cNvSpPr/>
          <p:nvPr/>
        </p:nvSpPr>
        <p:spPr>
          <a:xfrm>
            <a:off x="2721355" y="5183509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8318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18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672" name="textbox 3672"/>
          <p:cNvSpPr/>
          <p:nvPr/>
        </p:nvSpPr>
        <p:spPr>
          <a:xfrm>
            <a:off x="3641852" y="5183509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810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4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673" name="textbox 3673"/>
          <p:cNvSpPr/>
          <p:nvPr/>
        </p:nvSpPr>
        <p:spPr>
          <a:xfrm>
            <a:off x="8326627" y="5194558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83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92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674" name="textbox 3674"/>
          <p:cNvSpPr/>
          <p:nvPr/>
        </p:nvSpPr>
        <p:spPr>
          <a:xfrm>
            <a:off x="7108952" y="5194812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810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67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675" name="textbox 3675"/>
          <p:cNvSpPr/>
          <p:nvPr/>
        </p:nvSpPr>
        <p:spPr>
          <a:xfrm>
            <a:off x="7401559" y="5194812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83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87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676" name="textbox 3676"/>
          <p:cNvSpPr/>
          <p:nvPr/>
        </p:nvSpPr>
        <p:spPr>
          <a:xfrm>
            <a:off x="8038592" y="5196082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200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90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677" name="textbox 3677"/>
          <p:cNvSpPr/>
          <p:nvPr/>
        </p:nvSpPr>
        <p:spPr>
          <a:xfrm>
            <a:off x="6488683" y="5190494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810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678" name="textbox 3678"/>
          <p:cNvSpPr/>
          <p:nvPr/>
        </p:nvSpPr>
        <p:spPr>
          <a:xfrm>
            <a:off x="9251696" y="5190494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200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98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679" name="textbox 3679"/>
          <p:cNvSpPr/>
          <p:nvPr/>
        </p:nvSpPr>
        <p:spPr>
          <a:xfrm>
            <a:off x="8962135" y="5190494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83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94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680" name="textbox 3680"/>
          <p:cNvSpPr/>
          <p:nvPr/>
        </p:nvSpPr>
        <p:spPr>
          <a:xfrm>
            <a:off x="4640071" y="5187373"/>
            <a:ext cx="318134" cy="1816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175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4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681" name="textbox 3681"/>
          <p:cNvSpPr/>
          <p:nvPr/>
        </p:nvSpPr>
        <p:spPr>
          <a:xfrm>
            <a:off x="5275579" y="5195589"/>
            <a:ext cx="318134" cy="180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83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682" name="textbox 3682"/>
          <p:cNvSpPr/>
          <p:nvPr/>
        </p:nvSpPr>
        <p:spPr>
          <a:xfrm>
            <a:off x="1793239" y="5184144"/>
            <a:ext cx="318134" cy="1828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4000"/>
              </a:lnSpc>
              <a:tabLst>
                <a:tab pos="8318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12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pic>
        <p:nvPicPr>
          <p:cNvPr id="3683" name="picture 368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3947921" y="5213350"/>
            <a:ext cx="411734" cy="77723"/>
          </a:xfrm>
          <a:prstGeom prst="rect">
            <a:avLst/>
          </a:prstGeom>
        </p:spPr>
      </p:pic>
      <p:pic>
        <p:nvPicPr>
          <p:cNvPr id="3684" name="picture 368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8632697" y="5218683"/>
            <a:ext cx="356235" cy="79628"/>
          </a:xfrm>
          <a:prstGeom prst="rect">
            <a:avLst/>
          </a:prstGeom>
        </p:spPr>
      </p:pic>
      <p:pic>
        <p:nvPicPr>
          <p:cNvPr id="3685" name="picture 368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4946141" y="5217667"/>
            <a:ext cx="343153" cy="80772"/>
          </a:xfrm>
          <a:prstGeom prst="rect">
            <a:avLst/>
          </a:prstGeom>
        </p:spPr>
      </p:pic>
      <p:pic>
        <p:nvPicPr>
          <p:cNvPr id="3686" name="picture 368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7706106" y="5209285"/>
            <a:ext cx="343153" cy="78613"/>
          </a:xfrm>
          <a:prstGeom prst="rect">
            <a:avLst/>
          </a:prstGeom>
        </p:spPr>
      </p:pic>
      <p:pic>
        <p:nvPicPr>
          <p:cNvPr id="3687" name="picture 368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5875782" y="5239766"/>
            <a:ext cx="343153" cy="78613"/>
          </a:xfrm>
          <a:prstGeom prst="rect">
            <a:avLst/>
          </a:prstGeom>
        </p:spPr>
      </p:pic>
      <p:pic>
        <p:nvPicPr>
          <p:cNvPr id="3688" name="picture 368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2099310" y="5211698"/>
            <a:ext cx="343154" cy="77216"/>
          </a:xfrm>
          <a:prstGeom prst="rect">
            <a:avLst/>
          </a:prstGeom>
        </p:spPr>
      </p:pic>
      <p:pic>
        <p:nvPicPr>
          <p:cNvPr id="3689" name="picture 368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3035045" y="5205221"/>
            <a:ext cx="343154" cy="76327"/>
          </a:xfrm>
          <a:prstGeom prst="rect">
            <a:avLst/>
          </a:prstGeom>
        </p:spPr>
      </p:pic>
      <p:pic>
        <p:nvPicPr>
          <p:cNvPr id="3690" name="picture 369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3727703" y="5050535"/>
            <a:ext cx="161544" cy="161544"/>
          </a:xfrm>
          <a:prstGeom prst="rect">
            <a:avLst/>
          </a:prstGeom>
        </p:spPr>
      </p:pic>
      <p:pic>
        <p:nvPicPr>
          <p:cNvPr id="3691" name="picture 369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6802373" y="5233670"/>
            <a:ext cx="320167" cy="78486"/>
          </a:xfrm>
          <a:prstGeom prst="rect">
            <a:avLst/>
          </a:prstGeom>
        </p:spPr>
      </p:pic>
      <p:sp>
        <p:nvSpPr>
          <p:cNvPr id="3692" name="path"/>
          <p:cNvSpPr/>
          <p:nvPr/>
        </p:nvSpPr>
        <p:spPr>
          <a:xfrm>
            <a:off x="6114033" y="5611114"/>
            <a:ext cx="128524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93" name="path"/>
          <p:cNvSpPr/>
          <p:nvPr/>
        </p:nvSpPr>
        <p:spPr>
          <a:xfrm>
            <a:off x="4259325" y="5594350"/>
            <a:ext cx="128524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94" name="path"/>
          <p:cNvSpPr/>
          <p:nvPr/>
        </p:nvSpPr>
        <p:spPr>
          <a:xfrm>
            <a:off x="9511030" y="5601970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95" name="path"/>
          <p:cNvSpPr/>
          <p:nvPr/>
        </p:nvSpPr>
        <p:spPr>
          <a:xfrm>
            <a:off x="1432305" y="5592826"/>
            <a:ext cx="128524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96" name="path"/>
          <p:cNvSpPr/>
          <p:nvPr/>
        </p:nvSpPr>
        <p:spPr>
          <a:xfrm>
            <a:off x="3907282" y="5601970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97" name="path"/>
          <p:cNvSpPr/>
          <p:nvPr/>
        </p:nvSpPr>
        <p:spPr>
          <a:xfrm>
            <a:off x="6754114" y="5611114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98" name="path"/>
          <p:cNvSpPr/>
          <p:nvPr/>
        </p:nvSpPr>
        <p:spPr>
          <a:xfrm>
            <a:off x="7653273" y="5611114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99" name="path"/>
          <p:cNvSpPr/>
          <p:nvPr/>
        </p:nvSpPr>
        <p:spPr>
          <a:xfrm>
            <a:off x="8870950" y="5601970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00" name="path"/>
          <p:cNvSpPr/>
          <p:nvPr/>
        </p:nvSpPr>
        <p:spPr>
          <a:xfrm>
            <a:off x="8602726" y="5611114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01" name="path"/>
          <p:cNvSpPr/>
          <p:nvPr/>
        </p:nvSpPr>
        <p:spPr>
          <a:xfrm>
            <a:off x="5196585" y="5611114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02" name="path"/>
          <p:cNvSpPr/>
          <p:nvPr/>
        </p:nvSpPr>
        <p:spPr>
          <a:xfrm>
            <a:off x="5835141" y="5611114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03" name="path"/>
          <p:cNvSpPr/>
          <p:nvPr/>
        </p:nvSpPr>
        <p:spPr>
          <a:xfrm>
            <a:off x="4899405" y="5594350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04" name="path"/>
          <p:cNvSpPr/>
          <p:nvPr/>
        </p:nvSpPr>
        <p:spPr>
          <a:xfrm>
            <a:off x="7962646" y="5611114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05" name="path"/>
          <p:cNvSpPr/>
          <p:nvPr/>
        </p:nvSpPr>
        <p:spPr>
          <a:xfrm>
            <a:off x="7013194" y="5611114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6" name="table 3706"/>
          <p:cNvGraphicFramePr>
            <a:graphicFrameLocks noGrp="1"/>
          </p:cNvGraphicFramePr>
          <p:nvPr/>
        </p:nvGraphicFramePr>
        <p:xfrm>
          <a:off x="775969" y="3681856"/>
          <a:ext cx="7680325" cy="1729740"/>
        </p:xfrm>
        <a:graphic>
          <a:graphicData uri="http://schemas.openxmlformats.org/drawingml/2006/table">
            <a:tbl>
              <a:tblPr/>
              <a:tblGrid>
                <a:gridCol w="2857500"/>
                <a:gridCol w="2311400"/>
                <a:gridCol w="2511425"/>
              </a:tblGrid>
              <a:tr h="71881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marL="1746885" algn="l" rtl="0" eaLnBrk="0">
                        <a:lnSpc>
                          <a:spcPct val="94000"/>
                        </a:lnSpc>
                        <a:spcBef>
                          <a:spcPts val="0"/>
                        </a:spcBef>
                      </a:pPr>
                      <a:r>
                        <a:rPr sz="12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请求锁类型</a:t>
                      </a:r>
                      <a:endParaRPr lang="en-US" altLang="en-US" sz="1200" dirty="0"/>
                    </a:p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500" dirty="0"/>
                    </a:p>
                    <a:p>
                      <a:pPr marL="572770" algn="l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</a:pPr>
                      <a:r>
                        <a:rPr sz="12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当前锁</a:t>
                      </a:r>
                      <a:r>
                        <a:rPr sz="12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类</a:t>
                      </a:r>
                      <a:r>
                        <a:rPr sz="12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型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5000"/>
                        </a:lnSpc>
                      </a:pPr>
                      <a:endParaRPr lang="en-US" altLang="en-US" sz="1000" dirty="0"/>
                    </a:p>
                    <a:p>
                      <a:pPr marL="740410" algn="l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sz="12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</a:t>
                      </a:r>
                      <a:r>
                        <a:rPr sz="12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sz="12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共享锁)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5000"/>
                        </a:lnSpc>
                      </a:pPr>
                      <a:endParaRPr lang="en-US" altLang="en-US" sz="1000" dirty="0"/>
                    </a:p>
                    <a:p>
                      <a:pPr marL="824865" algn="l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X</a:t>
                      </a:r>
                      <a:r>
                        <a:rPr sz="12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</a:t>
                      </a:r>
                      <a:r>
                        <a:rPr sz="12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(排</a:t>
                      </a:r>
                      <a:r>
                        <a:rPr sz="12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他</a:t>
                      </a:r>
                      <a:r>
                        <a:rPr sz="12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锁)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</a:tr>
              <a:tr h="5022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1021080" algn="l" rtl="0" eaLnBrk="0">
                        <a:lnSpc>
                          <a:spcPct val="95000"/>
                        </a:lnSpc>
                      </a:pP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(共享锁)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1011555" algn="l" rtl="0" eaLnBrk="0">
                        <a:lnSpc>
                          <a:spcPct val="95000"/>
                        </a:lnSpc>
                      </a:pP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兼容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marL="110744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冲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突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086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1014730" algn="l" rtl="0" eaLnBrk="0">
                        <a:lnSpc>
                          <a:spcPct val="95000"/>
                        </a:lnSpc>
                      </a:pP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X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(排他锁)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marL="100901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冲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突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marL="110744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冲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突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3707" name="textbox 3707"/>
          <p:cNvSpPr/>
          <p:nvPr/>
        </p:nvSpPr>
        <p:spPr>
          <a:xfrm>
            <a:off x="800019" y="2355545"/>
            <a:ext cx="7965440" cy="10693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9050" algn="l" rtl="0" eaLnBrk="0">
              <a:lnSpc>
                <a:spcPct val="91000"/>
              </a:lnSpc>
            </a:pP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DB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实现了以下两种类型的行锁：</a:t>
            </a:r>
            <a:endParaRPr lang="en-US" altLang="en-US" sz="1400" dirty="0"/>
          </a:p>
          <a:p>
            <a:pPr algn="l" rtl="0" eaLnBrk="0">
              <a:lnSpc>
                <a:spcPct val="117000"/>
              </a:lnSpc>
            </a:pPr>
            <a:endParaRPr lang="en-US" altLang="en-US" sz="1000" dirty="0"/>
          </a:p>
          <a:p>
            <a:pPr marL="20320" algn="l" rtl="0" eaLnBrk="0">
              <a:lnSpc>
                <a:spcPct val="89000"/>
              </a:lnSpc>
              <a:spcBef>
                <a:spcPts val="425"/>
              </a:spcBef>
            </a:pPr>
            <a:r>
              <a:rPr sz="14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sz="14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共享锁(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sz="14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)：允许一个事务去读一行，阻止其他事务获得相同数据集的排它锁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  <a:p>
            <a:pPr algn="l" rtl="0" eaLnBrk="0">
              <a:lnSpc>
                <a:spcPct val="120000"/>
              </a:lnSpc>
            </a:pPr>
            <a:endParaRPr lang="en-US" altLang="en-US" sz="1000" dirty="0"/>
          </a:p>
          <a:p>
            <a:pPr algn="l" rtl="0" eaLnBrk="0">
              <a:lnSpc>
                <a:spcPct val="118000"/>
              </a:lnSpc>
            </a:pPr>
            <a:endParaRPr lang="en-US" altLang="en-US" sz="300" dirty="0"/>
          </a:p>
          <a:p>
            <a:pPr marL="12700" algn="l" rtl="0" eaLnBrk="0">
              <a:lnSpc>
                <a:spcPct val="89000"/>
              </a:lnSpc>
              <a:spcBef>
                <a:spcPts val="0"/>
              </a:spcBef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排他锁(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)：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允许获取排他锁的事务更新数据，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阻止其他事务获得相同数据集的共享锁和排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他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锁。</a:t>
            </a:r>
            <a:endParaRPr lang="en-US" altLang="en-US" sz="1400" dirty="0"/>
          </a:p>
        </p:txBody>
      </p:sp>
      <p:pic>
        <p:nvPicPr>
          <p:cNvPr id="3708" name="picture 37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709" name="textbox 3709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710" name="picture 37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711" name="picture 37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712" name="textbox 3712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3713" name="textbox 3713"/>
          <p:cNvSpPr/>
          <p:nvPr/>
        </p:nvSpPr>
        <p:spPr>
          <a:xfrm>
            <a:off x="797982" y="1112977"/>
            <a:ext cx="767715" cy="8934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行级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2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21590" algn="l" rtl="0" eaLnBrk="0">
              <a:lnSpc>
                <a:spcPct val="97000"/>
              </a:lnSpc>
              <a:spcBef>
                <a:spcPts val="0"/>
              </a:spcBef>
            </a:pP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行锁</a:t>
            </a:r>
            <a:endParaRPr lang="en-US" altLang="en-US" sz="1500" dirty="0"/>
          </a:p>
        </p:txBody>
      </p:sp>
      <p:grpSp>
        <p:nvGrpSpPr>
          <p:cNvPr id="544" name="group 54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714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715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716" name="picture 37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" name="path"/>
          <p:cNvSpPr/>
          <p:nvPr/>
        </p:nvSpPr>
        <p:spPr>
          <a:xfrm>
            <a:off x="2324498" y="2479492"/>
            <a:ext cx="2828128" cy="696705"/>
          </a:xfrm>
          <a:custGeom>
            <a:avLst/>
            <a:gdLst/>
            <a:ahLst/>
            <a:cxnLst/>
            <a:rect l="0" t="0" r="0" b="0"/>
            <a:pathLst>
              <a:path w="4453" h="1097">
                <a:moveTo>
                  <a:pt x="1" y="7"/>
                </a:moveTo>
                <a:lnTo>
                  <a:pt x="4451" y="1089"/>
                </a:lnTo>
              </a:path>
            </a:pathLst>
          </a:custGeom>
          <a:noFill/>
          <a:ln w="9525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3718" name="table 3718"/>
          <p:cNvGraphicFramePr>
            <a:graphicFrameLocks noGrp="1"/>
          </p:cNvGraphicFramePr>
          <p:nvPr/>
        </p:nvGraphicFramePr>
        <p:xfrm>
          <a:off x="778421" y="2305558"/>
          <a:ext cx="10637519" cy="2031365"/>
        </p:xfrm>
        <a:graphic>
          <a:graphicData uri="http://schemas.openxmlformats.org/drawingml/2006/table">
            <a:tbl>
              <a:tblPr/>
              <a:tblGrid>
                <a:gridCol w="3522979"/>
                <a:gridCol w="2444114"/>
                <a:gridCol w="4670425"/>
              </a:tblGrid>
              <a:tr h="3790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700" dirty="0"/>
                    </a:p>
                    <a:p>
                      <a:pPr marL="1628775" algn="l" rtl="0" eaLnBrk="0">
                        <a:lnSpc>
                          <a:spcPct val="75000"/>
                        </a:lnSpc>
                        <a:spcBef>
                          <a:spcPts val="5"/>
                        </a:spcBef>
                      </a:pPr>
                      <a:r>
                        <a:rPr sz="12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SQL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700" dirty="0"/>
                    </a:p>
                    <a:p>
                      <a:pPr marL="920115" algn="l" rtl="0" eaLnBrk="0">
                        <a:lnSpc>
                          <a:spcPct val="97000"/>
                        </a:lnSpc>
                        <a:spcBef>
                          <a:spcPts val="0"/>
                        </a:spcBef>
                      </a:pPr>
                      <a:r>
                        <a:rPr sz="12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行锁</a:t>
                      </a:r>
                      <a:r>
                        <a:rPr sz="12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类型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marL="2182495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说</a:t>
                      </a:r>
                      <a:r>
                        <a:rPr sz="12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明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600" dirty="0"/>
                    </a:p>
                    <a:p>
                      <a:pPr marL="11811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IN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SERT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...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400" dirty="0"/>
                    </a:p>
                    <a:p>
                      <a:pPr marL="10477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排他锁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400" dirty="0"/>
                    </a:p>
                    <a:p>
                      <a:pPr marL="12446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200" spc="-4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自动加</a:t>
                      </a:r>
                      <a:r>
                        <a:rPr sz="12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锁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600" dirty="0"/>
                    </a:p>
                    <a:p>
                      <a:pPr marL="11811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UPDATE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...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400" dirty="0"/>
                    </a:p>
                    <a:p>
                      <a:pPr marL="10477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排他锁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400" dirty="0"/>
                    </a:p>
                    <a:p>
                      <a:pPr marL="12446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200" spc="-4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自动加</a:t>
                      </a:r>
                      <a:r>
                        <a:rPr sz="12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锁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7431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600" dirty="0"/>
                    </a:p>
                    <a:p>
                      <a:pPr marL="11811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DELETE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...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400" dirty="0"/>
                    </a:p>
                    <a:p>
                      <a:pPr marL="10477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排他锁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400" dirty="0"/>
                    </a:p>
                    <a:p>
                      <a:pPr marL="12446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200" spc="-4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自动加</a:t>
                      </a:r>
                      <a:r>
                        <a:rPr sz="12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锁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400" dirty="0"/>
                    </a:p>
                    <a:p>
                      <a:pPr marL="11112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SE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LECT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(正常)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400" dirty="0"/>
                    </a:p>
                    <a:p>
                      <a:pPr marL="10731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2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不加任何锁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600" dirty="0"/>
                    </a:p>
                    <a:p>
                      <a:pPr marL="11112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SELECT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...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LOCK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IN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SHARE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MODE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400" dirty="0"/>
                    </a:p>
                    <a:p>
                      <a:pPr marL="10731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共享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锁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400" dirty="0"/>
                    </a:p>
                    <a:p>
                      <a:pPr marL="11049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需要手动在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SELECT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之后加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LOCK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IN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SHARE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MODE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8066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600" dirty="0"/>
                    </a:p>
                    <a:p>
                      <a:pPr marL="11112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SELEC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...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FOR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UPDATE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400" dirty="0"/>
                    </a:p>
                    <a:p>
                      <a:pPr marL="10477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排他锁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400" dirty="0"/>
                    </a:p>
                    <a:p>
                      <a:pPr marL="11049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需要手动在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SELEC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之后加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FOR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UPDATE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3719" name="picture 37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720" name="textbox 3720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721" name="picture 37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722" name="picture 37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723" name="textbox 3723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3724" name="textbox 3724"/>
          <p:cNvSpPr/>
          <p:nvPr/>
        </p:nvSpPr>
        <p:spPr>
          <a:xfrm>
            <a:off x="797982" y="1112977"/>
            <a:ext cx="767715" cy="8934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行级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2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21590" algn="l" rtl="0" eaLnBrk="0">
              <a:lnSpc>
                <a:spcPct val="97000"/>
              </a:lnSpc>
              <a:spcBef>
                <a:spcPts val="0"/>
              </a:spcBef>
            </a:pP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行锁</a:t>
            </a:r>
            <a:endParaRPr lang="en-US" altLang="en-US" sz="1500" dirty="0"/>
          </a:p>
        </p:txBody>
      </p:sp>
      <p:grpSp>
        <p:nvGrpSpPr>
          <p:cNvPr id="546" name="group 54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725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726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727" name="picture 37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box 218"/>
          <p:cNvSpPr/>
          <p:nvPr/>
        </p:nvSpPr>
        <p:spPr>
          <a:xfrm>
            <a:off x="5356890" y="2444286"/>
            <a:ext cx="1751329" cy="25095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320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</a:t>
            </a:r>
            <a:r>
              <a:rPr sz="32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引擎</a:t>
            </a:r>
            <a:endParaRPr lang="en-US" altLang="en-US" sz="3200" dirty="0"/>
          </a:p>
          <a:p>
            <a:pPr algn="l" rtl="0" eaLnBrk="0">
              <a:lnSpc>
                <a:spcPct val="153000"/>
              </a:lnSpc>
            </a:pPr>
            <a:endParaRPr lang="en-US" altLang="en-US" sz="1000" dirty="0"/>
          </a:p>
          <a:p>
            <a:pPr marL="19050" algn="l" rtl="0" eaLnBrk="0">
              <a:lnSpc>
                <a:spcPct val="93000"/>
              </a:lnSpc>
              <a:spcBef>
                <a:spcPts val="455"/>
              </a:spcBef>
            </a:pPr>
            <a:r>
              <a:rPr sz="1500" spc="9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9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500" spc="9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体系结</a:t>
            </a:r>
            <a:r>
              <a:rPr sz="15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1500" dirty="0"/>
          </a:p>
          <a:p>
            <a:pPr algn="l" rtl="0" eaLnBrk="0">
              <a:lnSpc>
                <a:spcPct val="145000"/>
              </a:lnSpc>
            </a:pPr>
            <a:endParaRPr lang="en-US" altLang="en-US" sz="1000" dirty="0"/>
          </a:p>
          <a:p>
            <a:pPr marL="19050" algn="l" rtl="0" eaLnBrk="0">
              <a:lnSpc>
                <a:spcPts val="1840"/>
              </a:lnSpc>
              <a:spcBef>
                <a:spcPts val="460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</a:t>
            </a:r>
            <a:endParaRPr lang="en-US" altLang="en-US" sz="1500" dirty="0"/>
          </a:p>
          <a:p>
            <a:pPr algn="l" rtl="0" eaLnBrk="0">
              <a:lnSpc>
                <a:spcPct val="133000"/>
              </a:lnSpc>
            </a:pPr>
            <a:endParaRPr lang="en-US" altLang="en-US" sz="1000" dirty="0"/>
          </a:p>
          <a:p>
            <a:pPr marL="19050" algn="l" rtl="0" eaLnBrk="0">
              <a:lnSpc>
                <a:spcPts val="1865"/>
              </a:lnSpc>
              <a:spcBef>
                <a:spcPts val="455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</a:t>
            </a:r>
            <a:endParaRPr lang="en-US" altLang="en-US" sz="1500" dirty="0"/>
          </a:p>
          <a:p>
            <a:pPr algn="l" rtl="0" eaLnBrk="0">
              <a:lnSpc>
                <a:spcPct val="129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19050" algn="l" rtl="0" eaLnBrk="0">
              <a:lnSpc>
                <a:spcPts val="1870"/>
              </a:lnSpc>
              <a:spcBef>
                <a:spcPts val="5"/>
              </a:spcBef>
            </a:pPr>
            <a:r>
              <a:rPr sz="1500" spc="6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</a:t>
            </a:r>
            <a:r>
              <a:rPr sz="1500" spc="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择</a:t>
            </a:r>
            <a:endParaRPr lang="en-US" altLang="en-US" sz="1500" dirty="0"/>
          </a:p>
        </p:txBody>
      </p:sp>
      <p:grpSp>
        <p:nvGrpSpPr>
          <p:cNvPr id="36" name="group 36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219" name="picture 21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220" name="textbox 220"/>
            <p:cNvSpPr/>
            <p:nvPr/>
          </p:nvSpPr>
          <p:spPr>
            <a:xfrm>
              <a:off x="-12700" y="-12700"/>
              <a:ext cx="1437005" cy="14643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marL="752475" algn="l" rtl="0" eaLnBrk="0">
                <a:lnSpc>
                  <a:spcPct val="86000"/>
                </a:lnSpc>
                <a:spcBef>
                  <a:spcPts val="0"/>
                </a:spcBef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8" name="path"/>
          <p:cNvSpPr/>
          <p:nvPr/>
        </p:nvSpPr>
        <p:spPr>
          <a:xfrm>
            <a:off x="855362" y="2267656"/>
            <a:ext cx="2828128" cy="696706"/>
          </a:xfrm>
          <a:custGeom>
            <a:avLst/>
            <a:gdLst/>
            <a:ahLst/>
            <a:cxnLst/>
            <a:rect l="0" t="0" r="0" b="0"/>
            <a:pathLst>
              <a:path w="4453" h="1097">
                <a:moveTo>
                  <a:pt x="1" y="7"/>
                </a:moveTo>
                <a:lnTo>
                  <a:pt x="4451" y="1089"/>
                </a:lnTo>
              </a:path>
            </a:pathLst>
          </a:custGeom>
          <a:noFill/>
          <a:ln w="9525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29" name="textbox 3729"/>
          <p:cNvSpPr/>
          <p:nvPr/>
        </p:nvSpPr>
        <p:spPr>
          <a:xfrm>
            <a:off x="943504" y="2355545"/>
            <a:ext cx="10174605" cy="10744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765"/>
              </a:lnSpc>
            </a:pP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默认情况下，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-60" baseline="-300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求</a:t>
            </a:r>
            <a:r>
              <a:rPr sz="2100" spc="-60" baseline="-300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sz="13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TABLE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READ事务隔离级别运行，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InnoDB使用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next-ke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锁进行搜索和索引扫描，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以防止幻读。</a:t>
            </a:r>
            <a:endParaRPr lang="en-US" altLang="en-US" sz="1400" dirty="0"/>
          </a:p>
          <a:p>
            <a:pPr marL="480060" algn="l" rtl="0" eaLnBrk="0">
              <a:lnSpc>
                <a:spcPct val="89000"/>
              </a:lnSpc>
              <a:spcBef>
                <a:spcPts val="660"/>
              </a:spcBef>
            </a:pPr>
            <a:r>
              <a:rPr sz="1000" spc="18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当前锁类</a:t>
            </a:r>
            <a:r>
              <a:rPr sz="1000" spc="15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型</a:t>
            </a:r>
            <a:endParaRPr lang="en-US" altLang="en-US" sz="1000" dirty="0"/>
          </a:p>
          <a:p>
            <a:pPr marL="22860" algn="l" rtl="0" eaLnBrk="0">
              <a:lnSpc>
                <a:spcPct val="95000"/>
              </a:lnSpc>
              <a:spcBef>
                <a:spcPts val="15"/>
              </a:spcBef>
            </a:pPr>
            <a:r>
              <a:rPr sz="1200" spc="1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sz="1200" spc="1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200" spc="1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针对唯一索引进行检索时，对已存在的记录进行等值匹配时，将会自动优化为</a:t>
            </a:r>
            <a:r>
              <a:rPr sz="12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锁。</a:t>
            </a:r>
            <a:endParaRPr lang="en-US" altLang="en-US" sz="1200" dirty="0"/>
          </a:p>
          <a:p>
            <a:pPr algn="l" rtl="0" eaLnBrk="0">
              <a:lnSpc>
                <a:spcPct val="117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marL="15240" algn="l" rtl="0" eaLnBrk="0">
              <a:lnSpc>
                <a:spcPct val="92000"/>
              </a:lnSpc>
              <a:spcBef>
                <a:spcPts val="0"/>
              </a:spcBef>
            </a:pP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的行锁是针对于索引加的锁，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不通过索引条件检索数据，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那么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将对表中的所有记录加锁，此时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就会升级为表锁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</p:txBody>
      </p:sp>
      <p:pic>
        <p:nvPicPr>
          <p:cNvPr id="3730" name="picture 37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09645" y="2396061"/>
            <a:ext cx="151404" cy="179651"/>
          </a:xfrm>
          <a:prstGeom prst="rect">
            <a:avLst/>
          </a:prstGeom>
        </p:spPr>
      </p:pic>
      <p:pic>
        <p:nvPicPr>
          <p:cNvPr id="3731" name="picture 37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52933" y="2396061"/>
            <a:ext cx="147720" cy="179651"/>
          </a:xfrm>
          <a:prstGeom prst="rect">
            <a:avLst/>
          </a:prstGeom>
        </p:spPr>
      </p:pic>
      <p:pic>
        <p:nvPicPr>
          <p:cNvPr id="3732" name="picture 37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900578" y="2396061"/>
            <a:ext cx="147675" cy="179651"/>
          </a:xfrm>
          <a:prstGeom prst="rect">
            <a:avLst/>
          </a:prstGeom>
        </p:spPr>
      </p:pic>
      <p:pic>
        <p:nvPicPr>
          <p:cNvPr id="3733" name="picture 37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597607" y="2368245"/>
            <a:ext cx="190872" cy="207467"/>
          </a:xfrm>
          <a:prstGeom prst="rect">
            <a:avLst/>
          </a:prstGeom>
        </p:spPr>
      </p:pic>
      <p:graphicFrame>
        <p:nvGraphicFramePr>
          <p:cNvPr id="3734" name="table 3734"/>
          <p:cNvGraphicFramePr>
            <a:graphicFrameLocks noGrp="1"/>
          </p:cNvGraphicFramePr>
          <p:nvPr/>
        </p:nvGraphicFramePr>
        <p:xfrm>
          <a:off x="940244" y="5073332"/>
          <a:ext cx="10634345" cy="310514"/>
        </p:xfrm>
        <a:graphic>
          <a:graphicData uri="http://schemas.openxmlformats.org/drawingml/2006/table">
            <a:tbl>
              <a:tblPr/>
              <a:tblGrid>
                <a:gridCol w="10634345"/>
              </a:tblGrid>
              <a:tr h="3073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735" name="picture 37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1831" y="5073395"/>
            <a:ext cx="10631423" cy="309372"/>
          </a:xfrm>
          <a:prstGeom prst="rect">
            <a:avLst/>
          </a:prstGeom>
        </p:spPr>
      </p:pic>
      <p:pic>
        <p:nvPicPr>
          <p:cNvPr id="3736" name="picture 37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737" name="textbox 3737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738" name="picture 37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sp>
        <p:nvSpPr>
          <p:cNvPr id="3739" name="textbox 3739"/>
          <p:cNvSpPr/>
          <p:nvPr/>
        </p:nvSpPr>
        <p:spPr>
          <a:xfrm>
            <a:off x="797982" y="1112977"/>
            <a:ext cx="1192530" cy="8934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行级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2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21590" algn="l" rtl="0" eaLnBrk="0">
              <a:lnSpc>
                <a:spcPct val="97000"/>
              </a:lnSpc>
              <a:spcBef>
                <a:spcPts val="0"/>
              </a:spcBef>
            </a:pPr>
            <a:r>
              <a:rPr sz="1500" spc="-1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1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行锁-演示</a:t>
            </a:r>
            <a:endParaRPr lang="en-US" altLang="en-US" sz="1500" dirty="0"/>
          </a:p>
        </p:txBody>
      </p:sp>
      <p:pic>
        <p:nvPicPr>
          <p:cNvPr id="3740" name="picture 37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741" name="textbox 3741"/>
          <p:cNvSpPr/>
          <p:nvPr/>
        </p:nvSpPr>
        <p:spPr>
          <a:xfrm>
            <a:off x="949590" y="4721423"/>
            <a:ext cx="3978275" cy="210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6000"/>
              </a:lnSpc>
            </a:pP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可以通过以下SQ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，查看意向锁及行锁的加锁情况：</a:t>
            </a:r>
            <a:endParaRPr lang="en-US" altLang="en-US" sz="1400" dirty="0"/>
          </a:p>
        </p:txBody>
      </p:sp>
      <p:sp>
        <p:nvSpPr>
          <p:cNvPr id="3742" name="textbox 3742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548" name="group 54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743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744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745" name="picture 37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6" name="textbox 3746"/>
          <p:cNvSpPr/>
          <p:nvPr/>
        </p:nvSpPr>
        <p:spPr>
          <a:xfrm>
            <a:off x="806864" y="1759636"/>
            <a:ext cx="9852659" cy="21640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500" spc="3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3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间隙锁/临键锁-演</a:t>
            </a:r>
            <a:r>
              <a:rPr sz="1500" spc="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示</a:t>
            </a:r>
            <a:endParaRPr lang="en-US" altLang="en-US" sz="15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algn="l" rtl="0" eaLnBrk="0">
              <a:lnSpc>
                <a:spcPct val="129000"/>
              </a:lnSpc>
            </a:pPr>
            <a:endParaRPr lang="en-US" altLang="en-US" sz="1000" dirty="0"/>
          </a:p>
          <a:p>
            <a:pPr marL="114935" algn="l" rtl="0" eaLnBrk="0">
              <a:lnSpc>
                <a:spcPct val="92000"/>
              </a:lnSpc>
              <a:spcBef>
                <a:spcPts val="425"/>
              </a:spcBef>
            </a:pP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默认情况下，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InnoDB在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REPEATABLE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READ事务隔离级别运行，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InnoDB使用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key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锁进行搜索和索引扫描，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以防止幻读。</a:t>
            </a:r>
            <a:endParaRPr lang="en-US" altLang="en-US" sz="1400" dirty="0"/>
          </a:p>
          <a:p>
            <a:pPr algn="l" rtl="0" eaLnBrk="0">
              <a:lnSpc>
                <a:spcPct val="117000"/>
              </a:lnSpc>
            </a:pPr>
            <a:endParaRPr lang="en-US" altLang="en-US" sz="1000" dirty="0"/>
          </a:p>
          <a:p>
            <a:pPr marL="125730" algn="l" rtl="0" eaLnBrk="0">
              <a:lnSpc>
                <a:spcPct val="89000"/>
              </a:lnSpc>
              <a:spcBef>
                <a:spcPts val="425"/>
              </a:spcBef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索引上的等值查询(唯一索引)，给不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存在的记录加锁时,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优化为间隙锁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  <a:p>
            <a:pPr algn="l" rtl="0" eaLnBrk="0">
              <a:lnSpc>
                <a:spcPct val="120000"/>
              </a:lnSpc>
            </a:pPr>
            <a:endParaRPr lang="en-US" altLang="en-US" sz="1000" dirty="0"/>
          </a:p>
          <a:p>
            <a:pPr marL="117475" algn="l" rtl="0" eaLnBrk="0">
              <a:lnSpc>
                <a:spcPct val="89000"/>
              </a:lnSpc>
              <a:spcBef>
                <a:spcPts val="425"/>
              </a:spcBef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索引上的等值查询(普通索引)，向右遍历时最后一个值不满足查询需求时，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next-key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ock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退化为间隙锁。</a:t>
            </a:r>
            <a:endParaRPr lang="en-US" altLang="en-US" sz="1400" dirty="0"/>
          </a:p>
          <a:p>
            <a:pPr algn="l" rtl="0" eaLnBrk="0">
              <a:lnSpc>
                <a:spcPct val="120000"/>
              </a:lnSpc>
            </a:pPr>
            <a:endParaRPr lang="en-US" altLang="en-US" sz="1000" dirty="0"/>
          </a:p>
          <a:p>
            <a:pPr algn="l" rtl="0" eaLnBrk="0">
              <a:lnSpc>
                <a:spcPct val="118000"/>
              </a:lnSpc>
            </a:pPr>
            <a:endParaRPr lang="en-US" altLang="en-US" sz="300" dirty="0"/>
          </a:p>
          <a:p>
            <a:pPr marL="120015" algn="l" rtl="0" eaLnBrk="0">
              <a:lnSpc>
                <a:spcPct val="89000"/>
              </a:lnSpc>
              <a:spcBef>
                <a:spcPts val="0"/>
              </a:spcBef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索引上的范围查询(唯一索引)--会访问到不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满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足条件的第一个值为止。</a:t>
            </a:r>
            <a:endParaRPr lang="en-US" altLang="en-US" sz="1400" dirty="0"/>
          </a:p>
        </p:txBody>
      </p:sp>
      <p:pic>
        <p:nvPicPr>
          <p:cNvPr id="3747" name="picture 37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748" name="textbox 3748"/>
          <p:cNvSpPr/>
          <p:nvPr/>
        </p:nvSpPr>
        <p:spPr>
          <a:xfrm>
            <a:off x="910809" y="5597944"/>
            <a:ext cx="10838180" cy="2197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400" spc="-3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注意：间隙锁唯一目的是防止其他事务插入间隙。间隙锁可以共存，</a:t>
            </a:r>
            <a:r>
              <a:rPr sz="1400" spc="-3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3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一个事务采用的间隙锁不会阻止另一个事务在同一间隙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上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采用间隙锁。</a:t>
            </a:r>
            <a:endParaRPr lang="en-US" altLang="en-US" sz="1400" dirty="0"/>
          </a:p>
        </p:txBody>
      </p:sp>
      <p:sp>
        <p:nvSpPr>
          <p:cNvPr id="3749" name="textbox 3749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750" name="picture 37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751" name="picture 37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752" name="textbox 3752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aphicFrame>
        <p:nvGraphicFramePr>
          <p:cNvPr id="3753" name="table 3753"/>
          <p:cNvGraphicFramePr>
            <a:graphicFrameLocks noGrp="1"/>
          </p:cNvGraphicFramePr>
          <p:nvPr/>
        </p:nvGraphicFramePr>
        <p:xfrm>
          <a:off x="7346950" y="4532121"/>
          <a:ext cx="768350" cy="707389"/>
        </p:xfrm>
        <a:graphic>
          <a:graphicData uri="http://schemas.openxmlformats.org/drawingml/2006/table">
            <a:tbl>
              <a:tblPr>
                <a:solidFill>
                  <a:srgbClr val="FCD7B9"/>
                </a:solidFill>
              </a:tblPr>
              <a:tblGrid>
                <a:gridCol w="379094"/>
                <a:gridCol w="389254"/>
              </a:tblGrid>
              <a:tr h="39242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95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754" name="table 3754"/>
          <p:cNvGraphicFramePr>
            <a:graphicFrameLocks noGrp="1"/>
          </p:cNvGraphicFramePr>
          <p:nvPr/>
        </p:nvGraphicFramePr>
        <p:xfrm>
          <a:off x="1715770" y="4513833"/>
          <a:ext cx="768350" cy="707389"/>
        </p:xfrm>
        <a:graphic>
          <a:graphicData uri="http://schemas.openxmlformats.org/drawingml/2006/table">
            <a:tbl>
              <a:tblPr>
                <a:solidFill>
                  <a:srgbClr val="FCD6B7"/>
                </a:solidFill>
              </a:tblPr>
              <a:tblGrid>
                <a:gridCol w="402589"/>
                <a:gridCol w="365759"/>
              </a:tblGrid>
              <a:tr h="39814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755" name="table 3755"/>
          <p:cNvGraphicFramePr>
            <a:graphicFrameLocks noGrp="1"/>
          </p:cNvGraphicFramePr>
          <p:nvPr/>
        </p:nvGraphicFramePr>
        <p:xfrm>
          <a:off x="816610" y="4513833"/>
          <a:ext cx="768350" cy="707390"/>
        </p:xfrm>
        <a:graphic>
          <a:graphicData uri="http://schemas.openxmlformats.org/drawingml/2006/table">
            <a:tbl>
              <a:tblPr>
                <a:solidFill>
                  <a:srgbClr val="FCD5B6"/>
                </a:solidFill>
              </a:tblPr>
              <a:tblGrid>
                <a:gridCol w="373379"/>
                <a:gridCol w="394969"/>
              </a:tblGrid>
              <a:tr h="3994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756" name="table 3756"/>
          <p:cNvGraphicFramePr>
            <a:graphicFrameLocks noGrp="1"/>
          </p:cNvGraphicFramePr>
          <p:nvPr/>
        </p:nvGraphicFramePr>
        <p:xfrm>
          <a:off x="2651505" y="4522978"/>
          <a:ext cx="768350" cy="707390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389254"/>
                <a:gridCol w="379094"/>
              </a:tblGrid>
              <a:tr h="3905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757" name="table 3757"/>
          <p:cNvGraphicFramePr>
            <a:graphicFrameLocks noGrp="1"/>
          </p:cNvGraphicFramePr>
          <p:nvPr/>
        </p:nvGraphicFramePr>
        <p:xfrm>
          <a:off x="6397498" y="4532121"/>
          <a:ext cx="768349" cy="707390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400684"/>
                <a:gridCol w="367664"/>
              </a:tblGrid>
              <a:tr h="3917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5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758" name="table 3758"/>
          <p:cNvGraphicFramePr>
            <a:graphicFrameLocks noGrp="1"/>
          </p:cNvGraphicFramePr>
          <p:nvPr/>
        </p:nvGraphicFramePr>
        <p:xfrm>
          <a:off x="5498338" y="4532121"/>
          <a:ext cx="768350" cy="707389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389254"/>
                <a:gridCol w="379094"/>
              </a:tblGrid>
              <a:tr h="3886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76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759" name="table 3759"/>
          <p:cNvGraphicFramePr>
            <a:graphicFrameLocks noGrp="1"/>
          </p:cNvGraphicFramePr>
          <p:nvPr/>
        </p:nvGraphicFramePr>
        <p:xfrm>
          <a:off x="8255254" y="4522978"/>
          <a:ext cx="768350" cy="707389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395604"/>
                <a:gridCol w="372745"/>
              </a:tblGrid>
              <a:tr h="39814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760" name="table 3760"/>
          <p:cNvGraphicFramePr>
            <a:graphicFrameLocks noGrp="1"/>
          </p:cNvGraphicFramePr>
          <p:nvPr/>
        </p:nvGraphicFramePr>
        <p:xfrm>
          <a:off x="4580890" y="4532121"/>
          <a:ext cx="766445" cy="707390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381634"/>
                <a:gridCol w="384809"/>
              </a:tblGrid>
              <a:tr h="3917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5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761" name="table 3761"/>
          <p:cNvGraphicFramePr>
            <a:graphicFrameLocks noGrp="1"/>
          </p:cNvGraphicFramePr>
          <p:nvPr/>
        </p:nvGraphicFramePr>
        <p:xfrm>
          <a:off x="3643629" y="4516882"/>
          <a:ext cx="768350" cy="706120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393065"/>
                <a:gridCol w="375284"/>
              </a:tblGrid>
              <a:tr h="3994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550" name="group 55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762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763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764" name="textbox 3764"/>
          <p:cNvSpPr/>
          <p:nvPr/>
        </p:nvSpPr>
        <p:spPr>
          <a:xfrm>
            <a:off x="797982" y="1112977"/>
            <a:ext cx="767715" cy="3041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行级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2000" dirty="0"/>
          </a:p>
        </p:txBody>
      </p:sp>
      <p:pic>
        <p:nvPicPr>
          <p:cNvPr id="3765" name="picture 37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3766" name="path"/>
          <p:cNvSpPr/>
          <p:nvPr/>
        </p:nvSpPr>
        <p:spPr>
          <a:xfrm>
            <a:off x="8255254" y="4522978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67" name="rect"/>
          <p:cNvSpPr/>
          <p:nvPr/>
        </p:nvSpPr>
        <p:spPr>
          <a:xfrm>
            <a:off x="8359140" y="4593335"/>
            <a:ext cx="294131" cy="327660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68" name="path"/>
          <p:cNvSpPr/>
          <p:nvPr/>
        </p:nvSpPr>
        <p:spPr>
          <a:xfrm>
            <a:off x="7037577" y="4532121"/>
            <a:ext cx="128524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69" name="rect"/>
          <p:cNvSpPr/>
          <p:nvPr/>
        </p:nvSpPr>
        <p:spPr>
          <a:xfrm>
            <a:off x="6798564" y="4597907"/>
            <a:ext cx="294131" cy="327660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70" name="path"/>
          <p:cNvSpPr/>
          <p:nvPr/>
        </p:nvSpPr>
        <p:spPr>
          <a:xfrm>
            <a:off x="5219445" y="4532121"/>
            <a:ext cx="128524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71" name="rect"/>
          <p:cNvSpPr/>
          <p:nvPr/>
        </p:nvSpPr>
        <p:spPr>
          <a:xfrm>
            <a:off x="4960620" y="4597908"/>
            <a:ext cx="294132" cy="326135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72" name="path"/>
          <p:cNvSpPr/>
          <p:nvPr/>
        </p:nvSpPr>
        <p:spPr>
          <a:xfrm>
            <a:off x="6138417" y="4532121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73" name="rect"/>
          <p:cNvSpPr/>
          <p:nvPr/>
        </p:nvSpPr>
        <p:spPr>
          <a:xfrm>
            <a:off x="5885688" y="4593335"/>
            <a:ext cx="292608" cy="327660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74" name="path"/>
          <p:cNvSpPr/>
          <p:nvPr/>
        </p:nvSpPr>
        <p:spPr>
          <a:xfrm>
            <a:off x="4283963" y="4516882"/>
            <a:ext cx="128270" cy="128270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75" name="rect"/>
          <p:cNvSpPr/>
          <p:nvPr/>
        </p:nvSpPr>
        <p:spPr>
          <a:xfrm>
            <a:off x="4037075" y="4588764"/>
            <a:ext cx="292608" cy="327660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76" name="path"/>
          <p:cNvSpPr/>
          <p:nvPr/>
        </p:nvSpPr>
        <p:spPr>
          <a:xfrm>
            <a:off x="5498338" y="4532121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77" name="rect"/>
          <p:cNvSpPr/>
          <p:nvPr/>
        </p:nvSpPr>
        <p:spPr>
          <a:xfrm>
            <a:off x="5597652" y="4593335"/>
            <a:ext cx="292608" cy="327660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78" name="path"/>
          <p:cNvSpPr/>
          <p:nvPr/>
        </p:nvSpPr>
        <p:spPr>
          <a:xfrm>
            <a:off x="3643629" y="4516882"/>
            <a:ext cx="128270" cy="128270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79" name="rect"/>
          <p:cNvSpPr/>
          <p:nvPr/>
        </p:nvSpPr>
        <p:spPr>
          <a:xfrm>
            <a:off x="3744467" y="4588764"/>
            <a:ext cx="292608" cy="327660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80" name="path"/>
          <p:cNvSpPr/>
          <p:nvPr/>
        </p:nvSpPr>
        <p:spPr>
          <a:xfrm>
            <a:off x="1456689" y="4513833"/>
            <a:ext cx="128524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81" name="rect"/>
          <p:cNvSpPr/>
          <p:nvPr/>
        </p:nvSpPr>
        <p:spPr>
          <a:xfrm>
            <a:off x="1190243" y="4587240"/>
            <a:ext cx="292608" cy="327660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82" name="path"/>
          <p:cNvSpPr/>
          <p:nvPr/>
        </p:nvSpPr>
        <p:spPr>
          <a:xfrm>
            <a:off x="8895334" y="4522978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83" name="rect"/>
          <p:cNvSpPr/>
          <p:nvPr/>
        </p:nvSpPr>
        <p:spPr>
          <a:xfrm>
            <a:off x="8648700" y="4593335"/>
            <a:ext cx="292607" cy="327660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84" name="path"/>
          <p:cNvSpPr/>
          <p:nvPr/>
        </p:nvSpPr>
        <p:spPr>
          <a:xfrm>
            <a:off x="6397498" y="4532121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85" name="rect"/>
          <p:cNvSpPr/>
          <p:nvPr/>
        </p:nvSpPr>
        <p:spPr>
          <a:xfrm>
            <a:off x="6505956" y="4597907"/>
            <a:ext cx="292607" cy="327660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86" name="path"/>
          <p:cNvSpPr/>
          <p:nvPr/>
        </p:nvSpPr>
        <p:spPr>
          <a:xfrm>
            <a:off x="3291585" y="4522978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87" name="rect"/>
          <p:cNvSpPr/>
          <p:nvPr/>
        </p:nvSpPr>
        <p:spPr>
          <a:xfrm>
            <a:off x="3038855" y="4587239"/>
            <a:ext cx="292608" cy="326136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88" name="path"/>
          <p:cNvSpPr/>
          <p:nvPr/>
        </p:nvSpPr>
        <p:spPr>
          <a:xfrm>
            <a:off x="2651505" y="4522978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89" name="rect"/>
          <p:cNvSpPr/>
          <p:nvPr/>
        </p:nvSpPr>
        <p:spPr>
          <a:xfrm>
            <a:off x="2750820" y="4587239"/>
            <a:ext cx="292608" cy="326136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90" name="path"/>
          <p:cNvSpPr/>
          <p:nvPr/>
        </p:nvSpPr>
        <p:spPr>
          <a:xfrm>
            <a:off x="816610" y="4513833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91" name="rect"/>
          <p:cNvSpPr/>
          <p:nvPr/>
        </p:nvSpPr>
        <p:spPr>
          <a:xfrm>
            <a:off x="897636" y="4587239"/>
            <a:ext cx="292608" cy="326136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92" name="path"/>
          <p:cNvSpPr/>
          <p:nvPr/>
        </p:nvSpPr>
        <p:spPr>
          <a:xfrm>
            <a:off x="4580890" y="4532121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93" name="rect"/>
          <p:cNvSpPr/>
          <p:nvPr/>
        </p:nvSpPr>
        <p:spPr>
          <a:xfrm>
            <a:off x="4672583" y="4597908"/>
            <a:ext cx="292608" cy="326135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94" name="path"/>
          <p:cNvSpPr/>
          <p:nvPr/>
        </p:nvSpPr>
        <p:spPr>
          <a:xfrm>
            <a:off x="2355850" y="4513833"/>
            <a:ext cx="128524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95" name="rect"/>
          <p:cNvSpPr/>
          <p:nvPr/>
        </p:nvSpPr>
        <p:spPr>
          <a:xfrm>
            <a:off x="2118360" y="4587239"/>
            <a:ext cx="292607" cy="326136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96" name="path"/>
          <p:cNvSpPr/>
          <p:nvPr/>
        </p:nvSpPr>
        <p:spPr>
          <a:xfrm>
            <a:off x="7987030" y="4532121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97" name="rect"/>
          <p:cNvSpPr/>
          <p:nvPr/>
        </p:nvSpPr>
        <p:spPr>
          <a:xfrm>
            <a:off x="7723631" y="4597908"/>
            <a:ext cx="292607" cy="326135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98" name="path"/>
          <p:cNvSpPr/>
          <p:nvPr/>
        </p:nvSpPr>
        <p:spPr>
          <a:xfrm>
            <a:off x="7346950" y="4532121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99" name="rect"/>
          <p:cNvSpPr/>
          <p:nvPr/>
        </p:nvSpPr>
        <p:spPr>
          <a:xfrm>
            <a:off x="7435596" y="4599432"/>
            <a:ext cx="292607" cy="326135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00" name="path"/>
          <p:cNvSpPr/>
          <p:nvPr/>
        </p:nvSpPr>
        <p:spPr>
          <a:xfrm>
            <a:off x="1715770" y="4513833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01" name="rect"/>
          <p:cNvSpPr/>
          <p:nvPr/>
        </p:nvSpPr>
        <p:spPr>
          <a:xfrm>
            <a:off x="1825751" y="4587240"/>
            <a:ext cx="292607" cy="323088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02" name="rect"/>
          <p:cNvSpPr/>
          <p:nvPr/>
        </p:nvSpPr>
        <p:spPr>
          <a:xfrm>
            <a:off x="4960620" y="4924044"/>
            <a:ext cx="294132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03" name="rect"/>
          <p:cNvSpPr/>
          <p:nvPr/>
        </p:nvSpPr>
        <p:spPr>
          <a:xfrm>
            <a:off x="6798564" y="4924044"/>
            <a:ext cx="294131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04" name="rect"/>
          <p:cNvSpPr/>
          <p:nvPr/>
        </p:nvSpPr>
        <p:spPr>
          <a:xfrm>
            <a:off x="8359140" y="4920996"/>
            <a:ext cx="294131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05" name="rect"/>
          <p:cNvSpPr/>
          <p:nvPr/>
        </p:nvSpPr>
        <p:spPr>
          <a:xfrm>
            <a:off x="4672583" y="4924044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06" name="rect"/>
          <p:cNvSpPr/>
          <p:nvPr/>
        </p:nvSpPr>
        <p:spPr>
          <a:xfrm>
            <a:off x="3038855" y="4913376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07" name="rect"/>
          <p:cNvSpPr/>
          <p:nvPr/>
        </p:nvSpPr>
        <p:spPr>
          <a:xfrm>
            <a:off x="4037075" y="4916423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08" name="rect"/>
          <p:cNvSpPr/>
          <p:nvPr/>
        </p:nvSpPr>
        <p:spPr>
          <a:xfrm>
            <a:off x="3744467" y="4916423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09" name="rect"/>
          <p:cNvSpPr/>
          <p:nvPr/>
        </p:nvSpPr>
        <p:spPr>
          <a:xfrm>
            <a:off x="5597652" y="4920996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10" name="rect"/>
          <p:cNvSpPr/>
          <p:nvPr/>
        </p:nvSpPr>
        <p:spPr>
          <a:xfrm>
            <a:off x="5885688" y="4920996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11" name="rect"/>
          <p:cNvSpPr/>
          <p:nvPr/>
        </p:nvSpPr>
        <p:spPr>
          <a:xfrm>
            <a:off x="2750820" y="4913376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12" name="rect"/>
          <p:cNvSpPr/>
          <p:nvPr/>
        </p:nvSpPr>
        <p:spPr>
          <a:xfrm>
            <a:off x="897636" y="4913376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13" name="rect"/>
          <p:cNvSpPr/>
          <p:nvPr/>
        </p:nvSpPr>
        <p:spPr>
          <a:xfrm>
            <a:off x="1190243" y="4913376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14" name="rect"/>
          <p:cNvSpPr/>
          <p:nvPr/>
        </p:nvSpPr>
        <p:spPr>
          <a:xfrm>
            <a:off x="1825751" y="4913376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15" name="path"/>
          <p:cNvSpPr/>
          <p:nvPr/>
        </p:nvSpPr>
        <p:spPr>
          <a:xfrm>
            <a:off x="2355850" y="5092954"/>
            <a:ext cx="128524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16" name="rect"/>
          <p:cNvSpPr/>
          <p:nvPr/>
        </p:nvSpPr>
        <p:spPr>
          <a:xfrm>
            <a:off x="2118360" y="4913376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17" name="rect"/>
          <p:cNvSpPr/>
          <p:nvPr/>
        </p:nvSpPr>
        <p:spPr>
          <a:xfrm>
            <a:off x="8648700" y="4920996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18" name="rect"/>
          <p:cNvSpPr/>
          <p:nvPr/>
        </p:nvSpPr>
        <p:spPr>
          <a:xfrm>
            <a:off x="6505956" y="4924044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19" name="rect"/>
          <p:cNvSpPr/>
          <p:nvPr/>
        </p:nvSpPr>
        <p:spPr>
          <a:xfrm>
            <a:off x="7435596" y="4925567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20" name="rect"/>
          <p:cNvSpPr/>
          <p:nvPr/>
        </p:nvSpPr>
        <p:spPr>
          <a:xfrm>
            <a:off x="7723631" y="4924044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21" name="textbox 3821"/>
          <p:cNvSpPr/>
          <p:nvPr/>
        </p:nvSpPr>
        <p:spPr>
          <a:xfrm>
            <a:off x="4947920" y="4694686"/>
            <a:ext cx="320040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810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822" name="textbox 3822"/>
          <p:cNvSpPr/>
          <p:nvPr/>
        </p:nvSpPr>
        <p:spPr>
          <a:xfrm>
            <a:off x="8346440" y="4690622"/>
            <a:ext cx="320040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83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94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823" name="textbox 3823"/>
          <p:cNvSpPr/>
          <p:nvPr/>
        </p:nvSpPr>
        <p:spPr>
          <a:xfrm>
            <a:off x="6785864" y="4694940"/>
            <a:ext cx="320040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83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87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824" name="textbox 3824"/>
          <p:cNvSpPr/>
          <p:nvPr/>
        </p:nvSpPr>
        <p:spPr>
          <a:xfrm>
            <a:off x="3026155" y="4683442"/>
            <a:ext cx="318134" cy="1828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4000"/>
              </a:lnSpc>
              <a:tabLst>
                <a:tab pos="7810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4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825" name="textbox 3825"/>
          <p:cNvSpPr/>
          <p:nvPr/>
        </p:nvSpPr>
        <p:spPr>
          <a:xfrm>
            <a:off x="884936" y="4683442"/>
            <a:ext cx="318134" cy="1797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8000"/>
              </a:lnSpc>
              <a:tabLst>
                <a:tab pos="121920" algn="l"/>
              </a:tabLst>
            </a:pPr>
            <a:r>
              <a:rPr sz="13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3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</a:t>
            </a:r>
            <a:r>
              <a:rPr sz="13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endParaRPr lang="en-US" altLang="en-US" sz="1300" dirty="0"/>
          </a:p>
        </p:txBody>
      </p:sp>
      <p:sp>
        <p:nvSpPr>
          <p:cNvPr id="3826" name="textbox 3826"/>
          <p:cNvSpPr/>
          <p:nvPr/>
        </p:nvSpPr>
        <p:spPr>
          <a:xfrm>
            <a:off x="2105660" y="4683442"/>
            <a:ext cx="318134" cy="1828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4000"/>
              </a:lnSpc>
              <a:tabLst>
                <a:tab pos="8318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18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827" name="textbox 3827"/>
          <p:cNvSpPr/>
          <p:nvPr/>
        </p:nvSpPr>
        <p:spPr>
          <a:xfrm>
            <a:off x="2738120" y="4683637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810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29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828" name="textbox 3828"/>
          <p:cNvSpPr/>
          <p:nvPr/>
        </p:nvSpPr>
        <p:spPr>
          <a:xfrm>
            <a:off x="5872988" y="4690622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810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829" name="textbox 3829"/>
          <p:cNvSpPr/>
          <p:nvPr/>
        </p:nvSpPr>
        <p:spPr>
          <a:xfrm>
            <a:off x="3731767" y="4686431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83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8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830" name="textbox 3830"/>
          <p:cNvSpPr/>
          <p:nvPr/>
        </p:nvSpPr>
        <p:spPr>
          <a:xfrm>
            <a:off x="5584952" y="4690622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83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8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831" name="textbox 3831"/>
          <p:cNvSpPr/>
          <p:nvPr/>
        </p:nvSpPr>
        <p:spPr>
          <a:xfrm>
            <a:off x="1813051" y="4682494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8318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16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832" name="textbox 3832"/>
          <p:cNvSpPr/>
          <p:nvPr/>
        </p:nvSpPr>
        <p:spPr>
          <a:xfrm>
            <a:off x="8636000" y="4690622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200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98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833" name="textbox 3833"/>
          <p:cNvSpPr/>
          <p:nvPr/>
        </p:nvSpPr>
        <p:spPr>
          <a:xfrm>
            <a:off x="7710931" y="4694686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83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92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834" name="textbox 3834"/>
          <p:cNvSpPr/>
          <p:nvPr/>
        </p:nvSpPr>
        <p:spPr>
          <a:xfrm>
            <a:off x="6493256" y="4694940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810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7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835" name="textbox 3835"/>
          <p:cNvSpPr/>
          <p:nvPr/>
        </p:nvSpPr>
        <p:spPr>
          <a:xfrm>
            <a:off x="7422896" y="4696210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200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90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836" name="textbox 3836"/>
          <p:cNvSpPr/>
          <p:nvPr/>
        </p:nvSpPr>
        <p:spPr>
          <a:xfrm>
            <a:off x="4024375" y="4687501"/>
            <a:ext cx="318134" cy="1816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175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4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837" name="textbox 3837"/>
          <p:cNvSpPr/>
          <p:nvPr/>
        </p:nvSpPr>
        <p:spPr>
          <a:xfrm>
            <a:off x="1177543" y="4684272"/>
            <a:ext cx="318134" cy="1828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4000"/>
              </a:lnSpc>
              <a:tabLst>
                <a:tab pos="8318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12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3838" name="textbox 3838"/>
          <p:cNvSpPr/>
          <p:nvPr/>
        </p:nvSpPr>
        <p:spPr>
          <a:xfrm>
            <a:off x="4659883" y="4696291"/>
            <a:ext cx="318134" cy="180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83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pic>
        <p:nvPicPr>
          <p:cNvPr id="3839" name="picture 38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332225" y="4713478"/>
            <a:ext cx="411734" cy="77724"/>
          </a:xfrm>
          <a:prstGeom prst="rect">
            <a:avLst/>
          </a:prstGeom>
        </p:spPr>
      </p:pic>
      <p:pic>
        <p:nvPicPr>
          <p:cNvPr id="3840" name="picture 38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017002" y="4718811"/>
            <a:ext cx="356234" cy="79628"/>
          </a:xfrm>
          <a:prstGeom prst="rect">
            <a:avLst/>
          </a:prstGeom>
        </p:spPr>
      </p:pic>
      <p:pic>
        <p:nvPicPr>
          <p:cNvPr id="3841" name="picture 38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4330445" y="4717795"/>
            <a:ext cx="343154" cy="80772"/>
          </a:xfrm>
          <a:prstGeom prst="rect">
            <a:avLst/>
          </a:prstGeom>
        </p:spPr>
      </p:pic>
      <p:pic>
        <p:nvPicPr>
          <p:cNvPr id="3842" name="picture 38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090409" y="4709414"/>
            <a:ext cx="343154" cy="78613"/>
          </a:xfrm>
          <a:prstGeom prst="rect">
            <a:avLst/>
          </a:prstGeom>
        </p:spPr>
      </p:pic>
      <p:pic>
        <p:nvPicPr>
          <p:cNvPr id="3843" name="picture 38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5260085" y="4739894"/>
            <a:ext cx="343154" cy="78613"/>
          </a:xfrm>
          <a:prstGeom prst="rect">
            <a:avLst/>
          </a:prstGeom>
        </p:spPr>
      </p:pic>
      <p:pic>
        <p:nvPicPr>
          <p:cNvPr id="3844" name="picture 38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483613" y="4711827"/>
            <a:ext cx="343153" cy="77216"/>
          </a:xfrm>
          <a:prstGeom prst="rect">
            <a:avLst/>
          </a:prstGeom>
        </p:spPr>
      </p:pic>
      <p:pic>
        <p:nvPicPr>
          <p:cNvPr id="3845" name="picture 38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2419350" y="4705350"/>
            <a:ext cx="343154" cy="76327"/>
          </a:xfrm>
          <a:prstGeom prst="rect">
            <a:avLst/>
          </a:prstGeom>
        </p:spPr>
      </p:pic>
      <p:pic>
        <p:nvPicPr>
          <p:cNvPr id="3846" name="picture 38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6186678" y="4733797"/>
            <a:ext cx="320166" cy="78485"/>
          </a:xfrm>
          <a:prstGeom prst="rect">
            <a:avLst/>
          </a:prstGeom>
        </p:spPr>
      </p:pic>
      <p:sp>
        <p:nvSpPr>
          <p:cNvPr id="3847" name="path"/>
          <p:cNvSpPr/>
          <p:nvPr/>
        </p:nvSpPr>
        <p:spPr>
          <a:xfrm>
            <a:off x="7037577" y="5111242"/>
            <a:ext cx="128524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48" name="path"/>
          <p:cNvSpPr/>
          <p:nvPr/>
        </p:nvSpPr>
        <p:spPr>
          <a:xfrm>
            <a:off x="5219445" y="5111242"/>
            <a:ext cx="128524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49" name="path"/>
          <p:cNvSpPr/>
          <p:nvPr/>
        </p:nvSpPr>
        <p:spPr>
          <a:xfrm>
            <a:off x="1456689" y="5092954"/>
            <a:ext cx="128524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50" name="path"/>
          <p:cNvSpPr/>
          <p:nvPr/>
        </p:nvSpPr>
        <p:spPr>
          <a:xfrm>
            <a:off x="5498338" y="5111242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51" name="path"/>
          <p:cNvSpPr/>
          <p:nvPr/>
        </p:nvSpPr>
        <p:spPr>
          <a:xfrm>
            <a:off x="2651505" y="5102097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52" name="path"/>
          <p:cNvSpPr/>
          <p:nvPr/>
        </p:nvSpPr>
        <p:spPr>
          <a:xfrm>
            <a:off x="7987030" y="5111242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53" name="path"/>
          <p:cNvSpPr/>
          <p:nvPr/>
        </p:nvSpPr>
        <p:spPr>
          <a:xfrm>
            <a:off x="3291585" y="5102097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54" name="path"/>
          <p:cNvSpPr/>
          <p:nvPr/>
        </p:nvSpPr>
        <p:spPr>
          <a:xfrm>
            <a:off x="1715770" y="5092954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55" name="path"/>
          <p:cNvSpPr/>
          <p:nvPr/>
        </p:nvSpPr>
        <p:spPr>
          <a:xfrm>
            <a:off x="7346950" y="5111242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56" name="path"/>
          <p:cNvSpPr/>
          <p:nvPr/>
        </p:nvSpPr>
        <p:spPr>
          <a:xfrm>
            <a:off x="816610" y="5092954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57" name="path"/>
          <p:cNvSpPr/>
          <p:nvPr/>
        </p:nvSpPr>
        <p:spPr>
          <a:xfrm>
            <a:off x="6138417" y="5111242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58" name="path"/>
          <p:cNvSpPr/>
          <p:nvPr/>
        </p:nvSpPr>
        <p:spPr>
          <a:xfrm>
            <a:off x="6397498" y="5111242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59" name="path"/>
          <p:cNvSpPr/>
          <p:nvPr/>
        </p:nvSpPr>
        <p:spPr>
          <a:xfrm>
            <a:off x="4580890" y="5111242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60" name="path"/>
          <p:cNvSpPr/>
          <p:nvPr/>
        </p:nvSpPr>
        <p:spPr>
          <a:xfrm>
            <a:off x="8255254" y="5102097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61" name="path"/>
          <p:cNvSpPr/>
          <p:nvPr/>
        </p:nvSpPr>
        <p:spPr>
          <a:xfrm>
            <a:off x="8895334" y="5102097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62" name="path"/>
          <p:cNvSpPr/>
          <p:nvPr/>
        </p:nvSpPr>
        <p:spPr>
          <a:xfrm>
            <a:off x="3643629" y="5094732"/>
            <a:ext cx="128270" cy="128270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63" name="path"/>
          <p:cNvSpPr/>
          <p:nvPr/>
        </p:nvSpPr>
        <p:spPr>
          <a:xfrm>
            <a:off x="4283963" y="5094732"/>
            <a:ext cx="128270" cy="128270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textbox 3864"/>
          <p:cNvSpPr/>
          <p:nvPr/>
        </p:nvSpPr>
        <p:spPr>
          <a:xfrm>
            <a:off x="1956587" y="3059938"/>
            <a:ext cx="1208405" cy="7029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4800" spc="-15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</a:t>
            </a:r>
            <a:r>
              <a:rPr sz="4800" spc="-14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endParaRPr lang="en-US" altLang="en-US" sz="4800" dirty="0"/>
          </a:p>
        </p:txBody>
      </p:sp>
      <p:grpSp>
        <p:nvGrpSpPr>
          <p:cNvPr id="552" name="group 552"/>
          <p:cNvGrpSpPr/>
          <p:nvPr/>
        </p:nvGrpSpPr>
        <p:grpSpPr>
          <a:xfrm rot="21600000">
            <a:off x="1188466" y="2256790"/>
            <a:ext cx="3115563" cy="2598927"/>
            <a:chOff x="0" y="0"/>
            <a:chExt cx="3115563" cy="2598927"/>
          </a:xfrm>
        </p:grpSpPr>
        <p:sp>
          <p:nvSpPr>
            <p:cNvPr id="3865" name="path"/>
            <p:cNvSpPr/>
            <p:nvPr/>
          </p:nvSpPr>
          <p:spPr>
            <a:xfrm>
              <a:off x="0" y="1997963"/>
              <a:ext cx="600963" cy="600963"/>
            </a:xfrm>
            <a:custGeom>
              <a:avLst/>
              <a:gdLst/>
              <a:ahLst/>
              <a:cxnLst/>
              <a:rect l="0" t="0" r="0" b="0"/>
              <a:pathLst>
                <a:path w="946" h="946">
                  <a:moveTo>
                    <a:pt x="10" y="473"/>
                  </a:moveTo>
                  <a:cubicBezTo>
                    <a:pt x="10" y="217"/>
                    <a:pt x="217" y="10"/>
                    <a:pt x="473" y="10"/>
                  </a:cubicBezTo>
                  <a:cubicBezTo>
                    <a:pt x="728" y="10"/>
                    <a:pt x="936" y="217"/>
                    <a:pt x="936" y="473"/>
                  </a:cubicBezTo>
                  <a:cubicBezTo>
                    <a:pt x="936" y="728"/>
                    <a:pt x="728" y="936"/>
                    <a:pt x="473" y="936"/>
                  </a:cubicBezTo>
                  <a:cubicBezTo>
                    <a:pt x="217" y="936"/>
                    <a:pt x="10" y="728"/>
                    <a:pt x="10" y="473"/>
                  </a:cubicBezTo>
                </a:path>
              </a:pathLst>
            </a:custGeom>
            <a:noFill/>
            <a:ln w="12700" cap="flat">
              <a:solidFill>
                <a:srgbClr val="BFBFB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866" name="path"/>
            <p:cNvSpPr/>
            <p:nvPr/>
          </p:nvSpPr>
          <p:spPr>
            <a:xfrm>
              <a:off x="1620266" y="1411477"/>
              <a:ext cx="926591" cy="926592"/>
            </a:xfrm>
            <a:custGeom>
              <a:avLst/>
              <a:gdLst/>
              <a:ahLst/>
              <a:cxnLst/>
              <a:rect l="0" t="0" r="0" b="0"/>
              <a:pathLst>
                <a:path w="1459" h="1459">
                  <a:moveTo>
                    <a:pt x="0" y="729"/>
                  </a:moveTo>
                  <a:cubicBezTo>
                    <a:pt x="0" y="326"/>
                    <a:pt x="326" y="0"/>
                    <a:pt x="729" y="0"/>
                  </a:cubicBezTo>
                  <a:cubicBezTo>
                    <a:pt x="1132" y="0"/>
                    <a:pt x="1459" y="326"/>
                    <a:pt x="1459" y="729"/>
                  </a:cubicBezTo>
                  <a:cubicBezTo>
                    <a:pt x="1459" y="1132"/>
                    <a:pt x="1132" y="1459"/>
                    <a:pt x="729" y="1459"/>
                  </a:cubicBezTo>
                  <a:cubicBezTo>
                    <a:pt x="326" y="1459"/>
                    <a:pt x="0" y="1132"/>
                    <a:pt x="0" y="729"/>
                  </a:cubicBezTo>
                </a:path>
              </a:pathLst>
            </a:custGeom>
            <a:solidFill>
              <a:srgbClr val="515151">
                <a:alpha val="63137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867" name="path"/>
            <p:cNvSpPr/>
            <p:nvPr/>
          </p:nvSpPr>
          <p:spPr>
            <a:xfrm>
              <a:off x="1513331" y="0"/>
              <a:ext cx="1602232" cy="1602231"/>
            </a:xfrm>
            <a:custGeom>
              <a:avLst/>
              <a:gdLst/>
              <a:ahLst/>
              <a:cxnLst/>
              <a:rect l="0" t="0" r="0" b="0"/>
              <a:pathLst>
                <a:path w="2523" h="2523">
                  <a:moveTo>
                    <a:pt x="10" y="1261"/>
                  </a:moveTo>
                  <a:cubicBezTo>
                    <a:pt x="10" y="570"/>
                    <a:pt x="570" y="10"/>
                    <a:pt x="1261" y="10"/>
                  </a:cubicBezTo>
                  <a:cubicBezTo>
                    <a:pt x="1952" y="10"/>
                    <a:pt x="2513" y="570"/>
                    <a:pt x="2513" y="1261"/>
                  </a:cubicBezTo>
                  <a:cubicBezTo>
                    <a:pt x="2513" y="1952"/>
                    <a:pt x="1952" y="2513"/>
                    <a:pt x="1261" y="2513"/>
                  </a:cubicBezTo>
                  <a:cubicBezTo>
                    <a:pt x="570" y="2513"/>
                    <a:pt x="10" y="1952"/>
                    <a:pt x="10" y="1261"/>
                  </a:cubicBezTo>
                </a:path>
              </a:pathLst>
            </a:custGeom>
            <a:noFill/>
            <a:ln w="12700" cap="flat">
              <a:solidFill>
                <a:srgbClr val="515151">
                  <a:alpha val="100000"/>
                </a:srgbClr>
              </a:solidFill>
              <a:prstDash val="dash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868" name="path"/>
            <p:cNvSpPr/>
            <p:nvPr/>
          </p:nvSpPr>
          <p:spPr>
            <a:xfrm>
              <a:off x="301244" y="182371"/>
              <a:ext cx="1924811" cy="1895855"/>
            </a:xfrm>
            <a:custGeom>
              <a:avLst/>
              <a:gdLst/>
              <a:ahLst/>
              <a:cxnLst/>
              <a:rect l="0" t="0" r="0" b="0"/>
              <a:pathLst>
                <a:path w="3031" h="2985">
                  <a:moveTo>
                    <a:pt x="0" y="1492"/>
                  </a:moveTo>
                  <a:cubicBezTo>
                    <a:pt x="0" y="668"/>
                    <a:pt x="678" y="0"/>
                    <a:pt x="1515" y="0"/>
                  </a:cubicBezTo>
                  <a:cubicBezTo>
                    <a:pt x="2352" y="0"/>
                    <a:pt x="3031" y="668"/>
                    <a:pt x="3031" y="1492"/>
                  </a:cubicBezTo>
                  <a:cubicBezTo>
                    <a:pt x="3031" y="2317"/>
                    <a:pt x="2352" y="2985"/>
                    <a:pt x="1515" y="2985"/>
                  </a:cubicBezTo>
                  <a:cubicBezTo>
                    <a:pt x="678" y="2985"/>
                    <a:pt x="0" y="2317"/>
                    <a:pt x="0" y="1492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869" name="path"/>
            <p:cNvSpPr/>
            <p:nvPr/>
          </p:nvSpPr>
          <p:spPr>
            <a:xfrm>
              <a:off x="244094" y="125221"/>
              <a:ext cx="2039111" cy="2010155"/>
            </a:xfrm>
            <a:custGeom>
              <a:avLst/>
              <a:gdLst/>
              <a:ahLst/>
              <a:cxnLst/>
              <a:rect l="0" t="0" r="0" b="0"/>
              <a:pathLst>
                <a:path w="3211" h="3165">
                  <a:moveTo>
                    <a:pt x="90" y="1582"/>
                  </a:moveTo>
                  <a:cubicBezTo>
                    <a:pt x="90" y="758"/>
                    <a:pt x="768" y="90"/>
                    <a:pt x="1605" y="90"/>
                  </a:cubicBezTo>
                  <a:cubicBezTo>
                    <a:pt x="2442" y="90"/>
                    <a:pt x="3121" y="758"/>
                    <a:pt x="3121" y="1582"/>
                  </a:cubicBezTo>
                  <a:cubicBezTo>
                    <a:pt x="3121" y="2407"/>
                    <a:pt x="2442" y="3075"/>
                    <a:pt x="1605" y="3075"/>
                  </a:cubicBezTo>
                  <a:cubicBezTo>
                    <a:pt x="768" y="3075"/>
                    <a:pt x="90" y="2407"/>
                    <a:pt x="90" y="1582"/>
                  </a:cubicBezTo>
                </a:path>
              </a:pathLst>
            </a:custGeom>
            <a:noFill/>
            <a:ln w="114300" cap="flat">
              <a:solidFill>
                <a:srgbClr val="AD2B2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870" name="rect"/>
          <p:cNvSpPr/>
          <p:nvPr/>
        </p:nvSpPr>
        <p:spPr>
          <a:xfrm>
            <a:off x="5250179" y="3076955"/>
            <a:ext cx="6179820" cy="708660"/>
          </a:xfrm>
          <a:prstGeom prst="rect">
            <a:avLst/>
          </a:prstGeom>
          <a:solidFill>
            <a:srgbClr val="FFFFE4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3871" name="table 3871"/>
          <p:cNvGraphicFramePr>
            <a:graphicFrameLocks noGrp="1"/>
          </p:cNvGraphicFramePr>
          <p:nvPr/>
        </p:nvGraphicFramePr>
        <p:xfrm>
          <a:off x="5248592" y="3075368"/>
          <a:ext cx="6182995" cy="711835"/>
        </p:xfrm>
        <a:graphic>
          <a:graphicData uri="http://schemas.openxmlformats.org/drawingml/2006/table">
            <a:tbl>
              <a:tblPr/>
              <a:tblGrid>
                <a:gridCol w="6182995"/>
              </a:tblGrid>
              <a:tr h="70866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900" dirty="0"/>
                    </a:p>
                    <a:p>
                      <a:pPr marL="107950" algn="l" rtl="0" eaLnBrk="0">
                        <a:lnSpc>
                          <a:spcPct val="91000"/>
                        </a:lnSpc>
                        <a:spcBef>
                          <a:spcPts val="5"/>
                        </a:spcBef>
                      </a:pP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➢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   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对整个数据库实例加锁，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加锁后整个实例就处于只读</a:t>
                      </a:r>
                      <a:r>
                        <a:rPr sz="1400" spc="-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状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态</a:t>
                      </a:r>
                      <a:endParaRPr lang="en-US" altLang="en-US" sz="14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800" dirty="0"/>
                    </a:p>
                    <a:p>
                      <a:pPr marL="107950" algn="l" rtl="0" eaLnBrk="0">
                        <a:lnSpc>
                          <a:spcPct val="91000"/>
                        </a:lnSpc>
                        <a:spcBef>
                          <a:spcPts val="5"/>
                        </a:spcBef>
                      </a:pP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➢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   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性能较差，数据逻辑备份时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使用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872" name="table 3872"/>
          <p:cNvGraphicFramePr>
            <a:graphicFrameLocks noGrp="1"/>
          </p:cNvGraphicFramePr>
          <p:nvPr/>
        </p:nvGraphicFramePr>
        <p:xfrm>
          <a:off x="5248592" y="5463476"/>
          <a:ext cx="6182995" cy="711200"/>
        </p:xfrm>
        <a:graphic>
          <a:graphicData uri="http://schemas.openxmlformats.org/drawingml/2006/table">
            <a:tbl>
              <a:tblPr/>
              <a:tblGrid>
                <a:gridCol w="6182995"/>
              </a:tblGrid>
              <a:tr h="7080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900" dirty="0"/>
                    </a:p>
                    <a:p>
                      <a:pPr marL="107950" algn="l" rtl="0" eaLnBrk="0">
                        <a:lnSpc>
                          <a:spcPct val="91000"/>
                        </a:lnSpc>
                        <a:spcBef>
                          <a:spcPts val="5"/>
                        </a:spcBef>
                      </a:pP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➢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   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操作锁住对应的行数据，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锁定粒度最小，发生锁冲突的</a:t>
                      </a:r>
                      <a:r>
                        <a:rPr sz="1400" spc="-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概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率最低</a:t>
                      </a:r>
                      <a:endParaRPr lang="en-US" altLang="en-US" sz="14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800" dirty="0"/>
                    </a:p>
                    <a:p>
                      <a:pPr marL="107950" algn="l" rtl="0" eaLnBrk="0">
                        <a:lnSpc>
                          <a:spcPct val="91000"/>
                        </a:lnSpc>
                        <a:spcBef>
                          <a:spcPts val="5"/>
                        </a:spcBef>
                      </a:pP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➢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   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行锁、间隙锁、临键</a:t>
                      </a:r>
                      <a:r>
                        <a:rPr sz="1400" spc="-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锁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73" name="table 3873"/>
          <p:cNvGraphicFramePr>
            <a:graphicFrameLocks noGrp="1"/>
          </p:cNvGraphicFramePr>
          <p:nvPr/>
        </p:nvGraphicFramePr>
        <p:xfrm>
          <a:off x="5248592" y="1882076"/>
          <a:ext cx="6182995" cy="704215"/>
        </p:xfrm>
        <a:graphic>
          <a:graphicData uri="http://schemas.openxmlformats.org/drawingml/2006/table">
            <a:tbl>
              <a:tblPr/>
              <a:tblGrid>
                <a:gridCol w="6182995"/>
              </a:tblGrid>
              <a:tr h="7010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900" dirty="0"/>
                    </a:p>
                    <a:p>
                      <a:pPr marL="107950" algn="l" rtl="0" eaLnBrk="0">
                        <a:lnSpc>
                          <a:spcPct val="91000"/>
                        </a:lnSpc>
                        <a:spcBef>
                          <a:spcPts val="5"/>
                        </a:spcBef>
                      </a:pP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➢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   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在并发访问时，解决数据访问的一致性</a:t>
                      </a: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有效性问题</a:t>
                      </a:r>
                      <a:endParaRPr lang="en-US" altLang="en-US" sz="14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800" dirty="0"/>
                    </a:p>
                    <a:p>
                      <a:pPr marL="107950" algn="l" rtl="0" eaLnBrk="0">
                        <a:lnSpc>
                          <a:spcPct val="91000"/>
                        </a:lnSpc>
                        <a:spcBef>
                          <a:spcPts val="5"/>
                        </a:spcBef>
                      </a:pP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➢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   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全局锁、表级锁、行级</a:t>
                      </a:r>
                      <a:r>
                        <a:rPr sz="1400" spc="-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锁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74" name="table 3874"/>
          <p:cNvGraphicFramePr>
            <a:graphicFrameLocks noGrp="1"/>
          </p:cNvGraphicFramePr>
          <p:nvPr/>
        </p:nvGraphicFramePr>
        <p:xfrm>
          <a:off x="5248592" y="4270184"/>
          <a:ext cx="6182995" cy="703579"/>
        </p:xfrm>
        <a:graphic>
          <a:graphicData uri="http://schemas.openxmlformats.org/drawingml/2006/table">
            <a:tbl>
              <a:tblPr/>
              <a:tblGrid>
                <a:gridCol w="6182995"/>
              </a:tblGrid>
              <a:tr h="70040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9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107950" algn="l" rtl="0" eaLnBrk="0">
                        <a:lnSpc>
                          <a:spcPct val="91000"/>
                        </a:lnSpc>
                      </a:pP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➢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   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操作锁住整张表，锁定粒度大，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</a:t>
                      </a:r>
                      <a:r>
                        <a:rPr sz="1400" spc="-6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发生锁冲突的概率</a:t>
                      </a:r>
                      <a:r>
                        <a:rPr sz="1400" spc="-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高</a:t>
                      </a:r>
                      <a:endParaRPr lang="en-US" altLang="en-US" sz="14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800" dirty="0"/>
                    </a:p>
                    <a:p>
                      <a:pPr marL="107950" algn="l" rtl="0" eaLnBrk="0">
                        <a:lnSpc>
                          <a:spcPct val="91000"/>
                        </a:lnSpc>
                        <a:spcBef>
                          <a:spcPts val="5"/>
                        </a:spcBef>
                      </a:pP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➢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Segoe UI Symbol" panose="020B0502040204020203"/>
                          <a:ea typeface="Segoe UI Symbol" panose="020B0502040204020203"/>
                          <a:cs typeface="Segoe UI Symbol" panose="020B0502040204020203"/>
                        </a:rPr>
                        <a:t>   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表锁、元数据锁、意向</a:t>
                      </a:r>
                      <a:r>
                        <a:rPr sz="1400" spc="-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锁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3875" name="picture 38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876" name="textbox 3876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877" name="picture 38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878" name="picture 38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879" name="textbox 3879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3880" name="path"/>
          <p:cNvSpPr/>
          <p:nvPr/>
        </p:nvSpPr>
        <p:spPr>
          <a:xfrm>
            <a:off x="710184" y="1813559"/>
            <a:ext cx="804671" cy="803148"/>
          </a:xfrm>
          <a:custGeom>
            <a:avLst/>
            <a:gdLst/>
            <a:ahLst/>
            <a:cxnLst/>
            <a:rect l="0" t="0" r="0" b="0"/>
            <a:pathLst>
              <a:path w="1267" h="1264">
                <a:moveTo>
                  <a:pt x="0" y="632"/>
                </a:moveTo>
                <a:cubicBezTo>
                  <a:pt x="0" y="283"/>
                  <a:pt x="283" y="0"/>
                  <a:pt x="633" y="0"/>
                </a:cubicBezTo>
                <a:cubicBezTo>
                  <a:pt x="983" y="0"/>
                  <a:pt x="1267" y="283"/>
                  <a:pt x="1267" y="632"/>
                </a:cubicBezTo>
                <a:cubicBezTo>
                  <a:pt x="1267" y="981"/>
                  <a:pt x="983" y="1264"/>
                  <a:pt x="633" y="1264"/>
                </a:cubicBezTo>
                <a:cubicBezTo>
                  <a:pt x="283" y="1264"/>
                  <a:pt x="0" y="981"/>
                  <a:pt x="0" y="632"/>
                </a:cubicBezTo>
              </a:path>
            </a:pathLst>
          </a:custGeom>
          <a:solidFill>
            <a:srgbClr val="F2F2F2">
              <a:alpha val="70196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81" name="textbox 3881"/>
          <p:cNvSpPr/>
          <p:nvPr/>
        </p:nvSpPr>
        <p:spPr>
          <a:xfrm>
            <a:off x="1954896" y="3126409"/>
            <a:ext cx="1010285" cy="5880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390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</a:t>
            </a:r>
            <a:r>
              <a:rPr sz="39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endParaRPr lang="en-US" altLang="en-US" sz="3900" dirty="0"/>
          </a:p>
        </p:txBody>
      </p:sp>
      <p:sp>
        <p:nvSpPr>
          <p:cNvPr id="3882" name="textbox 3882"/>
          <p:cNvSpPr/>
          <p:nvPr/>
        </p:nvSpPr>
        <p:spPr>
          <a:xfrm>
            <a:off x="5214111" y="5145278"/>
            <a:ext cx="1036955" cy="2762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80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sz="180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行级锁</a:t>
            </a:r>
            <a:endParaRPr lang="en-US" altLang="en-US" sz="1800" dirty="0"/>
          </a:p>
        </p:txBody>
      </p:sp>
      <p:sp>
        <p:nvSpPr>
          <p:cNvPr id="3883" name="textbox 3883"/>
          <p:cNvSpPr/>
          <p:nvPr/>
        </p:nvSpPr>
        <p:spPr>
          <a:xfrm>
            <a:off x="5219141" y="2730627"/>
            <a:ext cx="1031875" cy="2762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80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全局锁</a:t>
            </a:r>
            <a:endParaRPr lang="en-US" altLang="en-US" sz="1800" dirty="0"/>
          </a:p>
        </p:txBody>
      </p:sp>
      <p:sp>
        <p:nvSpPr>
          <p:cNvPr id="3884" name="textbox 3884"/>
          <p:cNvSpPr/>
          <p:nvPr/>
        </p:nvSpPr>
        <p:spPr>
          <a:xfrm>
            <a:off x="5222113" y="3938015"/>
            <a:ext cx="1028700" cy="2762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表级锁</a:t>
            </a:r>
            <a:endParaRPr lang="en-US" altLang="en-US" sz="1800" dirty="0"/>
          </a:p>
        </p:txBody>
      </p:sp>
      <p:grpSp>
        <p:nvGrpSpPr>
          <p:cNvPr id="554" name="group 55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885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886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887" name="picture 38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3888" name="textbox 3888"/>
          <p:cNvSpPr/>
          <p:nvPr/>
        </p:nvSpPr>
        <p:spPr>
          <a:xfrm>
            <a:off x="5229199" y="1523365"/>
            <a:ext cx="796290" cy="279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概述</a:t>
            </a:r>
            <a:endParaRPr lang="en-US" altLang="en-US" sz="1800" dirty="0"/>
          </a:p>
        </p:txBody>
      </p:sp>
      <p:sp>
        <p:nvSpPr>
          <p:cNvPr id="3889" name="path"/>
          <p:cNvSpPr/>
          <p:nvPr/>
        </p:nvSpPr>
        <p:spPr>
          <a:xfrm>
            <a:off x="3104387" y="1918716"/>
            <a:ext cx="313944" cy="315467"/>
          </a:xfrm>
          <a:custGeom>
            <a:avLst/>
            <a:gdLst/>
            <a:ahLst/>
            <a:cxnLst/>
            <a:rect l="0" t="0" r="0" b="0"/>
            <a:pathLst>
              <a:path w="494" h="496">
                <a:moveTo>
                  <a:pt x="0" y="248"/>
                </a:moveTo>
                <a:cubicBezTo>
                  <a:pt x="0" y="111"/>
                  <a:pt x="110" y="0"/>
                  <a:pt x="247" y="0"/>
                </a:cubicBezTo>
                <a:cubicBezTo>
                  <a:pt x="383" y="0"/>
                  <a:pt x="494" y="111"/>
                  <a:pt x="494" y="248"/>
                </a:cubicBezTo>
                <a:cubicBezTo>
                  <a:pt x="494" y="385"/>
                  <a:pt x="383" y="496"/>
                  <a:pt x="247" y="496"/>
                </a:cubicBezTo>
                <a:cubicBezTo>
                  <a:pt x="110" y="496"/>
                  <a:pt x="0" y="385"/>
                  <a:pt x="0" y="248"/>
                </a:cubicBezTo>
              </a:path>
            </a:pathLst>
          </a:custGeom>
          <a:solidFill>
            <a:srgbClr val="49504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textbox 3890"/>
          <p:cNvSpPr/>
          <p:nvPr/>
        </p:nvSpPr>
        <p:spPr>
          <a:xfrm>
            <a:off x="4933848" y="1272082"/>
            <a:ext cx="2716529" cy="38881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8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</a:t>
            </a:r>
            <a:r>
              <a:rPr sz="180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擎</a:t>
            </a:r>
            <a:endParaRPr lang="en-US" altLang="en-US" sz="1800" dirty="0"/>
          </a:p>
          <a:p>
            <a:pPr algn="l" rtl="0" eaLnBrk="0">
              <a:lnSpc>
                <a:spcPct val="174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8000"/>
              </a:lnSpc>
              <a:spcBef>
                <a:spcPts val="550"/>
              </a:spcBef>
            </a:pPr>
            <a:r>
              <a:rPr sz="1800" spc="1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1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</a:t>
            </a:r>
            <a:r>
              <a:rPr sz="1800" spc="8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endParaRPr lang="en-US" altLang="en-US" sz="1800" dirty="0"/>
          </a:p>
          <a:p>
            <a:pPr algn="l" rtl="0" eaLnBrk="0">
              <a:lnSpc>
                <a:spcPct val="17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1000"/>
              </a:lnSpc>
              <a:spcBef>
                <a:spcPts val="545"/>
              </a:spcBef>
            </a:pPr>
            <a:r>
              <a:rPr sz="180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80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80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800" dirty="0"/>
          </a:p>
          <a:p>
            <a:pPr algn="l" rtl="0" eaLnBrk="0">
              <a:lnSpc>
                <a:spcPct val="18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545"/>
              </a:spcBef>
            </a:pPr>
            <a:r>
              <a:rPr sz="18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视图/存储过程/</a:t>
            </a:r>
            <a:r>
              <a:rPr sz="18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发器</a:t>
            </a:r>
            <a:endParaRPr lang="en-US" altLang="en-US" sz="1800" dirty="0"/>
          </a:p>
          <a:p>
            <a:pPr algn="l" rtl="0" eaLnBrk="0">
              <a:lnSpc>
                <a:spcPct val="17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550"/>
              </a:spcBef>
            </a:pPr>
            <a:r>
              <a:rPr sz="1800" spc="1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1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1800" dirty="0"/>
          </a:p>
          <a:p>
            <a:pPr algn="l" rtl="0" eaLnBrk="0">
              <a:lnSpc>
                <a:spcPct val="17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8000"/>
              </a:lnSpc>
              <a:spcBef>
                <a:spcPts val="550"/>
              </a:spcBef>
            </a:pPr>
            <a:r>
              <a:rPr sz="1800" spc="1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</a:t>
            </a:r>
            <a:r>
              <a:rPr sz="1800" spc="1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r>
              <a:rPr sz="18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擎</a:t>
            </a:r>
            <a:endParaRPr lang="en-US" altLang="en-US" sz="1800" dirty="0"/>
          </a:p>
          <a:p>
            <a:pPr algn="l" rtl="0" eaLnBrk="0">
              <a:lnSpc>
                <a:spcPct val="174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400" dirty="0"/>
          </a:p>
          <a:p>
            <a:pPr marL="12700" algn="l" rtl="0" eaLnBrk="0">
              <a:lnSpc>
                <a:spcPct val="88000"/>
              </a:lnSpc>
              <a:spcBef>
                <a:spcPts val="5"/>
              </a:spcBef>
            </a:pP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</a:t>
            </a:r>
            <a:r>
              <a:rPr sz="1800" spc="1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</a:t>
            </a:r>
            <a:endParaRPr lang="en-US" altLang="en-US" sz="1800" dirty="0"/>
          </a:p>
        </p:txBody>
      </p:sp>
      <p:sp>
        <p:nvSpPr>
          <p:cNvPr id="3891" name="textbox 3891"/>
          <p:cNvSpPr/>
          <p:nvPr/>
        </p:nvSpPr>
        <p:spPr>
          <a:xfrm>
            <a:off x="2183383" y="2374468"/>
            <a:ext cx="1678939" cy="10947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lang="en-US" altLang="en-US" sz="100" dirty="0"/>
          </a:p>
          <a:p>
            <a:pPr marL="508000" algn="l" rtl="0" eaLnBrk="0">
              <a:lnSpc>
                <a:spcPct val="99000"/>
              </a:lnSpc>
              <a:tabLst>
                <a:tab pos="659765" algn="l"/>
              </a:tabLst>
            </a:pPr>
            <a:r>
              <a:rPr sz="4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4200" spc="-240" dirty="0">
                <a:ln w="12700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 lang="en-US" altLang="en-US" sz="4200" dirty="0"/>
          </a:p>
          <a:p>
            <a:pPr marL="85090" algn="l" rtl="0" eaLnBrk="0">
              <a:lnSpc>
                <a:spcPct val="84000"/>
              </a:lnSpc>
              <a:spcBef>
                <a:spcPts val="185"/>
              </a:spcBef>
            </a:pPr>
            <a:r>
              <a:rPr sz="2700" spc="40" dirty="0">
                <a:solidFill>
                  <a:srgbClr val="D9D9D9">
                    <a:alpha val="100000"/>
                  </a:srgbClr>
                </a:solidFill>
                <a:latin typeface="Verdana" panose="020B0604030504040204"/>
                <a:ea typeface="Verdana" panose="020B0604030504040204"/>
                <a:cs typeface="Verdana" panose="020B0604030504040204"/>
              </a:rPr>
              <a:t>Conten</a:t>
            </a:r>
            <a:r>
              <a:rPr sz="2700" spc="20" dirty="0">
                <a:solidFill>
                  <a:srgbClr val="D9D9D9">
                    <a:alpha val="100000"/>
                  </a:srgbClr>
                </a:solidFill>
                <a:latin typeface="Verdana" panose="020B0604030504040204"/>
                <a:ea typeface="Verdana" panose="020B0604030504040204"/>
                <a:cs typeface="Verdana" panose="020B0604030504040204"/>
              </a:rPr>
              <a:t>t</a:t>
            </a:r>
            <a:r>
              <a:rPr sz="2700" spc="0" dirty="0">
                <a:solidFill>
                  <a:srgbClr val="D9D9D9">
                    <a:alpha val="100000"/>
                  </a:srgbClr>
                </a:solidFill>
                <a:latin typeface="Verdana" panose="020B0604030504040204"/>
                <a:ea typeface="Verdana" panose="020B0604030504040204"/>
                <a:cs typeface="Verdana" panose="020B0604030504040204"/>
              </a:rPr>
              <a:t>s</a:t>
            </a:r>
            <a:endParaRPr lang="en-US" altLang="en-US" sz="2700" dirty="0"/>
          </a:p>
        </p:txBody>
      </p:sp>
      <p:pic>
        <p:nvPicPr>
          <p:cNvPr id="3892" name="picture 38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196083" y="2410967"/>
            <a:ext cx="495300" cy="464820"/>
          </a:xfrm>
          <a:prstGeom prst="rect">
            <a:avLst/>
          </a:prstGeom>
        </p:spPr>
      </p:pic>
      <p:pic>
        <p:nvPicPr>
          <p:cNvPr id="3893" name="picture 38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786371"/>
            <a:ext cx="12192000" cy="71625"/>
          </a:xfrm>
          <a:prstGeom prst="rect">
            <a:avLst/>
          </a:prstGeom>
        </p:spPr>
      </p:pic>
      <p:sp>
        <p:nvSpPr>
          <p:cNvPr id="3894" name="rect"/>
          <p:cNvSpPr/>
          <p:nvPr/>
        </p:nvSpPr>
        <p:spPr>
          <a:xfrm>
            <a:off x="4402645" y="2336291"/>
            <a:ext cx="9525" cy="1062228"/>
          </a:xfrm>
          <a:prstGeom prst="rect">
            <a:avLst/>
          </a:prstGeom>
          <a:solidFill>
            <a:srgbClr val="D9D9D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5" name="textbox 3895"/>
          <p:cNvSpPr/>
          <p:nvPr/>
        </p:nvSpPr>
        <p:spPr>
          <a:xfrm>
            <a:off x="5363157" y="2444286"/>
            <a:ext cx="2275204" cy="23952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41910" algn="l" rtl="0" eaLnBrk="0">
              <a:lnSpc>
                <a:spcPct val="98000"/>
              </a:lnSpc>
            </a:pPr>
            <a:r>
              <a:rPr sz="32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</a:t>
            </a:r>
            <a:r>
              <a:rPr sz="32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32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引擎</a:t>
            </a:r>
            <a:endParaRPr lang="en-US" altLang="en-US" sz="3200" dirty="0"/>
          </a:p>
          <a:p>
            <a:pPr marL="12700" algn="l" rtl="0" eaLnBrk="0">
              <a:lnSpc>
                <a:spcPts val="1860"/>
              </a:lnSpc>
              <a:spcBef>
                <a:spcPts val="1280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逻辑存储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60"/>
              </a:lnSpc>
              <a:spcBef>
                <a:spcPts val="455"/>
              </a:spcBef>
            </a:pP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50"/>
              </a:lnSpc>
              <a:spcBef>
                <a:spcPts val="46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</a:t>
            </a:r>
            <a:endParaRPr lang="en-US" altLang="en-US" sz="1500" dirty="0"/>
          </a:p>
          <a:p>
            <a:pPr algn="l" rtl="0" eaLnBrk="0">
              <a:lnSpc>
                <a:spcPct val="137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2700" algn="l" rtl="0" eaLnBrk="0">
              <a:lnSpc>
                <a:spcPts val="1905"/>
              </a:lnSpc>
              <a:spcBef>
                <a:spcPts val="0"/>
              </a:spcBef>
            </a:pP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MVCC</a:t>
            </a:r>
            <a:endParaRPr lang="en-US" altLang="en-US" sz="1500" dirty="0"/>
          </a:p>
        </p:txBody>
      </p:sp>
      <p:grpSp>
        <p:nvGrpSpPr>
          <p:cNvPr id="556" name="group 556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3896" name="picture 389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3897" name="textbox 3897"/>
            <p:cNvSpPr/>
            <p:nvPr/>
          </p:nvSpPr>
          <p:spPr>
            <a:xfrm>
              <a:off x="-12700" y="-12700"/>
              <a:ext cx="1437005" cy="14579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marL="733425" algn="l" rtl="0" eaLnBrk="0">
                <a:lnSpc>
                  <a:spcPct val="86000"/>
                </a:lnSpc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6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textbox 3898"/>
          <p:cNvSpPr/>
          <p:nvPr/>
        </p:nvSpPr>
        <p:spPr>
          <a:xfrm>
            <a:off x="5363157" y="2444286"/>
            <a:ext cx="2275204" cy="23952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41910" algn="l" rtl="0" eaLnBrk="0">
              <a:lnSpc>
                <a:spcPct val="98000"/>
              </a:lnSpc>
            </a:pPr>
            <a:r>
              <a:rPr sz="32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</a:t>
            </a:r>
            <a:r>
              <a:rPr sz="32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32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引擎</a:t>
            </a:r>
            <a:endParaRPr lang="en-US" altLang="en-US" sz="3200" dirty="0"/>
          </a:p>
          <a:p>
            <a:pPr marL="12700" algn="l" rtl="0" eaLnBrk="0">
              <a:lnSpc>
                <a:spcPts val="1860"/>
              </a:lnSpc>
              <a:spcBef>
                <a:spcPts val="1280"/>
              </a:spcBef>
            </a:pPr>
            <a:r>
              <a:rPr sz="1500" spc="6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逻辑存储</a:t>
            </a:r>
            <a:r>
              <a:rPr sz="1500" spc="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60"/>
              </a:lnSpc>
              <a:spcBef>
                <a:spcPts val="455"/>
              </a:spcBef>
            </a:pP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50"/>
              </a:lnSpc>
              <a:spcBef>
                <a:spcPts val="46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</a:t>
            </a:r>
            <a:endParaRPr lang="en-US" altLang="en-US" sz="1500" dirty="0"/>
          </a:p>
          <a:p>
            <a:pPr algn="l" rtl="0" eaLnBrk="0">
              <a:lnSpc>
                <a:spcPct val="137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2700" algn="l" rtl="0" eaLnBrk="0">
              <a:lnSpc>
                <a:spcPts val="1905"/>
              </a:lnSpc>
              <a:spcBef>
                <a:spcPts val="0"/>
              </a:spcBef>
            </a:pP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MVCC</a:t>
            </a:r>
            <a:endParaRPr lang="en-US" altLang="en-US" sz="1500" dirty="0"/>
          </a:p>
        </p:txBody>
      </p:sp>
      <p:grpSp>
        <p:nvGrpSpPr>
          <p:cNvPr id="558" name="group 558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3899" name="picture 389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3900" name="textbox 3900"/>
            <p:cNvSpPr/>
            <p:nvPr/>
          </p:nvSpPr>
          <p:spPr>
            <a:xfrm>
              <a:off x="-12700" y="-12700"/>
              <a:ext cx="1437005" cy="14579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marL="733425" algn="l" rtl="0" eaLnBrk="0">
                <a:lnSpc>
                  <a:spcPct val="86000"/>
                </a:lnSpc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6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1" name="picture 39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274063" y="1638300"/>
            <a:ext cx="9474707" cy="4762500"/>
          </a:xfrm>
          <a:prstGeom prst="rect">
            <a:avLst/>
          </a:prstGeom>
        </p:spPr>
      </p:pic>
      <p:pic>
        <p:nvPicPr>
          <p:cNvPr id="3902" name="picture 39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903" name="textbox 3903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904" name="picture 39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905" name="picture 39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906" name="textbox 3906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3907" name="textbox 3907"/>
          <p:cNvSpPr/>
          <p:nvPr/>
        </p:nvSpPr>
        <p:spPr>
          <a:xfrm>
            <a:off x="797982" y="1112977"/>
            <a:ext cx="1517650" cy="307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逻辑存储结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2000" dirty="0"/>
          </a:p>
        </p:txBody>
      </p:sp>
      <p:grpSp>
        <p:nvGrpSpPr>
          <p:cNvPr id="560" name="group 56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908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909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910" name="picture 39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1" name="picture 39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10184" y="2444495"/>
            <a:ext cx="5047488" cy="2694432"/>
          </a:xfrm>
          <a:prstGeom prst="rect">
            <a:avLst/>
          </a:prstGeom>
        </p:spPr>
      </p:pic>
      <p:sp>
        <p:nvSpPr>
          <p:cNvPr id="3912" name="textbox 3912"/>
          <p:cNvSpPr/>
          <p:nvPr/>
        </p:nvSpPr>
        <p:spPr>
          <a:xfrm>
            <a:off x="1881022" y="1563115"/>
            <a:ext cx="9826625" cy="8337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2000"/>
              </a:lnSpc>
            </a:pPr>
            <a:r>
              <a:rPr sz="12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表空间(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ibd</a:t>
            </a:r>
            <a:r>
              <a:rPr sz="12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)，一个mysql实例可以对应多个表空间，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用于存储记录、索引等数据。</a:t>
            </a:r>
            <a:endParaRPr lang="en-US" altLang="en-US" sz="1200" dirty="0"/>
          </a:p>
          <a:p>
            <a:pPr algn="l" rtl="0" eaLnBrk="0">
              <a:lnSpc>
                <a:spcPct val="102000"/>
              </a:lnSpc>
            </a:pPr>
            <a:endParaRPr lang="en-US" altLang="en-US" sz="700" dirty="0"/>
          </a:p>
          <a:p>
            <a:pPr marL="1604645" indent="-635" algn="l" rtl="0" eaLnBrk="0">
              <a:lnSpc>
                <a:spcPct val="150000"/>
              </a:lnSpc>
              <a:spcBef>
                <a:spcPts val="5"/>
              </a:spcBef>
            </a:pPr>
            <a:r>
              <a:rPr sz="12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段，分为数据段(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Leaf</a:t>
            </a:r>
            <a:r>
              <a:rPr sz="12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node</a:t>
            </a:r>
            <a:r>
              <a:rPr sz="12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segment</a:t>
            </a:r>
            <a:r>
              <a:rPr sz="12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12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、索引段(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Non</a:t>
            </a:r>
            <a:r>
              <a:rPr sz="12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leaf</a:t>
            </a:r>
            <a:r>
              <a:rPr sz="12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node</a:t>
            </a:r>
            <a:r>
              <a:rPr sz="12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segment</a:t>
            </a:r>
            <a:r>
              <a:rPr sz="12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12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、回滚段(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Rollback</a:t>
            </a:r>
            <a:r>
              <a:rPr sz="12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segment</a:t>
            </a:r>
            <a:r>
              <a:rPr sz="12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</a:t>
            </a:r>
            <a:r>
              <a:rPr sz="12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是索引组织表，数据段就是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+树的叶子节点，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索引段即为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+树的非叶子节点。段用来管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多个Extent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(区)。</a:t>
            </a:r>
            <a:endParaRPr lang="en-US" altLang="en-US" sz="1200" dirty="0"/>
          </a:p>
        </p:txBody>
      </p:sp>
      <p:sp>
        <p:nvSpPr>
          <p:cNvPr id="3913" name="textbox 3913"/>
          <p:cNvSpPr/>
          <p:nvPr/>
        </p:nvSpPr>
        <p:spPr>
          <a:xfrm>
            <a:off x="1732483" y="5281929"/>
            <a:ext cx="9950450" cy="7867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algn="r" rtl="0" eaLnBrk="0">
              <a:lnSpc>
                <a:spcPct val="83000"/>
              </a:lnSpc>
            </a:pPr>
            <a:r>
              <a:rPr sz="12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页，是InnoDB</a:t>
            </a:r>
            <a:r>
              <a:rPr sz="12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存储引擎磁盘管理的最小单元，每个页的大小默认为</a:t>
            </a:r>
            <a:r>
              <a:rPr sz="12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16KB</a:t>
            </a:r>
            <a:r>
              <a:rPr sz="12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。为了保证页的连续性，</a:t>
            </a:r>
            <a:r>
              <a:rPr sz="12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</a:t>
            </a:r>
            <a:r>
              <a:rPr sz="12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存储引擎每次从</a:t>
            </a:r>
            <a:endParaRPr lang="en-US" altLang="en-US" sz="1200" dirty="0"/>
          </a:p>
          <a:p>
            <a:pPr marL="1841500" algn="l" rtl="0" eaLnBrk="0">
              <a:lnSpc>
                <a:spcPts val="2160"/>
              </a:lnSpc>
            </a:pPr>
            <a:r>
              <a:rPr sz="12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磁盘申请</a:t>
            </a:r>
            <a:r>
              <a:rPr sz="12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4-5</a:t>
            </a:r>
            <a:r>
              <a:rPr sz="12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sz="12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200" dirty="0"/>
          </a:p>
          <a:p>
            <a:pPr algn="l" rtl="0" eaLnBrk="0">
              <a:lnSpc>
                <a:spcPct val="100000"/>
              </a:lnSpc>
            </a:pPr>
            <a:endParaRPr lang="en-US" altLang="en-US" sz="1100" dirty="0"/>
          </a:p>
          <a:p>
            <a:pPr marL="12700" algn="l" rtl="0" eaLnBrk="0">
              <a:lnSpc>
                <a:spcPct val="91000"/>
              </a:lnSpc>
              <a:spcBef>
                <a:spcPts val="0"/>
              </a:spcBef>
            </a:pPr>
            <a:r>
              <a:rPr sz="12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行，</a:t>
            </a:r>
            <a:r>
              <a:rPr sz="12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</a:t>
            </a:r>
            <a:r>
              <a:rPr sz="12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12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存储引擎数据是按行进行存放的。</a:t>
            </a:r>
            <a:endParaRPr lang="en-US" altLang="en-US" sz="1200" dirty="0"/>
          </a:p>
        </p:txBody>
      </p:sp>
      <p:sp>
        <p:nvSpPr>
          <p:cNvPr id="3914" name="path"/>
          <p:cNvSpPr/>
          <p:nvPr/>
        </p:nvSpPr>
        <p:spPr>
          <a:xfrm>
            <a:off x="1774063" y="6034938"/>
            <a:ext cx="10094848" cy="522833"/>
          </a:xfrm>
          <a:custGeom>
            <a:avLst/>
            <a:gdLst/>
            <a:ahLst/>
            <a:cxnLst/>
            <a:rect l="0" t="0" r="0" b="0"/>
            <a:pathLst>
              <a:path w="15897" h="823">
                <a:moveTo>
                  <a:pt x="926" y="147"/>
                </a:moveTo>
                <a:cubicBezTo>
                  <a:pt x="926" y="72"/>
                  <a:pt x="986" y="12"/>
                  <a:pt x="1061" y="12"/>
                </a:cubicBezTo>
                <a:lnTo>
                  <a:pt x="3421" y="12"/>
                </a:lnTo>
                <a:lnTo>
                  <a:pt x="3421" y="12"/>
                </a:lnTo>
                <a:lnTo>
                  <a:pt x="7164" y="12"/>
                </a:lnTo>
                <a:lnTo>
                  <a:pt x="15762" y="12"/>
                </a:lnTo>
                <a:cubicBezTo>
                  <a:pt x="15836" y="12"/>
                  <a:pt x="15897" y="72"/>
                  <a:pt x="15897" y="147"/>
                </a:cubicBezTo>
                <a:lnTo>
                  <a:pt x="15897" y="147"/>
                </a:lnTo>
                <a:lnTo>
                  <a:pt x="15897" y="147"/>
                </a:lnTo>
                <a:lnTo>
                  <a:pt x="15897" y="350"/>
                </a:lnTo>
                <a:lnTo>
                  <a:pt x="15897" y="688"/>
                </a:lnTo>
                <a:cubicBezTo>
                  <a:pt x="15897" y="762"/>
                  <a:pt x="15836" y="823"/>
                  <a:pt x="15762" y="823"/>
                </a:cubicBezTo>
                <a:lnTo>
                  <a:pt x="7164" y="823"/>
                </a:lnTo>
                <a:lnTo>
                  <a:pt x="3421" y="823"/>
                </a:lnTo>
                <a:lnTo>
                  <a:pt x="3421" y="823"/>
                </a:lnTo>
                <a:lnTo>
                  <a:pt x="1061" y="823"/>
                </a:lnTo>
                <a:cubicBezTo>
                  <a:pt x="986" y="823"/>
                  <a:pt x="926" y="762"/>
                  <a:pt x="926" y="688"/>
                </a:cubicBezTo>
                <a:lnTo>
                  <a:pt x="926" y="350"/>
                </a:lnTo>
                <a:lnTo>
                  <a:pt x="0" y="0"/>
                </a:lnTo>
                <a:lnTo>
                  <a:pt x="926" y="147"/>
                </a:lnTo>
                <a:close/>
              </a:path>
            </a:pathLst>
          </a:cu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915" name="textbox 3915"/>
          <p:cNvSpPr/>
          <p:nvPr/>
        </p:nvSpPr>
        <p:spPr>
          <a:xfrm>
            <a:off x="2467987" y="6137101"/>
            <a:ext cx="8910955" cy="3943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105"/>
              </a:lnSpc>
            </a:pPr>
            <a:r>
              <a:rPr sz="9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Trx</a:t>
            </a:r>
            <a:r>
              <a:rPr sz="900" spc="9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900" spc="9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：每次对某条记录进行改动时，</a:t>
            </a:r>
            <a:r>
              <a:rPr sz="900" spc="9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900" spc="9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都会把对应的事务</a:t>
            </a:r>
            <a:r>
              <a:rPr sz="9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900" spc="9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赋值给</a:t>
            </a:r>
            <a:r>
              <a:rPr sz="9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trx</a:t>
            </a:r>
            <a:r>
              <a:rPr sz="900" spc="9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900" spc="9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隐</a:t>
            </a:r>
            <a:r>
              <a:rPr sz="900" spc="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藏</a:t>
            </a:r>
            <a:r>
              <a:rPr sz="9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列。</a:t>
            </a:r>
            <a:endParaRPr lang="en-US" altLang="en-US" sz="900" dirty="0"/>
          </a:p>
          <a:p>
            <a:pPr algn="l" rtl="0" eaLnBrk="0">
              <a:lnSpc>
                <a:spcPct val="115000"/>
              </a:lnSpc>
            </a:pPr>
            <a:endParaRPr lang="en-US" altLang="en-US" sz="500" dirty="0"/>
          </a:p>
          <a:p>
            <a:pPr marL="22225" algn="l" rtl="0" eaLnBrk="0">
              <a:lnSpc>
                <a:spcPts val="1105"/>
              </a:lnSpc>
              <a:spcBef>
                <a:spcPts val="5"/>
              </a:spcBef>
            </a:pPr>
            <a:r>
              <a:rPr sz="9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Roll</a:t>
            </a:r>
            <a:r>
              <a:rPr sz="900" spc="9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pointer</a:t>
            </a:r>
            <a:r>
              <a:rPr sz="900" spc="9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：每次对某条引记录进行改动时，</a:t>
            </a:r>
            <a:r>
              <a:rPr sz="900" spc="9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900" spc="9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都会把旧的版本写入到</a:t>
            </a:r>
            <a:r>
              <a:rPr sz="9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undo</a:t>
            </a:r>
            <a:r>
              <a:rPr sz="900" spc="9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日志中，然后这个隐藏列就相当于一个指针，</a:t>
            </a:r>
            <a:r>
              <a:rPr sz="900" spc="9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900" spc="9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可以通过它来找到该记录修改</a:t>
            </a:r>
            <a:r>
              <a:rPr sz="900" spc="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</a:t>
            </a:r>
            <a:r>
              <a:rPr sz="9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的信息。</a:t>
            </a:r>
            <a:endParaRPr lang="en-US" altLang="en-US" sz="900" dirty="0"/>
          </a:p>
        </p:txBody>
      </p:sp>
      <p:pic>
        <p:nvPicPr>
          <p:cNvPr id="3916" name="picture 39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917" name="textbox 3917"/>
          <p:cNvSpPr/>
          <p:nvPr/>
        </p:nvSpPr>
        <p:spPr>
          <a:xfrm>
            <a:off x="6103747" y="2794253"/>
            <a:ext cx="5612129" cy="4673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22225" algn="l" rtl="0" eaLnBrk="0">
              <a:lnSpc>
                <a:spcPct val="92000"/>
              </a:lnSpc>
            </a:pP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区，表空间的单元结构，每个区的大小为1M</a:t>
            </a: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默认情况下，</a:t>
            </a: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存储引擎页大小</a:t>
            </a:r>
            <a:endParaRPr lang="en-US" altLang="en-US" sz="1200" dirty="0"/>
          </a:p>
          <a:p>
            <a:pPr algn="l" rtl="0" eaLnBrk="0">
              <a:lnSpc>
                <a:spcPct val="116000"/>
              </a:lnSpc>
            </a:pPr>
            <a:endParaRPr lang="en-US" altLang="en-US" sz="600" dirty="0"/>
          </a:p>
          <a:p>
            <a:pPr marL="12700" algn="l" rtl="0" eaLnBrk="0">
              <a:lnSpc>
                <a:spcPct val="92000"/>
              </a:lnSpc>
            </a:pPr>
            <a:r>
              <a:rPr sz="12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为16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12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2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200" spc="-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即一个区中一共有64个连续的页。</a:t>
            </a:r>
            <a:endParaRPr lang="en-US" altLang="en-US" sz="1200" dirty="0"/>
          </a:p>
        </p:txBody>
      </p:sp>
      <p:sp>
        <p:nvSpPr>
          <p:cNvPr id="3918" name="textbox 3918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919" name="picture 39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920" name="picture 39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921" name="textbox 3921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3922" name="picture 39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46301" y="4867909"/>
            <a:ext cx="503808" cy="1132827"/>
          </a:xfrm>
          <a:prstGeom prst="rect">
            <a:avLst/>
          </a:prstGeom>
        </p:spPr>
      </p:pic>
      <p:pic>
        <p:nvPicPr>
          <p:cNvPr id="3923" name="picture 39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252981" y="1610995"/>
            <a:ext cx="504571" cy="1052702"/>
          </a:xfrm>
          <a:prstGeom prst="rect">
            <a:avLst/>
          </a:prstGeom>
        </p:spPr>
      </p:pic>
      <p:pic>
        <p:nvPicPr>
          <p:cNvPr id="3924" name="picture 39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822701" y="4800854"/>
            <a:ext cx="691515" cy="588009"/>
          </a:xfrm>
          <a:prstGeom prst="rect">
            <a:avLst/>
          </a:prstGeom>
        </p:spPr>
      </p:pic>
      <p:sp>
        <p:nvSpPr>
          <p:cNvPr id="3925" name="textbox 3925"/>
          <p:cNvSpPr/>
          <p:nvPr/>
        </p:nvSpPr>
        <p:spPr>
          <a:xfrm>
            <a:off x="797982" y="1112977"/>
            <a:ext cx="1517650" cy="307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逻辑存储结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2000" dirty="0"/>
          </a:p>
        </p:txBody>
      </p:sp>
      <p:pic>
        <p:nvPicPr>
          <p:cNvPr id="3926" name="picture 39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946145" y="2070100"/>
            <a:ext cx="442341" cy="593597"/>
          </a:xfrm>
          <a:prstGeom prst="rect">
            <a:avLst/>
          </a:prstGeom>
        </p:spPr>
      </p:pic>
      <p:sp>
        <p:nvSpPr>
          <p:cNvPr id="3927" name="textbox 3927"/>
          <p:cNvSpPr/>
          <p:nvPr/>
        </p:nvSpPr>
        <p:spPr>
          <a:xfrm>
            <a:off x="5198524" y="5789384"/>
            <a:ext cx="1697989" cy="1936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TRX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_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ID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最后一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次事务的id</a:t>
            </a:r>
            <a:endParaRPr lang="en-US" altLang="en-US" sz="1200" dirty="0"/>
          </a:p>
        </p:txBody>
      </p:sp>
      <p:grpSp>
        <p:nvGrpSpPr>
          <p:cNvPr id="562" name="group 56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928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929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930" name="picture 39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3931" name="picture 39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5177282" y="2873628"/>
            <a:ext cx="884173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" name="textbox 3932"/>
          <p:cNvSpPr/>
          <p:nvPr/>
        </p:nvSpPr>
        <p:spPr>
          <a:xfrm>
            <a:off x="5363157" y="2444286"/>
            <a:ext cx="2275204" cy="23952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41910" algn="l" rtl="0" eaLnBrk="0">
              <a:lnSpc>
                <a:spcPct val="98000"/>
              </a:lnSpc>
            </a:pPr>
            <a:r>
              <a:rPr sz="32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</a:t>
            </a:r>
            <a:r>
              <a:rPr sz="32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32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引擎</a:t>
            </a:r>
            <a:endParaRPr lang="en-US" altLang="en-US" sz="3200" dirty="0"/>
          </a:p>
          <a:p>
            <a:pPr marL="12700" algn="l" rtl="0" eaLnBrk="0">
              <a:lnSpc>
                <a:spcPts val="1860"/>
              </a:lnSpc>
              <a:spcBef>
                <a:spcPts val="1280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逻辑存储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60"/>
              </a:lnSpc>
              <a:spcBef>
                <a:spcPts val="455"/>
              </a:spcBef>
            </a:pPr>
            <a:r>
              <a:rPr sz="1500" spc="3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3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50"/>
              </a:lnSpc>
              <a:spcBef>
                <a:spcPts val="46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</a:t>
            </a:r>
            <a:endParaRPr lang="en-US" altLang="en-US" sz="1500" dirty="0"/>
          </a:p>
          <a:p>
            <a:pPr algn="l" rtl="0" eaLnBrk="0">
              <a:lnSpc>
                <a:spcPct val="137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2700" algn="l" rtl="0" eaLnBrk="0">
              <a:lnSpc>
                <a:spcPts val="1905"/>
              </a:lnSpc>
              <a:spcBef>
                <a:spcPts val="0"/>
              </a:spcBef>
            </a:pP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MVCC</a:t>
            </a:r>
            <a:endParaRPr lang="en-US" altLang="en-US" sz="1500" dirty="0"/>
          </a:p>
        </p:txBody>
      </p:sp>
      <p:grpSp>
        <p:nvGrpSpPr>
          <p:cNvPr id="564" name="group 564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3933" name="picture 393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3934" name="textbox 3934"/>
            <p:cNvSpPr/>
            <p:nvPr/>
          </p:nvSpPr>
          <p:spPr>
            <a:xfrm>
              <a:off x="-12700" y="-12700"/>
              <a:ext cx="1437005" cy="14579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marL="733425" algn="l" rtl="0" eaLnBrk="0">
                <a:lnSpc>
                  <a:spcPct val="86000"/>
                </a:lnSpc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6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5" name="picture 39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025139" y="2036064"/>
            <a:ext cx="6446519" cy="4581144"/>
          </a:xfrm>
          <a:prstGeom prst="rect">
            <a:avLst/>
          </a:prstGeom>
        </p:spPr>
      </p:pic>
      <p:pic>
        <p:nvPicPr>
          <p:cNvPr id="3936" name="picture 39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937" name="textbox 3937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3938" name="textbox 3938"/>
          <p:cNvSpPr/>
          <p:nvPr/>
        </p:nvSpPr>
        <p:spPr>
          <a:xfrm>
            <a:off x="875487" y="1628901"/>
            <a:ext cx="10761980" cy="1758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2000"/>
              </a:lnSpc>
            </a:pPr>
            <a:r>
              <a:rPr sz="12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2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5.5</a:t>
            </a:r>
            <a:r>
              <a:rPr sz="12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版本开始，默认使用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</a:t>
            </a:r>
            <a:r>
              <a:rPr sz="12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存储引擎，它擅长事务处理，</a:t>
            </a:r>
            <a:r>
              <a:rPr sz="12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具有崩溃恢复特性，在日常开发中使用非常广泛。下面是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</a:t>
            </a:r>
            <a:r>
              <a:rPr sz="12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架构图，左侧为内存结构，</a:t>
            </a:r>
            <a:r>
              <a:rPr sz="12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</a:t>
            </a:r>
            <a:endParaRPr lang="en-US" altLang="en-US" sz="1200" dirty="0"/>
          </a:p>
        </p:txBody>
      </p:sp>
      <p:pic>
        <p:nvPicPr>
          <p:cNvPr id="3939" name="picture 39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940" name="picture 39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941" name="textbox 3941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566" name="group 56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942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943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944" name="picture 39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3945" name="textbox 3945"/>
          <p:cNvSpPr/>
          <p:nvPr/>
        </p:nvSpPr>
        <p:spPr>
          <a:xfrm>
            <a:off x="864361" y="1903602"/>
            <a:ext cx="1054100" cy="191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11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侧为磁盘</a:t>
            </a:r>
            <a:r>
              <a:rPr sz="11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结构。</a:t>
            </a:r>
            <a:endParaRPr lang="en-US" altLang="en-US" sz="1100" dirty="0"/>
          </a:p>
        </p:txBody>
      </p:sp>
      <p:sp>
        <p:nvSpPr>
          <p:cNvPr id="3946" name="textbox 3946"/>
          <p:cNvSpPr/>
          <p:nvPr/>
        </p:nvSpPr>
        <p:spPr>
          <a:xfrm>
            <a:off x="800018" y="1112977"/>
            <a:ext cx="515619" cy="3073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</a:t>
            </a:r>
            <a:endParaRPr lang="en-US" altLang="en-US"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box 221"/>
          <p:cNvSpPr/>
          <p:nvPr/>
        </p:nvSpPr>
        <p:spPr>
          <a:xfrm>
            <a:off x="793404" y="1746834"/>
            <a:ext cx="10502900" cy="37801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4000"/>
              </a:lnSpc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在选择存储引擎时，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应该根据应用系统的特点选择合适的存储引擎。对于复杂的应用系统，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还可以根据实际情况选择多种存储引擎进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</a:t>
            </a:r>
            <a:endParaRPr lang="en-US" altLang="en-US" sz="1400" dirty="0"/>
          </a:p>
          <a:p>
            <a:pPr marL="13335" algn="l" rtl="0" eaLnBrk="0">
              <a:lnSpc>
                <a:spcPts val="2520"/>
              </a:lnSpc>
            </a:pP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合。</a:t>
            </a:r>
            <a:endParaRPr lang="en-US" altLang="en-US" sz="1200" dirty="0"/>
          </a:p>
          <a:p>
            <a:pPr algn="l" rtl="0" eaLnBrk="0">
              <a:lnSpc>
                <a:spcPct val="173000"/>
              </a:lnSpc>
            </a:pPr>
            <a:endParaRPr lang="en-US" altLang="en-US" sz="1000" dirty="0"/>
          </a:p>
          <a:p>
            <a:pPr marL="24130" algn="l" rtl="0" eaLnBrk="0">
              <a:lnSpc>
                <a:spcPct val="98000"/>
              </a:lnSpc>
              <a:spcBef>
                <a:spcPts val="430"/>
              </a:spcBef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2100" spc="-20" baseline="-500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</a:t>
            </a:r>
            <a:r>
              <a:rPr sz="13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是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Mys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ql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的默认存储引擎，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支持事务、外键。如果应用对事务的完整性有比较高的要求，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在并发条件下要求数据的一致</a:t>
            </a:r>
            <a:endParaRPr lang="en-US" altLang="en-US" sz="1400" dirty="0"/>
          </a:p>
          <a:p>
            <a:pPr algn="l" rtl="0" eaLnBrk="0">
              <a:lnSpc>
                <a:spcPct val="107000"/>
              </a:lnSpc>
            </a:pPr>
            <a:endParaRPr lang="en-US" altLang="en-US" sz="1000" dirty="0"/>
          </a:p>
          <a:p>
            <a:pPr marL="302895" algn="l" rtl="0" eaLnBrk="0">
              <a:lnSpc>
                <a:spcPct val="91000"/>
              </a:lnSpc>
              <a:spcBef>
                <a:spcPts val="430"/>
              </a:spcBef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性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，数据操作除了插入和查询之外，还包含很多的更新、删除操作，那么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InnoDB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存储引擎是比较合适的选择。</a:t>
            </a:r>
            <a:endParaRPr lang="en-US" altLang="en-US" sz="14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marL="24130" algn="l" rtl="0" eaLnBrk="0">
              <a:lnSpc>
                <a:spcPct val="98000"/>
              </a:lnSpc>
              <a:spcBef>
                <a:spcPts val="430"/>
              </a:spcBef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MyISAM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如果应用是以读操作和插入操作为主，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只有很少的更新和删除操作，并且对事务的完整性、并发性要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求不是很高，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那</a:t>
            </a:r>
            <a:endParaRPr lang="en-US" altLang="en-US" sz="1400" dirty="0"/>
          </a:p>
          <a:p>
            <a:pPr algn="l" rtl="0" eaLnBrk="0">
              <a:lnSpc>
                <a:spcPct val="107000"/>
              </a:lnSpc>
            </a:pPr>
            <a:endParaRPr lang="en-US" altLang="en-US" sz="1000" dirty="0"/>
          </a:p>
          <a:p>
            <a:pPr marL="304800" algn="l" rtl="0" eaLnBrk="0">
              <a:lnSpc>
                <a:spcPct val="95000"/>
              </a:lnSpc>
              <a:spcBef>
                <a:spcPts val="430"/>
              </a:spcBef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么选择这个存储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引擎是非常合适的。</a:t>
            </a:r>
            <a:endParaRPr lang="en-US" altLang="en-US" sz="14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marL="24130" algn="l" rtl="0" eaLnBrk="0">
              <a:lnSpc>
                <a:spcPct val="91000"/>
              </a:lnSpc>
              <a:spcBef>
                <a:spcPts val="425"/>
              </a:spcBef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MEMORY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：将所有数据保存在内存中，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访问速度快，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通常用于临时表及缓存。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MEMOR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Y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的缺陷就是对表的大小有限制，太大的表</a:t>
            </a:r>
            <a:endParaRPr lang="en-US" altLang="en-US" sz="1400" dirty="0"/>
          </a:p>
          <a:p>
            <a:pPr algn="l" rtl="0" eaLnBrk="0">
              <a:lnSpc>
                <a:spcPct val="117000"/>
              </a:lnSpc>
            </a:pPr>
            <a:endParaRPr lang="en-US" altLang="en-US" sz="1000" dirty="0"/>
          </a:p>
          <a:p>
            <a:pPr algn="l" rtl="0" eaLnBrk="0">
              <a:lnSpc>
                <a:spcPct val="118000"/>
              </a:lnSpc>
            </a:pPr>
            <a:endParaRPr lang="en-US" altLang="en-US" sz="300" dirty="0"/>
          </a:p>
          <a:p>
            <a:pPr marL="306070" algn="l" rtl="0" eaLnBrk="0">
              <a:lnSpc>
                <a:spcPct val="91000"/>
              </a:lnSpc>
              <a:spcBef>
                <a:spcPts val="5"/>
              </a:spcBef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无法缓存在内存中，而且无法保障数据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安全性。</a:t>
            </a:r>
            <a:endParaRPr lang="en-US" altLang="en-US" sz="1400" dirty="0"/>
          </a:p>
        </p:txBody>
      </p:sp>
      <p:pic>
        <p:nvPicPr>
          <p:cNvPr id="222" name="picture 2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23" name="textbox 223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24" name="picture 2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25" name="picture 2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26" name="textbox 226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227" name="textbox 227"/>
          <p:cNvSpPr/>
          <p:nvPr/>
        </p:nvSpPr>
        <p:spPr>
          <a:xfrm>
            <a:off x="797728" y="1112977"/>
            <a:ext cx="1517650" cy="3086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存储引擎选</a:t>
            </a:r>
            <a:r>
              <a:rPr sz="2000" spc="-1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择</a:t>
            </a:r>
            <a:endParaRPr lang="en-US" altLang="en-US" sz="2000" dirty="0"/>
          </a:p>
        </p:txBody>
      </p:sp>
      <p:grpSp>
        <p:nvGrpSpPr>
          <p:cNvPr id="38" name="group 3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28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9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30" name="picture 2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" name="textbox 3947"/>
          <p:cNvSpPr/>
          <p:nvPr/>
        </p:nvSpPr>
        <p:spPr>
          <a:xfrm>
            <a:off x="4811318" y="2270886"/>
            <a:ext cx="6798944" cy="21056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23495" algn="l" rtl="0" eaLnBrk="0">
              <a:lnSpc>
                <a:spcPct val="83000"/>
              </a:lnSpc>
            </a:pP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ol</a:t>
            </a: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缓冲池是主内存中的一个区域，</a:t>
            </a: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里面可以缓存磁盘上经常操作的真实数据，</a:t>
            </a: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在执行增删改</a:t>
            </a:r>
            <a:endParaRPr lang="en-US" altLang="en-US" sz="1200" dirty="0"/>
          </a:p>
          <a:p>
            <a:pPr marL="13335" indent="-635" algn="l" rtl="0" eaLnBrk="0">
              <a:lnSpc>
                <a:spcPct val="154000"/>
              </a:lnSpc>
              <a:spcBef>
                <a:spcPts val="5"/>
              </a:spcBef>
            </a:pP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查操作时，先操作缓冲池中的数据(若缓冲池没有数据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，则从磁盘加载并缓存)，然后再以一定频率刷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新到磁盘，从而减少磁盘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sz="12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，加快处理速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度。</a:t>
            </a:r>
            <a:endParaRPr lang="en-US" altLang="en-US" sz="12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marL="14605" algn="l" rtl="0" eaLnBrk="0">
              <a:lnSpc>
                <a:spcPct val="86000"/>
              </a:lnSpc>
              <a:spcBef>
                <a:spcPts val="365"/>
              </a:spcBef>
            </a:pP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缓冲池以Page页为单位，底层采用链表数据结构管理Page。根据状态，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将P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ge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分为三种类型：</a:t>
            </a:r>
            <a:endParaRPr lang="en-US" altLang="en-US" sz="1200" dirty="0"/>
          </a:p>
          <a:p>
            <a:pPr marL="17145" algn="l" rtl="0" eaLnBrk="0">
              <a:lnSpc>
                <a:spcPct val="87000"/>
              </a:lnSpc>
              <a:spcBef>
                <a:spcPts val="920"/>
              </a:spcBef>
            </a:pP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free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page：空闲p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，未被使用。</a:t>
            </a:r>
            <a:endParaRPr lang="en-US" altLang="en-US" sz="1200" dirty="0"/>
          </a:p>
          <a:p>
            <a:pPr marL="17145" algn="l" rtl="0" eaLnBrk="0">
              <a:lnSpc>
                <a:spcPct val="87000"/>
              </a:lnSpc>
              <a:spcBef>
                <a:spcPts val="905"/>
              </a:spcBef>
            </a:pP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clean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page：被使用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，数据没有被修改过。</a:t>
            </a:r>
            <a:endParaRPr lang="en-US" altLang="en-US" sz="1200" dirty="0"/>
          </a:p>
          <a:p>
            <a:pPr algn="l" rtl="0" eaLnBrk="0">
              <a:lnSpc>
                <a:spcPct val="108000"/>
              </a:lnSpc>
            </a:pPr>
            <a:endParaRPr lang="en-US" altLang="en-US" sz="700" dirty="0"/>
          </a:p>
          <a:p>
            <a:pPr marL="17145" algn="l" rtl="0" eaLnBrk="0">
              <a:lnSpc>
                <a:spcPct val="87000"/>
              </a:lnSpc>
            </a:pPr>
            <a:r>
              <a:rPr sz="1200" spc="-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200" spc="-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2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dir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</a:t>
            </a:r>
            <a:r>
              <a:rPr sz="12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page</a:t>
            </a:r>
            <a:r>
              <a:rPr sz="12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：脏页，被使用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page</a:t>
            </a:r>
            <a:r>
              <a:rPr sz="12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2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数据被修改过，</a:t>
            </a:r>
            <a:r>
              <a:rPr sz="12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也中数据与磁盘的数据产生了不一致。</a:t>
            </a:r>
            <a:endParaRPr lang="en-US" altLang="en-US" sz="1200" dirty="0"/>
          </a:p>
        </p:txBody>
      </p:sp>
      <p:pic>
        <p:nvPicPr>
          <p:cNvPr id="3948" name="picture 39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109472" y="1900428"/>
            <a:ext cx="1889760" cy="4207763"/>
          </a:xfrm>
          <a:prstGeom prst="rect">
            <a:avLst/>
          </a:prstGeom>
        </p:spPr>
      </p:pic>
      <p:pic>
        <p:nvPicPr>
          <p:cNvPr id="3949" name="picture 39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950" name="textbox 3950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951" name="picture 39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952" name="picture 39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953" name="textbox 3953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3954" name="textbox 3954"/>
          <p:cNvSpPr/>
          <p:nvPr/>
        </p:nvSpPr>
        <p:spPr>
          <a:xfrm>
            <a:off x="4978527" y="3041839"/>
            <a:ext cx="4048759" cy="1987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防止增删改查的时候每一次都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会访问磁盘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会有大量的磁盘IO</a:t>
            </a:r>
            <a:endParaRPr lang="en-US" altLang="en-US" sz="1200" dirty="0"/>
          </a:p>
        </p:txBody>
      </p:sp>
      <p:sp>
        <p:nvSpPr>
          <p:cNvPr id="3955" name="textbox 3955"/>
          <p:cNvSpPr/>
          <p:nvPr/>
        </p:nvSpPr>
        <p:spPr>
          <a:xfrm>
            <a:off x="800018" y="1112723"/>
            <a:ext cx="1626870" cy="3073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架构-内存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2000" dirty="0"/>
          </a:p>
        </p:txBody>
      </p:sp>
      <p:sp>
        <p:nvSpPr>
          <p:cNvPr id="3956" name="textbox 3956"/>
          <p:cNvSpPr/>
          <p:nvPr/>
        </p:nvSpPr>
        <p:spPr>
          <a:xfrm>
            <a:off x="3121924" y="2725802"/>
            <a:ext cx="1376680" cy="1943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图中的方块就是p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ge</a:t>
            </a:r>
            <a:endParaRPr lang="en-US" altLang="en-US" sz="1200" dirty="0"/>
          </a:p>
        </p:txBody>
      </p:sp>
      <p:grpSp>
        <p:nvGrpSpPr>
          <p:cNvPr id="568" name="group 56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957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958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959" name="picture 39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3960" name="picture 39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463545" y="2305050"/>
            <a:ext cx="2266695" cy="76200"/>
          </a:xfrm>
          <a:prstGeom prst="rect">
            <a:avLst/>
          </a:prstGeom>
        </p:spPr>
      </p:pic>
      <p:sp>
        <p:nvSpPr>
          <p:cNvPr id="3961" name="path"/>
          <p:cNvSpPr/>
          <p:nvPr/>
        </p:nvSpPr>
        <p:spPr>
          <a:xfrm>
            <a:off x="2405633" y="2321814"/>
            <a:ext cx="45720" cy="48767"/>
          </a:xfrm>
          <a:custGeom>
            <a:avLst/>
            <a:gdLst/>
            <a:ahLst/>
            <a:cxnLst/>
            <a:rect l="0" t="0" r="0" b="0"/>
            <a:pathLst>
              <a:path w="72" h="76">
                <a:moveTo>
                  <a:pt x="0" y="38"/>
                </a:moveTo>
                <a:cubicBezTo>
                  <a:pt x="0" y="17"/>
                  <a:pt x="16" y="0"/>
                  <a:pt x="36" y="0"/>
                </a:cubicBezTo>
                <a:cubicBezTo>
                  <a:pt x="55" y="0"/>
                  <a:pt x="72" y="17"/>
                  <a:pt x="72" y="38"/>
                </a:cubicBezTo>
                <a:cubicBezTo>
                  <a:pt x="72" y="59"/>
                  <a:pt x="55" y="76"/>
                  <a:pt x="36" y="76"/>
                </a:cubicBezTo>
                <a:cubicBezTo>
                  <a:pt x="16" y="76"/>
                  <a:pt x="0" y="59"/>
                  <a:pt x="0" y="38"/>
                </a:cubicBezTo>
              </a:path>
            </a:pathLst>
          </a:custGeom>
          <a:solidFill>
            <a:srgbClr val="00B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962" name="path"/>
          <p:cNvSpPr/>
          <p:nvPr/>
        </p:nvSpPr>
        <p:spPr>
          <a:xfrm>
            <a:off x="2392933" y="2309114"/>
            <a:ext cx="71120" cy="74167"/>
          </a:xfrm>
          <a:custGeom>
            <a:avLst/>
            <a:gdLst/>
            <a:ahLst/>
            <a:cxnLst/>
            <a:rect l="0" t="0" r="0" b="0"/>
            <a:pathLst>
              <a:path w="112" h="116">
                <a:moveTo>
                  <a:pt x="20" y="58"/>
                </a:moveTo>
                <a:cubicBezTo>
                  <a:pt x="20" y="37"/>
                  <a:pt x="36" y="20"/>
                  <a:pt x="56" y="20"/>
                </a:cubicBezTo>
                <a:cubicBezTo>
                  <a:pt x="75" y="20"/>
                  <a:pt x="92" y="37"/>
                  <a:pt x="92" y="58"/>
                </a:cubicBezTo>
                <a:cubicBezTo>
                  <a:pt x="92" y="79"/>
                  <a:pt x="75" y="96"/>
                  <a:pt x="56" y="96"/>
                </a:cubicBezTo>
                <a:cubicBezTo>
                  <a:pt x="36" y="96"/>
                  <a:pt x="20" y="79"/>
                  <a:pt x="20" y="58"/>
                </a:cubicBezTo>
              </a:path>
            </a:pathLst>
          </a:custGeom>
          <a:noFill/>
          <a:ln w="25400" cap="flat">
            <a:solidFill>
              <a:srgbClr val="00B05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3" name="picture 39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808220" y="911352"/>
            <a:ext cx="6798564" cy="2644139"/>
          </a:xfrm>
          <a:prstGeom prst="rect">
            <a:avLst/>
          </a:prstGeom>
        </p:spPr>
      </p:pic>
      <p:sp>
        <p:nvSpPr>
          <p:cNvPr id="3964" name="textbox 3964"/>
          <p:cNvSpPr/>
          <p:nvPr/>
        </p:nvSpPr>
        <p:spPr>
          <a:xfrm>
            <a:off x="4813147" y="3664966"/>
            <a:ext cx="6717030" cy="20783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8415" algn="l" rtl="0" eaLnBrk="0">
              <a:lnSpc>
                <a:spcPct val="86000"/>
              </a:lnSpc>
            </a:pP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Change</a:t>
            </a: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：更改缓冲区(针对于非唯一二级索引页)，在执行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DML</a:t>
            </a:r>
            <a:r>
              <a:rPr sz="12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句时，如果这些数据Page</a:t>
            </a:r>
            <a:endParaRPr lang="en-US" altLang="en-US" sz="1200" dirty="0"/>
          </a:p>
          <a:p>
            <a:pPr marL="12700" indent="3810" algn="l" rtl="0" eaLnBrk="0">
              <a:lnSpc>
                <a:spcPct val="152000"/>
              </a:lnSpc>
              <a:spcBef>
                <a:spcPts val="15"/>
              </a:spcBef>
            </a:pP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没有在Buffer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Pool中，不会直接操作磁盘，而会将数据变更存在更改缓冲区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Change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ffer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中，在未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来数据被读取时，再将数据合并恢复到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Pool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中，再将合并后的数据刷新到磁盘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中。</a:t>
            </a:r>
            <a:endParaRPr lang="en-US" altLang="en-US" sz="1200" dirty="0"/>
          </a:p>
          <a:p>
            <a:pPr algn="l" rtl="0" eaLnBrk="0">
              <a:lnSpc>
                <a:spcPct val="172000"/>
              </a:lnSpc>
            </a:pPr>
            <a:endParaRPr lang="en-US" altLang="en-US" sz="1000" dirty="0"/>
          </a:p>
          <a:p>
            <a:pPr marL="18415" algn="l" rtl="0" eaLnBrk="0">
              <a:lnSpc>
                <a:spcPct val="82000"/>
              </a:lnSpc>
              <a:spcBef>
                <a:spcPts val="365"/>
              </a:spcBef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Chang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的意义是什么?</a:t>
            </a:r>
            <a:endParaRPr lang="en-US" altLang="en-US" sz="1200" dirty="0"/>
          </a:p>
          <a:p>
            <a:pPr algn="l" rtl="0" eaLnBrk="0">
              <a:lnSpc>
                <a:spcPct val="121000"/>
              </a:lnSpc>
            </a:pPr>
            <a:endParaRPr lang="en-US" altLang="en-US" sz="300" dirty="0"/>
          </a:p>
          <a:p>
            <a:pPr marL="12700" indent="6350" algn="l" rtl="0" eaLnBrk="0">
              <a:lnSpc>
                <a:spcPct val="150000"/>
              </a:lnSpc>
              <a:spcBef>
                <a:spcPts val="0"/>
              </a:spcBef>
            </a:pP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与聚集索引不同，二级索引通常是非唯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一的，并且以相对随机的顺序插入二级索引。同样，删除和更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新可能会影响索引树中不相邻的二级索引页，如果每一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次都操作磁盘，会造成大量的磁盘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IO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。有了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ChangeBuffer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之后，我们可以在缓冲池中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进行合并处理，减少磁盘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IO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altLang="en-US" sz="1200" dirty="0"/>
          </a:p>
        </p:txBody>
      </p:sp>
      <p:pic>
        <p:nvPicPr>
          <p:cNvPr id="3965" name="picture 39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09472" y="1900428"/>
            <a:ext cx="1889760" cy="4207763"/>
          </a:xfrm>
          <a:prstGeom prst="rect">
            <a:avLst/>
          </a:prstGeom>
        </p:spPr>
      </p:pic>
      <p:pic>
        <p:nvPicPr>
          <p:cNvPr id="3966" name="picture 39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967" name="textbox 3967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968" name="picture 39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969" name="picture 39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970" name="textbox 3970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3971" name="textbox 3971"/>
          <p:cNvSpPr/>
          <p:nvPr/>
        </p:nvSpPr>
        <p:spPr>
          <a:xfrm>
            <a:off x="800018" y="1112723"/>
            <a:ext cx="1626870" cy="3073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架构-内存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2000" dirty="0"/>
          </a:p>
        </p:txBody>
      </p:sp>
      <p:grpSp>
        <p:nvGrpSpPr>
          <p:cNvPr id="570" name="group 57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972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973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974" name="picture 39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3975" name="picture 39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606801" y="3987545"/>
            <a:ext cx="2123312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textbox 3976"/>
          <p:cNvSpPr/>
          <p:nvPr/>
        </p:nvSpPr>
        <p:spPr>
          <a:xfrm>
            <a:off x="4434738" y="2558288"/>
            <a:ext cx="6784340" cy="12827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3000"/>
              </a:lnSpc>
            </a:pP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Adaptive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Hash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Index：自适应has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索引，用于优化对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Pool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数据的查询。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存储引擎会监</a:t>
            </a:r>
            <a:endParaRPr lang="en-US" altLang="en-US" sz="1200" dirty="0"/>
          </a:p>
          <a:p>
            <a:pPr marL="17145" indent="-1905" algn="l" rtl="0" eaLnBrk="0">
              <a:lnSpc>
                <a:spcPct val="154000"/>
              </a:lnSpc>
              <a:spcBef>
                <a:spcPts val="30"/>
              </a:spcBef>
            </a:pP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控对表上各索引页的查询，如果观察到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hash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索引可以提升速度，则建立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hash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索引，称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为自适应hash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2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200" dirty="0"/>
          </a:p>
          <a:p>
            <a:pPr marL="35560" algn="l" rtl="0" eaLnBrk="0">
              <a:lnSpc>
                <a:spcPct val="92000"/>
              </a:lnSpc>
              <a:spcBef>
                <a:spcPts val="825"/>
              </a:spcBef>
            </a:pPr>
            <a:r>
              <a:rPr sz="1200" spc="-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自适应哈希索引，无需人工干预，是系统根据情况自动完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成。</a:t>
            </a:r>
            <a:endParaRPr lang="en-US" altLang="en-US" sz="1200" dirty="0"/>
          </a:p>
          <a:p>
            <a:pPr algn="l" rtl="0" eaLnBrk="0">
              <a:lnSpc>
                <a:spcPct val="100000"/>
              </a:lnSpc>
            </a:pPr>
            <a:endParaRPr lang="en-US" altLang="en-US" sz="700" dirty="0"/>
          </a:p>
          <a:p>
            <a:pPr marL="15240" algn="l" rtl="0" eaLnBrk="0">
              <a:lnSpc>
                <a:spcPct val="87000"/>
              </a:lnSpc>
              <a:spcBef>
                <a:spcPts val="0"/>
              </a:spcBef>
            </a:pP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参数：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adaptive_h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ash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index</a:t>
            </a:r>
            <a:endParaRPr lang="en-US" altLang="en-US" sz="1200" dirty="0"/>
          </a:p>
        </p:txBody>
      </p:sp>
      <p:pic>
        <p:nvPicPr>
          <p:cNvPr id="3977" name="picture 39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109472" y="1900428"/>
            <a:ext cx="1889760" cy="4207763"/>
          </a:xfrm>
          <a:prstGeom prst="rect">
            <a:avLst/>
          </a:prstGeom>
        </p:spPr>
      </p:pic>
      <p:pic>
        <p:nvPicPr>
          <p:cNvPr id="3978" name="picture 39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979" name="textbox 3979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980" name="picture 39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981" name="picture 39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982" name="textbox 3982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3983" name="textbox 3983"/>
          <p:cNvSpPr/>
          <p:nvPr/>
        </p:nvSpPr>
        <p:spPr>
          <a:xfrm>
            <a:off x="800018" y="1112723"/>
            <a:ext cx="1626870" cy="3073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架构-内存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2000" dirty="0"/>
          </a:p>
        </p:txBody>
      </p:sp>
      <p:pic>
        <p:nvPicPr>
          <p:cNvPr id="3984" name="picture 39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463801" y="2634234"/>
            <a:ext cx="2734691" cy="76200"/>
          </a:xfrm>
          <a:prstGeom prst="rect">
            <a:avLst/>
          </a:prstGeom>
        </p:spPr>
      </p:pic>
      <p:grpSp>
        <p:nvGrpSpPr>
          <p:cNvPr id="572" name="group 57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985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986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987" name="picture 39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3988" name="path"/>
          <p:cNvSpPr/>
          <p:nvPr/>
        </p:nvSpPr>
        <p:spPr>
          <a:xfrm>
            <a:off x="1405889" y="2650997"/>
            <a:ext cx="45720" cy="48768"/>
          </a:xfrm>
          <a:custGeom>
            <a:avLst/>
            <a:gdLst/>
            <a:ahLst/>
            <a:cxnLst/>
            <a:rect l="0" t="0" r="0" b="0"/>
            <a:pathLst>
              <a:path w="72" h="76">
                <a:moveTo>
                  <a:pt x="0" y="38"/>
                </a:moveTo>
                <a:cubicBezTo>
                  <a:pt x="0" y="17"/>
                  <a:pt x="16" y="0"/>
                  <a:pt x="36" y="0"/>
                </a:cubicBezTo>
                <a:cubicBezTo>
                  <a:pt x="55" y="0"/>
                  <a:pt x="72" y="17"/>
                  <a:pt x="72" y="38"/>
                </a:cubicBezTo>
                <a:cubicBezTo>
                  <a:pt x="72" y="59"/>
                  <a:pt x="55" y="76"/>
                  <a:pt x="36" y="76"/>
                </a:cubicBezTo>
                <a:cubicBezTo>
                  <a:pt x="16" y="76"/>
                  <a:pt x="0" y="59"/>
                  <a:pt x="0" y="38"/>
                </a:cubicBezTo>
              </a:path>
            </a:pathLst>
          </a:custGeom>
          <a:solidFill>
            <a:srgbClr val="00B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989" name="path"/>
          <p:cNvSpPr/>
          <p:nvPr/>
        </p:nvSpPr>
        <p:spPr>
          <a:xfrm>
            <a:off x="1393189" y="2638297"/>
            <a:ext cx="71120" cy="74168"/>
          </a:xfrm>
          <a:custGeom>
            <a:avLst/>
            <a:gdLst/>
            <a:ahLst/>
            <a:cxnLst/>
            <a:rect l="0" t="0" r="0" b="0"/>
            <a:pathLst>
              <a:path w="112" h="116">
                <a:moveTo>
                  <a:pt x="20" y="58"/>
                </a:moveTo>
                <a:cubicBezTo>
                  <a:pt x="20" y="37"/>
                  <a:pt x="36" y="20"/>
                  <a:pt x="56" y="20"/>
                </a:cubicBezTo>
                <a:cubicBezTo>
                  <a:pt x="75" y="20"/>
                  <a:pt x="92" y="37"/>
                  <a:pt x="92" y="58"/>
                </a:cubicBezTo>
                <a:cubicBezTo>
                  <a:pt x="92" y="79"/>
                  <a:pt x="75" y="96"/>
                  <a:pt x="56" y="96"/>
                </a:cubicBezTo>
                <a:cubicBezTo>
                  <a:pt x="36" y="96"/>
                  <a:pt x="20" y="79"/>
                  <a:pt x="20" y="58"/>
                </a:cubicBezTo>
              </a:path>
            </a:pathLst>
          </a:custGeom>
          <a:noFill/>
          <a:ln w="25400" cap="flat">
            <a:solidFill>
              <a:srgbClr val="00B05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0" name="picture 39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109472" y="1900428"/>
            <a:ext cx="1889760" cy="4207763"/>
          </a:xfrm>
          <a:prstGeom prst="rect">
            <a:avLst/>
          </a:prstGeom>
        </p:spPr>
      </p:pic>
      <p:sp>
        <p:nvSpPr>
          <p:cNvPr id="3991" name="textbox 3991"/>
          <p:cNvSpPr/>
          <p:nvPr/>
        </p:nvSpPr>
        <p:spPr>
          <a:xfrm>
            <a:off x="4227813" y="4429759"/>
            <a:ext cx="3879215" cy="10223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36830" algn="l" rtl="0" eaLnBrk="0">
              <a:lnSpc>
                <a:spcPct val="92000"/>
              </a:lnSpc>
            </a:pPr>
            <a:r>
              <a:rPr sz="12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日志缓冲区的大小可以节省磁盘</a:t>
            </a:r>
            <a:r>
              <a:rPr sz="12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sz="12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200" dirty="0"/>
          </a:p>
          <a:p>
            <a:pPr marL="12700" algn="l" rtl="0" eaLnBrk="0">
              <a:lnSpc>
                <a:spcPct val="91000"/>
              </a:lnSpc>
              <a:spcBef>
                <a:spcPts val="840"/>
              </a:spcBef>
            </a:pPr>
            <a:r>
              <a:rPr sz="12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参数</a:t>
            </a: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en-US" sz="1200" dirty="0"/>
          </a:p>
          <a:p>
            <a:pPr marL="20955" algn="l" rtl="0" eaLnBrk="0">
              <a:lnSpc>
                <a:spcPct val="150000"/>
              </a:lnSpc>
              <a:spcBef>
                <a:spcPts val="50"/>
              </a:spcBef>
            </a:pP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innodb_log_buff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er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size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缓冲区大小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innodb_flush_log_at_trx_commit：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日志刷新到磁盘时机</a:t>
            </a:r>
            <a:endParaRPr lang="en-US" altLang="en-US" sz="1200" dirty="0"/>
          </a:p>
        </p:txBody>
      </p:sp>
      <p:sp>
        <p:nvSpPr>
          <p:cNvPr id="3992" name="path"/>
          <p:cNvSpPr/>
          <p:nvPr/>
        </p:nvSpPr>
        <p:spPr>
          <a:xfrm>
            <a:off x="8116189" y="4518659"/>
            <a:ext cx="3560698" cy="932688"/>
          </a:xfrm>
          <a:custGeom>
            <a:avLst/>
            <a:gdLst/>
            <a:ahLst/>
            <a:cxnLst/>
            <a:rect l="0" t="0" r="0" b="0"/>
            <a:pathLst>
              <a:path w="5607" h="1468">
                <a:moveTo>
                  <a:pt x="740" y="244"/>
                </a:moveTo>
                <a:cubicBezTo>
                  <a:pt x="740" y="109"/>
                  <a:pt x="849" y="0"/>
                  <a:pt x="985" y="0"/>
                </a:cubicBezTo>
                <a:lnTo>
                  <a:pt x="1551" y="0"/>
                </a:lnTo>
                <a:lnTo>
                  <a:pt x="1551" y="0"/>
                </a:lnTo>
                <a:lnTo>
                  <a:pt x="2768" y="0"/>
                </a:lnTo>
                <a:lnTo>
                  <a:pt x="5362" y="0"/>
                </a:lnTo>
                <a:cubicBezTo>
                  <a:pt x="5497" y="0"/>
                  <a:pt x="5607" y="109"/>
                  <a:pt x="5607" y="244"/>
                </a:cubicBezTo>
                <a:lnTo>
                  <a:pt x="5607" y="856"/>
                </a:lnTo>
                <a:lnTo>
                  <a:pt x="5607" y="856"/>
                </a:lnTo>
                <a:lnTo>
                  <a:pt x="5607" y="1223"/>
                </a:lnTo>
                <a:lnTo>
                  <a:pt x="5607" y="1223"/>
                </a:lnTo>
                <a:cubicBezTo>
                  <a:pt x="5607" y="1359"/>
                  <a:pt x="5497" y="1468"/>
                  <a:pt x="5362" y="1468"/>
                </a:cubicBezTo>
                <a:lnTo>
                  <a:pt x="2768" y="1468"/>
                </a:lnTo>
                <a:lnTo>
                  <a:pt x="1551" y="1468"/>
                </a:lnTo>
                <a:lnTo>
                  <a:pt x="1551" y="1468"/>
                </a:lnTo>
                <a:lnTo>
                  <a:pt x="985" y="1468"/>
                </a:lnTo>
                <a:cubicBezTo>
                  <a:pt x="849" y="1468"/>
                  <a:pt x="740" y="1359"/>
                  <a:pt x="740" y="1223"/>
                </a:cubicBezTo>
                <a:lnTo>
                  <a:pt x="740" y="1223"/>
                </a:lnTo>
                <a:lnTo>
                  <a:pt x="0" y="1260"/>
                </a:lnTo>
                <a:lnTo>
                  <a:pt x="740" y="856"/>
                </a:lnTo>
                <a:lnTo>
                  <a:pt x="740" y="244"/>
                </a:lnTo>
                <a:close/>
              </a:path>
            </a:pathLst>
          </a:custGeom>
          <a:solidFill>
            <a:srgbClr val="D3FDC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993" name="textbox 3993"/>
          <p:cNvSpPr/>
          <p:nvPr/>
        </p:nvSpPr>
        <p:spPr>
          <a:xfrm>
            <a:off x="4227347" y="3881120"/>
            <a:ext cx="6777990" cy="4521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22860" algn="l" rtl="0" eaLnBrk="0">
              <a:lnSpc>
                <a:spcPct val="86000"/>
              </a:lnSpc>
            </a:pP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</a:t>
            </a: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：日志缓冲区，用来保存要写入到磁盘中的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</a:t>
            </a:r>
            <a:r>
              <a:rPr sz="12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志数据(redo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、undo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log)，默认大</a:t>
            </a:r>
            <a:endParaRPr lang="en-US" altLang="en-US" sz="1200" dirty="0"/>
          </a:p>
          <a:p>
            <a:pPr marL="12700" algn="l" rtl="0" eaLnBrk="0">
              <a:lnSpc>
                <a:spcPts val="2100"/>
              </a:lnSpc>
              <a:spcBef>
                <a:spcPts val="15"/>
              </a:spcBef>
            </a:pP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小为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16M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，日志缓冲区的日志会定期刷新到磁盘中。如果需要更新、插入或删除许多行的事务，增加</a:t>
            </a:r>
            <a:endParaRPr lang="en-US" altLang="en-US" sz="1200" dirty="0"/>
          </a:p>
        </p:txBody>
      </p:sp>
      <p:pic>
        <p:nvPicPr>
          <p:cNvPr id="3994" name="picture 39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995" name="textbox 3995"/>
          <p:cNvSpPr/>
          <p:nvPr/>
        </p:nvSpPr>
        <p:spPr>
          <a:xfrm>
            <a:off x="8715992" y="4593010"/>
            <a:ext cx="2788920" cy="8540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9050" algn="l" rtl="0" eaLnBrk="0">
              <a:lnSpc>
                <a:spcPts val="1115"/>
              </a:lnSpc>
            </a:pPr>
            <a:r>
              <a:rPr sz="900" spc="8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1:</a:t>
            </a:r>
            <a:r>
              <a:rPr sz="900" spc="8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r>
              <a:rPr sz="900" spc="8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日志在每次事务提交时写入并刷新到</a:t>
            </a:r>
            <a:r>
              <a:rPr sz="900" spc="3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磁</a:t>
            </a:r>
            <a:r>
              <a:rPr sz="900" spc="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盘</a:t>
            </a:r>
            <a:endParaRPr lang="en-US" altLang="en-US" sz="900" dirty="0"/>
          </a:p>
          <a:p>
            <a:pPr marL="12700" algn="l" rtl="0" eaLnBrk="0">
              <a:lnSpc>
                <a:spcPts val="1115"/>
              </a:lnSpc>
              <a:spcBef>
                <a:spcPts val="685"/>
              </a:spcBef>
            </a:pPr>
            <a:r>
              <a:rPr sz="900" spc="9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0:</a:t>
            </a:r>
            <a:r>
              <a:rPr sz="900" spc="9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每秒将日志写入并刷新到磁盘一次</a:t>
            </a:r>
            <a:r>
              <a:rPr sz="900" spc="3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altLang="en-US" sz="900" dirty="0"/>
          </a:p>
          <a:p>
            <a:pPr marL="15240" algn="l" rtl="0" eaLnBrk="0">
              <a:lnSpc>
                <a:spcPct val="100000"/>
              </a:lnSpc>
              <a:spcBef>
                <a:spcPts val="680"/>
              </a:spcBef>
            </a:pPr>
            <a:r>
              <a:rPr sz="900" spc="10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2:</a:t>
            </a:r>
            <a:r>
              <a:rPr sz="900" spc="10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日志在每次事务提交后写入，并每秒刷新到</a:t>
            </a:r>
            <a:r>
              <a:rPr sz="900" spc="4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磁</a:t>
            </a:r>
            <a:r>
              <a:rPr sz="900" spc="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盘</a:t>
            </a:r>
            <a:endParaRPr lang="en-US" altLang="en-US" sz="900" dirty="0"/>
          </a:p>
          <a:p>
            <a:pPr algn="l" rtl="0" eaLnBrk="0">
              <a:lnSpc>
                <a:spcPct val="100000"/>
              </a:lnSpc>
            </a:pPr>
            <a:endParaRPr lang="en-US" altLang="en-US" sz="600" dirty="0"/>
          </a:p>
          <a:p>
            <a:pPr marL="15240" algn="l" rtl="0" eaLnBrk="0">
              <a:lnSpc>
                <a:spcPts val="1120"/>
              </a:lnSpc>
              <a:spcBef>
                <a:spcPts val="5"/>
              </a:spcBef>
            </a:pPr>
            <a:r>
              <a:rPr sz="900" spc="-6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一次。</a:t>
            </a:r>
            <a:endParaRPr lang="en-US" altLang="en-US" sz="900" dirty="0"/>
          </a:p>
        </p:txBody>
      </p:sp>
      <p:pic>
        <p:nvPicPr>
          <p:cNvPr id="3996" name="picture 39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497455" y="4051554"/>
            <a:ext cx="1648078" cy="1258442"/>
          </a:xfrm>
          <a:prstGeom prst="rect">
            <a:avLst/>
          </a:prstGeom>
        </p:spPr>
      </p:pic>
      <p:sp>
        <p:nvSpPr>
          <p:cNvPr id="3997" name="textbox 3997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998" name="picture 39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999" name="picture 39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000" name="textbox 4000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4001" name="textbox 4001"/>
          <p:cNvSpPr/>
          <p:nvPr/>
        </p:nvSpPr>
        <p:spPr>
          <a:xfrm>
            <a:off x="800018" y="1112723"/>
            <a:ext cx="1626870" cy="3073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架构-内存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2000" dirty="0"/>
          </a:p>
        </p:txBody>
      </p:sp>
      <p:grpSp>
        <p:nvGrpSpPr>
          <p:cNvPr id="574" name="group 57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002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003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004" name="picture 40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166870" y="3402330"/>
            <a:ext cx="4881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日志会先写在缓冲区里面在定期刷新到磁盘中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5" name="picture 40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446020" y="1783079"/>
            <a:ext cx="6446520" cy="4581144"/>
          </a:xfrm>
          <a:prstGeom prst="rect">
            <a:avLst/>
          </a:prstGeom>
        </p:spPr>
      </p:pic>
      <p:sp>
        <p:nvSpPr>
          <p:cNvPr id="4006" name="path"/>
          <p:cNvSpPr/>
          <p:nvPr/>
        </p:nvSpPr>
        <p:spPr>
          <a:xfrm>
            <a:off x="2345816" y="1620392"/>
            <a:ext cx="2399538" cy="4898897"/>
          </a:xfrm>
          <a:custGeom>
            <a:avLst/>
            <a:gdLst/>
            <a:ahLst/>
            <a:cxnLst/>
            <a:rect l="0" t="0" r="0" b="0"/>
            <a:pathLst>
              <a:path w="3778" h="7714">
                <a:moveTo>
                  <a:pt x="15" y="83"/>
                </a:moveTo>
                <a:cubicBezTo>
                  <a:pt x="15" y="45"/>
                  <a:pt x="45" y="15"/>
                  <a:pt x="83" y="15"/>
                </a:cubicBezTo>
                <a:lnTo>
                  <a:pt x="3694" y="15"/>
                </a:lnTo>
                <a:cubicBezTo>
                  <a:pt x="3732" y="15"/>
                  <a:pt x="3763" y="45"/>
                  <a:pt x="3763" y="83"/>
                </a:cubicBezTo>
                <a:lnTo>
                  <a:pt x="3763" y="7630"/>
                </a:lnTo>
                <a:cubicBezTo>
                  <a:pt x="3763" y="7668"/>
                  <a:pt x="3732" y="7699"/>
                  <a:pt x="3694" y="7699"/>
                </a:cubicBezTo>
                <a:lnTo>
                  <a:pt x="83" y="7699"/>
                </a:lnTo>
                <a:cubicBezTo>
                  <a:pt x="45" y="7699"/>
                  <a:pt x="15" y="7668"/>
                  <a:pt x="15" y="7630"/>
                </a:cubicBezTo>
                <a:lnTo>
                  <a:pt x="15" y="83"/>
                </a:lnTo>
                <a:close/>
              </a:path>
            </a:pathLst>
          </a:custGeom>
          <a:noFill/>
          <a:ln w="19050" cap="flat">
            <a:solidFill>
              <a:srgbClr val="FF0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007" name="picture 40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008" name="textbox 4008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4009" name="picture 40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010" name="picture 40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011" name="textbox 4011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4012" name="textbox 4012"/>
          <p:cNvSpPr/>
          <p:nvPr/>
        </p:nvSpPr>
        <p:spPr>
          <a:xfrm>
            <a:off x="800018" y="1112723"/>
            <a:ext cx="1626870" cy="3073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架构-内存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2000" dirty="0"/>
          </a:p>
        </p:txBody>
      </p:sp>
      <p:grpSp>
        <p:nvGrpSpPr>
          <p:cNvPr id="576" name="group 57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013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014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015" name="picture 40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roup 578"/>
          <p:cNvGrpSpPr/>
          <p:nvPr/>
        </p:nvGrpSpPr>
        <p:grpSpPr>
          <a:xfrm rot="21600000">
            <a:off x="801623" y="1786128"/>
            <a:ext cx="4576826" cy="4200143"/>
            <a:chOff x="0" y="0"/>
            <a:chExt cx="4576826" cy="4200143"/>
          </a:xfrm>
        </p:grpSpPr>
        <p:pic>
          <p:nvPicPr>
            <p:cNvPr id="4016" name="picture 40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3438144" cy="4200143"/>
            </a:xfrm>
            <a:prstGeom prst="rect">
              <a:avLst/>
            </a:prstGeom>
          </p:spPr>
        </p:pic>
        <p:pic>
          <p:nvPicPr>
            <p:cNvPr id="4017" name="picture 40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2991866" y="426973"/>
              <a:ext cx="1584959" cy="1897507"/>
            </a:xfrm>
            <a:prstGeom prst="rect">
              <a:avLst/>
            </a:prstGeom>
          </p:spPr>
        </p:pic>
        <p:pic>
          <p:nvPicPr>
            <p:cNvPr id="4018" name="picture 40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1841754" y="290321"/>
              <a:ext cx="2734691" cy="76200"/>
            </a:xfrm>
            <a:prstGeom prst="rect">
              <a:avLst/>
            </a:prstGeom>
          </p:spPr>
        </p:pic>
        <p:sp>
          <p:nvSpPr>
            <p:cNvPr id="4019" name="path"/>
            <p:cNvSpPr/>
            <p:nvPr/>
          </p:nvSpPr>
          <p:spPr>
            <a:xfrm>
              <a:off x="1785366" y="308609"/>
              <a:ext cx="45720" cy="47244"/>
            </a:xfrm>
            <a:custGeom>
              <a:avLst/>
              <a:gdLst/>
              <a:ahLst/>
              <a:cxnLst/>
              <a:rect l="0" t="0" r="0" b="0"/>
              <a:pathLst>
                <a:path w="72" h="74">
                  <a:moveTo>
                    <a:pt x="0" y="37"/>
                  </a:moveTo>
                  <a:cubicBezTo>
                    <a:pt x="0" y="16"/>
                    <a:pt x="16" y="0"/>
                    <a:pt x="36" y="0"/>
                  </a:cubicBezTo>
                  <a:cubicBezTo>
                    <a:pt x="55" y="0"/>
                    <a:pt x="72" y="16"/>
                    <a:pt x="72" y="37"/>
                  </a:cubicBezTo>
                  <a:cubicBezTo>
                    <a:pt x="72" y="57"/>
                    <a:pt x="55" y="74"/>
                    <a:pt x="36" y="74"/>
                  </a:cubicBezTo>
                  <a:cubicBezTo>
                    <a:pt x="16" y="74"/>
                    <a:pt x="0" y="57"/>
                    <a:pt x="0" y="37"/>
                  </a:cubicBezTo>
                </a:path>
              </a:pathLst>
            </a:custGeom>
            <a:solidFill>
              <a:srgbClr val="00B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020" name="path"/>
            <p:cNvSpPr/>
            <p:nvPr/>
          </p:nvSpPr>
          <p:spPr>
            <a:xfrm>
              <a:off x="1772666" y="295909"/>
              <a:ext cx="71120" cy="72644"/>
            </a:xfrm>
            <a:custGeom>
              <a:avLst/>
              <a:gdLst/>
              <a:ahLst/>
              <a:cxnLst/>
              <a:rect l="0" t="0" r="0" b="0"/>
              <a:pathLst>
                <a:path w="112" h="114">
                  <a:moveTo>
                    <a:pt x="20" y="57"/>
                  </a:moveTo>
                  <a:cubicBezTo>
                    <a:pt x="20" y="36"/>
                    <a:pt x="36" y="20"/>
                    <a:pt x="56" y="20"/>
                  </a:cubicBezTo>
                  <a:cubicBezTo>
                    <a:pt x="75" y="20"/>
                    <a:pt x="92" y="36"/>
                    <a:pt x="92" y="57"/>
                  </a:cubicBezTo>
                  <a:cubicBezTo>
                    <a:pt x="92" y="77"/>
                    <a:pt x="75" y="94"/>
                    <a:pt x="56" y="94"/>
                  </a:cubicBezTo>
                  <a:cubicBezTo>
                    <a:pt x="36" y="94"/>
                    <a:pt x="20" y="77"/>
                    <a:pt x="20" y="57"/>
                  </a:cubicBezTo>
                </a:path>
              </a:pathLst>
            </a:custGeom>
            <a:noFill/>
            <a:ln w="25400" cap="flat">
              <a:solidFill>
                <a:srgbClr val="00B05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021" name="textbox 4021"/>
          <p:cNvSpPr/>
          <p:nvPr/>
        </p:nvSpPr>
        <p:spPr>
          <a:xfrm>
            <a:off x="5388610" y="1755775"/>
            <a:ext cx="5737860" cy="20161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400" dirty="0"/>
          </a:p>
          <a:p>
            <a:pPr marL="13335" indent="1270" algn="l" rtl="0" eaLnBrk="0">
              <a:lnSpc>
                <a:spcPct val="137000"/>
              </a:lnSpc>
            </a:pPr>
            <a:r>
              <a:rPr sz="14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System</a:t>
            </a:r>
            <a:r>
              <a:rPr sz="1400" spc="6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4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Tablespace</a:t>
            </a:r>
            <a:r>
              <a:rPr sz="1400" spc="6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：系统表空间是更改缓冲区的存储区域。如果表是在系统表空间而不是每</a:t>
            </a:r>
            <a:r>
              <a:rPr sz="1400" spc="3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</a:t>
            </a:r>
            <a:r>
              <a:rPr sz="1400" spc="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表 </a:t>
            </a:r>
            <a:r>
              <a:rPr sz="1400" spc="4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文件或通用表空间中创建的，它也可能包含表和索引数据。 </a:t>
            </a:r>
            <a:r>
              <a:rPr sz="1400" spc="4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(</a:t>
            </a:r>
            <a:r>
              <a:rPr sz="1400" spc="4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</a:t>
            </a:r>
            <a:r>
              <a:rPr sz="14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MySQL</a:t>
            </a:r>
            <a:r>
              <a:rPr sz="1400" spc="4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5.</a:t>
            </a:r>
            <a:r>
              <a:rPr sz="14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x</a:t>
            </a:r>
            <a:r>
              <a:rPr sz="1400" spc="4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版本中还包含</a:t>
            </a:r>
            <a:r>
              <a:rPr sz="14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InnoDB</a:t>
            </a:r>
            <a:r>
              <a:rPr sz="1400" spc="3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</a:t>
            </a:r>
            <a:r>
              <a:rPr sz="1400" spc="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2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据字典、 </a:t>
            </a:r>
            <a:r>
              <a:rPr sz="1400" spc="-2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undo</a:t>
            </a:r>
            <a:r>
              <a:rPr sz="14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log</a:t>
            </a:r>
            <a:r>
              <a:rPr sz="1400" spc="-2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等</a:t>
            </a:r>
            <a:r>
              <a:rPr sz="1400" spc="-2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)</a:t>
            </a:r>
            <a:endParaRPr lang="en-US" altLang="en-US" sz="1400" dirty="0"/>
          </a:p>
          <a:p>
            <a:pPr algn="l" rtl="0" eaLnBrk="0">
              <a:lnSpc>
                <a:spcPct val="103000"/>
              </a:lnSpc>
            </a:pPr>
            <a:endParaRPr lang="en-US" altLang="en-US" sz="1400" dirty="0"/>
          </a:p>
          <a:p>
            <a:pPr marL="12700" algn="l" rtl="0" eaLnBrk="0">
              <a:lnSpc>
                <a:spcPts val="1245"/>
              </a:lnSpc>
              <a:spcBef>
                <a:spcPts val="5"/>
              </a:spcBef>
            </a:pPr>
            <a:r>
              <a:rPr sz="1400" spc="1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参数： </a:t>
            </a:r>
            <a:r>
              <a:rPr sz="14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innodb</a:t>
            </a:r>
            <a:r>
              <a:rPr sz="1400" spc="1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_</a:t>
            </a:r>
            <a:r>
              <a:rPr sz="14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data</a:t>
            </a:r>
            <a:r>
              <a:rPr sz="1400" spc="1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_</a:t>
            </a:r>
            <a:r>
              <a:rPr sz="14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file_path</a:t>
            </a:r>
            <a:r>
              <a:rPr lang="en-US" sz="14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(这个参数是查询系统表空间这个文件在哪个路径)</a:t>
            </a:r>
            <a:endParaRPr lang="en-US" sz="1400" spc="0" dirty="0">
              <a:solidFill>
                <a:srgbClr val="555555">
                  <a:alpha val="100000"/>
                </a:srgbClr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4022" name="textbox 4022"/>
          <p:cNvSpPr/>
          <p:nvPr/>
        </p:nvSpPr>
        <p:spPr>
          <a:xfrm>
            <a:off x="5462270" y="3772535"/>
            <a:ext cx="5618480" cy="16040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600" dirty="0"/>
          </a:p>
          <a:p>
            <a:pPr marL="14605" indent="6350" algn="l" rtl="0" eaLnBrk="0">
              <a:lnSpc>
                <a:spcPct val="129000"/>
              </a:lnSpc>
            </a:pPr>
            <a:r>
              <a:rPr sz="16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File</a:t>
            </a:r>
            <a:r>
              <a:rPr sz="1600" spc="5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-</a:t>
            </a:r>
            <a:r>
              <a:rPr sz="16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Per</a:t>
            </a:r>
            <a:r>
              <a:rPr sz="1600" spc="5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-</a:t>
            </a:r>
            <a:r>
              <a:rPr sz="16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Table</a:t>
            </a:r>
            <a:r>
              <a:rPr sz="1600" spc="5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6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Tablespaces</a:t>
            </a:r>
            <a:r>
              <a:rPr sz="1600" spc="5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：每个表的文件表空间包含单个</a:t>
            </a:r>
            <a:r>
              <a:rPr sz="16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InnoDB</a:t>
            </a:r>
            <a:r>
              <a:rPr sz="1600" spc="5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表的数据和索引</a:t>
            </a:r>
            <a:r>
              <a:rPr sz="1600" spc="5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，并存</a:t>
            </a:r>
            <a:r>
              <a:rPr sz="1600" spc="3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储</a:t>
            </a:r>
            <a:r>
              <a:rPr sz="1600" spc="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 </a:t>
            </a:r>
            <a:r>
              <a:rPr sz="1600" spc="5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文件系统上的单个数据文件</a:t>
            </a:r>
            <a:r>
              <a:rPr sz="1600" spc="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中。</a:t>
            </a:r>
            <a:endParaRPr lang="en-US" altLang="en-US" sz="1600" dirty="0"/>
          </a:p>
          <a:p>
            <a:pPr algn="l" rtl="0" eaLnBrk="0">
              <a:lnSpc>
                <a:spcPct val="116000"/>
              </a:lnSpc>
            </a:pPr>
            <a:endParaRPr lang="en-US" altLang="en-US" sz="1600" dirty="0"/>
          </a:p>
          <a:p>
            <a:pPr marL="12700" algn="l" rtl="0" eaLnBrk="0">
              <a:lnSpc>
                <a:spcPts val="1245"/>
              </a:lnSpc>
              <a:spcBef>
                <a:spcPts val="0"/>
              </a:spcBef>
            </a:pPr>
            <a:r>
              <a:rPr sz="1600" spc="1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参数： </a:t>
            </a:r>
            <a:r>
              <a:rPr sz="16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innodb_file_per_table</a:t>
            </a:r>
            <a:endParaRPr lang="en-US" altLang="en-US" sz="1600" dirty="0"/>
          </a:p>
        </p:txBody>
      </p:sp>
      <p:pic>
        <p:nvPicPr>
          <p:cNvPr id="4023" name="picture 40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024" name="textbox 4024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4025" name="picture 40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026" name="picture 40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027" name="textbox 4027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4028" name="textbox 4028"/>
          <p:cNvSpPr/>
          <p:nvPr/>
        </p:nvSpPr>
        <p:spPr>
          <a:xfrm>
            <a:off x="800018" y="1112723"/>
            <a:ext cx="1626870" cy="3073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架构-磁盘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2000" dirty="0"/>
          </a:p>
        </p:txBody>
      </p:sp>
      <p:grpSp>
        <p:nvGrpSpPr>
          <p:cNvPr id="580" name="group 58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029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030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031" name="picture 40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roup 582"/>
          <p:cNvGrpSpPr/>
          <p:nvPr/>
        </p:nvGrpSpPr>
        <p:grpSpPr>
          <a:xfrm rot="21600000">
            <a:off x="801623" y="1786128"/>
            <a:ext cx="4144517" cy="4200143"/>
            <a:chOff x="0" y="0"/>
            <a:chExt cx="4144517" cy="4200143"/>
          </a:xfrm>
        </p:grpSpPr>
        <p:pic>
          <p:nvPicPr>
            <p:cNvPr id="4032" name="picture 403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3438144" cy="4200143"/>
            </a:xfrm>
            <a:prstGeom prst="rect">
              <a:avLst/>
            </a:prstGeom>
          </p:spPr>
        </p:pic>
        <p:pic>
          <p:nvPicPr>
            <p:cNvPr id="4033" name="picture 40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1481582" y="2082545"/>
              <a:ext cx="2662935" cy="76708"/>
            </a:xfrm>
            <a:prstGeom prst="rect">
              <a:avLst/>
            </a:prstGeom>
          </p:spPr>
        </p:pic>
        <p:pic>
          <p:nvPicPr>
            <p:cNvPr id="4034" name="picture 40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2961385" y="3347465"/>
              <a:ext cx="1074292" cy="76708"/>
            </a:xfrm>
            <a:prstGeom prst="rect">
              <a:avLst/>
            </a:prstGeom>
          </p:spPr>
        </p:pic>
        <p:pic>
          <p:nvPicPr>
            <p:cNvPr id="4035" name="picture 40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3177794" y="1511046"/>
              <a:ext cx="966089" cy="76707"/>
            </a:xfrm>
            <a:prstGeom prst="rect">
              <a:avLst/>
            </a:prstGeom>
          </p:spPr>
        </p:pic>
      </p:grpSp>
      <p:pic>
        <p:nvPicPr>
          <p:cNvPr id="4036" name="picture 40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pic>
        <p:nvPicPr>
          <p:cNvPr id="4037" name="picture 40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100065" y="2013966"/>
            <a:ext cx="2343760" cy="1122044"/>
          </a:xfrm>
          <a:prstGeom prst="rect">
            <a:avLst/>
          </a:prstGeom>
        </p:spPr>
      </p:pic>
      <p:sp>
        <p:nvSpPr>
          <p:cNvPr id="4038" name="path"/>
          <p:cNvSpPr/>
          <p:nvPr/>
        </p:nvSpPr>
        <p:spPr>
          <a:xfrm>
            <a:off x="5087365" y="2001266"/>
            <a:ext cx="2363215" cy="1147444"/>
          </a:xfrm>
          <a:custGeom>
            <a:avLst/>
            <a:gdLst/>
            <a:ahLst/>
            <a:cxnLst/>
            <a:rect l="0" t="0" r="0" b="0"/>
            <a:pathLst>
              <a:path w="3721" h="1806">
                <a:moveTo>
                  <a:pt x="20" y="266"/>
                </a:moveTo>
                <a:cubicBezTo>
                  <a:pt x="20" y="130"/>
                  <a:pt x="130" y="20"/>
                  <a:pt x="266" y="20"/>
                </a:cubicBezTo>
                <a:lnTo>
                  <a:pt x="633" y="20"/>
                </a:lnTo>
                <a:lnTo>
                  <a:pt x="633" y="20"/>
                </a:lnTo>
                <a:lnTo>
                  <a:pt x="1554" y="20"/>
                </a:lnTo>
                <a:lnTo>
                  <a:pt x="3455" y="20"/>
                </a:lnTo>
                <a:cubicBezTo>
                  <a:pt x="3591" y="20"/>
                  <a:pt x="3701" y="130"/>
                  <a:pt x="3701" y="266"/>
                </a:cubicBezTo>
                <a:lnTo>
                  <a:pt x="3701" y="882"/>
                </a:lnTo>
                <a:lnTo>
                  <a:pt x="3701" y="882"/>
                </a:lnTo>
                <a:lnTo>
                  <a:pt x="3701" y="1252"/>
                </a:lnTo>
                <a:lnTo>
                  <a:pt x="3701" y="1252"/>
                </a:lnTo>
                <a:cubicBezTo>
                  <a:pt x="3701" y="1387"/>
                  <a:pt x="3591" y="1498"/>
                  <a:pt x="3455" y="1498"/>
                </a:cubicBezTo>
                <a:lnTo>
                  <a:pt x="1554" y="1498"/>
                </a:lnTo>
                <a:lnTo>
                  <a:pt x="500" y="1786"/>
                </a:lnTo>
                <a:lnTo>
                  <a:pt x="633" y="1498"/>
                </a:lnTo>
                <a:lnTo>
                  <a:pt x="266" y="1498"/>
                </a:lnTo>
                <a:cubicBezTo>
                  <a:pt x="130" y="1498"/>
                  <a:pt x="20" y="1387"/>
                  <a:pt x="20" y="1252"/>
                </a:cubicBezTo>
                <a:lnTo>
                  <a:pt x="20" y="1252"/>
                </a:lnTo>
                <a:lnTo>
                  <a:pt x="20" y="882"/>
                </a:lnTo>
                <a:lnTo>
                  <a:pt x="20" y="882"/>
                </a:lnTo>
                <a:lnTo>
                  <a:pt x="20" y="266"/>
                </a:lnTo>
                <a:close/>
              </a:path>
            </a:pathLst>
          </a:custGeom>
          <a:noFill/>
          <a:ln w="25400" cap="flat">
            <a:solidFill>
              <a:srgbClr val="D3FDC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039" name="textbox 4039"/>
          <p:cNvSpPr/>
          <p:nvPr/>
        </p:nvSpPr>
        <p:spPr>
          <a:xfrm>
            <a:off x="5036324" y="3839069"/>
            <a:ext cx="6180454" cy="4121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indent="0" algn="l" rtl="0" eaLnBrk="0">
              <a:lnSpc>
                <a:spcPct val="127000"/>
              </a:lnSpc>
            </a:pPr>
            <a:r>
              <a:rPr sz="10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Undo</a:t>
            </a:r>
            <a:r>
              <a:rPr sz="1000" spc="7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0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Tablespaces</a:t>
            </a:r>
            <a:r>
              <a:rPr sz="1000" spc="7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000" spc="7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：撤销表空间，</a:t>
            </a:r>
            <a:r>
              <a:rPr sz="10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MySQL</a:t>
            </a:r>
            <a:r>
              <a:rPr sz="1000" spc="7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实例在初始化时会自动创建两个默认的</a:t>
            </a:r>
            <a:r>
              <a:rPr sz="10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undo</a:t>
            </a:r>
            <a:r>
              <a:rPr sz="1000" spc="7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表空间(初始</a:t>
            </a:r>
            <a:r>
              <a:rPr sz="1000" spc="3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大</a:t>
            </a:r>
            <a:r>
              <a:rPr sz="1000" spc="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小</a:t>
            </a:r>
            <a:r>
              <a:rPr sz="1000" spc="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000" spc="7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16</a:t>
            </a:r>
            <a:r>
              <a:rPr sz="10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M</a:t>
            </a:r>
            <a:r>
              <a:rPr sz="1000" spc="7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)，用于存储</a:t>
            </a:r>
            <a:r>
              <a:rPr sz="10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undo</a:t>
            </a:r>
            <a:r>
              <a:rPr sz="1000" spc="7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0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log</a:t>
            </a:r>
            <a:r>
              <a:rPr sz="1000" spc="7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日志</a:t>
            </a:r>
            <a:r>
              <a:rPr sz="1000" spc="3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altLang="en-US" sz="1000" dirty="0"/>
          </a:p>
        </p:txBody>
      </p:sp>
      <p:sp>
        <p:nvSpPr>
          <p:cNvPr id="4040" name="textbox 4040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4041" name="picture 40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388350" y="2674874"/>
            <a:ext cx="3276092" cy="426973"/>
          </a:xfrm>
          <a:prstGeom prst="rect">
            <a:avLst/>
          </a:prstGeom>
        </p:spPr>
      </p:pic>
      <p:sp>
        <p:nvSpPr>
          <p:cNvPr id="4042" name="textbox 4042"/>
          <p:cNvSpPr/>
          <p:nvPr/>
        </p:nvSpPr>
        <p:spPr>
          <a:xfrm>
            <a:off x="5040174" y="3130155"/>
            <a:ext cx="3278504" cy="4171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en-US" altLang="en-US" sz="100" dirty="0"/>
          </a:p>
          <a:p>
            <a:pPr marL="18415" indent="-5715" algn="l" rtl="0" eaLnBrk="0">
              <a:lnSpc>
                <a:spcPct val="129000"/>
              </a:lnSpc>
            </a:pPr>
            <a:r>
              <a:rPr sz="10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General</a:t>
            </a:r>
            <a:r>
              <a:rPr sz="1000" spc="7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0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Tablespaces</a:t>
            </a:r>
            <a:r>
              <a:rPr sz="1000" spc="7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：通用表空间，需要通过</a:t>
            </a:r>
            <a:r>
              <a:rPr sz="1000" spc="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0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CREATE</a:t>
            </a:r>
            <a:r>
              <a:rPr sz="10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000" spc="4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以指定该表空</a:t>
            </a:r>
            <a:r>
              <a:rPr sz="1000" spc="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间。</a:t>
            </a:r>
            <a:endParaRPr lang="en-US" altLang="en-US" sz="1000" dirty="0"/>
          </a:p>
        </p:txBody>
      </p:sp>
      <p:pic>
        <p:nvPicPr>
          <p:cNvPr id="4043" name="picture 40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sp>
        <p:nvSpPr>
          <p:cNvPr id="4044" name="textbox 4044"/>
          <p:cNvSpPr/>
          <p:nvPr/>
        </p:nvSpPr>
        <p:spPr>
          <a:xfrm>
            <a:off x="5025326" y="5096369"/>
            <a:ext cx="6388734" cy="1714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0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Temporary</a:t>
            </a:r>
            <a:r>
              <a:rPr sz="1000" spc="6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0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Tablespaces</a:t>
            </a:r>
            <a:r>
              <a:rPr sz="1000" spc="6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sz="10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InnoDB</a:t>
            </a:r>
            <a:r>
              <a:rPr sz="1000" spc="6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000" spc="6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使用会话临时表空间和全局临时表空间。存储用户创建的临时表等数</a:t>
            </a:r>
            <a:r>
              <a:rPr sz="1000" spc="3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据</a:t>
            </a:r>
            <a:r>
              <a:rPr sz="1000" spc="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altLang="en-US" sz="1000" dirty="0"/>
          </a:p>
        </p:txBody>
      </p:sp>
      <p:pic>
        <p:nvPicPr>
          <p:cNvPr id="4045" name="picture 40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046" name="textbox 4046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4047" name="textbox 4047"/>
          <p:cNvSpPr/>
          <p:nvPr/>
        </p:nvSpPr>
        <p:spPr>
          <a:xfrm>
            <a:off x="8359877" y="3130155"/>
            <a:ext cx="3110229" cy="1708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0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TABLESPACE</a:t>
            </a:r>
            <a:r>
              <a:rPr sz="1000" spc="6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000" spc="6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语法创建通用表空间，在创建表时，</a:t>
            </a:r>
            <a:r>
              <a:rPr sz="1000" spc="2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</a:t>
            </a:r>
            <a:endParaRPr lang="en-US" altLang="en-US" sz="1000" dirty="0"/>
          </a:p>
        </p:txBody>
      </p:sp>
      <p:sp>
        <p:nvSpPr>
          <p:cNvPr id="4048" name="textbox 4048"/>
          <p:cNvSpPr/>
          <p:nvPr/>
        </p:nvSpPr>
        <p:spPr>
          <a:xfrm>
            <a:off x="800018" y="1112723"/>
            <a:ext cx="1626870" cy="3073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架构-磁盘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2000" dirty="0"/>
          </a:p>
        </p:txBody>
      </p:sp>
      <p:grpSp>
        <p:nvGrpSpPr>
          <p:cNvPr id="584" name="group 58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049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050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051" name="picture 40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roup 586"/>
          <p:cNvGrpSpPr/>
          <p:nvPr/>
        </p:nvGrpSpPr>
        <p:grpSpPr>
          <a:xfrm rot="21600000">
            <a:off x="801623" y="1786128"/>
            <a:ext cx="4015739" cy="4200143"/>
            <a:chOff x="0" y="0"/>
            <a:chExt cx="4015739" cy="4200143"/>
          </a:xfrm>
        </p:grpSpPr>
        <p:pic>
          <p:nvPicPr>
            <p:cNvPr id="4052" name="picture 405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3438144" cy="4200143"/>
            </a:xfrm>
            <a:prstGeom prst="rect">
              <a:avLst/>
            </a:prstGeom>
          </p:spPr>
        </p:pic>
        <p:pic>
          <p:nvPicPr>
            <p:cNvPr id="4053" name="picture 40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1576070" y="1255013"/>
              <a:ext cx="2439669" cy="76708"/>
            </a:xfrm>
            <a:prstGeom prst="rect">
              <a:avLst/>
            </a:prstGeom>
          </p:spPr>
        </p:pic>
        <p:pic>
          <p:nvPicPr>
            <p:cNvPr id="4054" name="picture 40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1576070" y="3141725"/>
              <a:ext cx="2439669" cy="76708"/>
            </a:xfrm>
            <a:prstGeom prst="rect">
              <a:avLst/>
            </a:prstGeom>
          </p:spPr>
        </p:pic>
      </p:grpSp>
      <p:sp>
        <p:nvSpPr>
          <p:cNvPr id="4055" name="textbox 4055"/>
          <p:cNvSpPr/>
          <p:nvPr/>
        </p:nvSpPr>
        <p:spPr>
          <a:xfrm>
            <a:off x="5095621" y="4825263"/>
            <a:ext cx="6463029" cy="12890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22225" algn="l" rtl="0" eaLnBrk="0">
              <a:lnSpc>
                <a:spcPct val="90000"/>
              </a:lnSpc>
            </a:pP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Redo</a:t>
            </a:r>
            <a:r>
              <a:rPr sz="1200" spc="-2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Log</a:t>
            </a:r>
            <a:r>
              <a:rPr sz="1200" spc="-2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200" spc="-2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：重做日志，是用来实现事务的持久性。该日志文件由两部分组</a:t>
            </a:r>
            <a:r>
              <a:rPr sz="1200" spc="-1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成</a:t>
            </a: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：重做日志缓冲</a:t>
            </a:r>
            <a:endParaRPr lang="en-US" altLang="en-US" sz="1200" dirty="0"/>
          </a:p>
          <a:p>
            <a:pPr marL="12700" indent="86995" algn="l" rtl="0" eaLnBrk="0">
              <a:lnSpc>
                <a:spcPct val="151000"/>
              </a:lnSpc>
              <a:spcBef>
                <a:spcPts val="20"/>
              </a:spcBef>
            </a:pPr>
            <a:r>
              <a:rPr sz="1200" spc="3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redo</a:t>
            </a:r>
            <a:r>
              <a:rPr sz="1200" spc="3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log</a:t>
            </a:r>
            <a:r>
              <a:rPr sz="1200" spc="3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buffer</a:t>
            </a:r>
            <a:r>
              <a:rPr sz="1200" spc="3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)以及重做日志文件(</a:t>
            </a: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redo</a:t>
            </a:r>
            <a:r>
              <a:rPr sz="1200" spc="3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log</a:t>
            </a:r>
            <a:r>
              <a:rPr sz="1200" spc="3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 </a:t>
            </a:r>
            <a:r>
              <a:rPr sz="1200" spc="3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,</a:t>
            </a:r>
            <a:r>
              <a:rPr sz="1200" spc="3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前者是在内存中，后者</a:t>
            </a:r>
            <a:r>
              <a:rPr sz="1200" spc="1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</a:t>
            </a: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磁盘中。</a:t>
            </a:r>
            <a:r>
              <a:rPr sz="1200" b="1" spc="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当事务提 </a:t>
            </a:r>
            <a:r>
              <a:rPr sz="1200" b="1" spc="1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交之后会把</a:t>
            </a:r>
            <a:r>
              <a:rPr sz="1200" b="1" spc="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所有修改信息都会存到该日志中</a:t>
            </a:r>
            <a:r>
              <a:rPr sz="1200" b="1" spc="0" dirty="0">
                <a:solidFill>
                  <a:srgbClr val="FF0000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, </a:t>
            </a:r>
            <a:r>
              <a:rPr sz="1200" b="1" spc="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用于在刷新脏页到磁盘时</a:t>
            </a:r>
            <a:r>
              <a:rPr sz="1200" b="1" spc="0" dirty="0">
                <a:solidFill>
                  <a:srgbClr val="FF0000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,</a:t>
            </a:r>
            <a:r>
              <a:rPr sz="1200" b="1" spc="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发生错误时</a:t>
            </a:r>
            <a:r>
              <a:rPr sz="1200" b="1" spc="0" dirty="0">
                <a:solidFill>
                  <a:srgbClr val="FF0000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, </a:t>
            </a:r>
            <a:r>
              <a:rPr sz="1200" b="1" spc="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进行数据恢复 </a:t>
            </a:r>
            <a:r>
              <a:rPr sz="1200" b="1" spc="-5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使用</a:t>
            </a:r>
            <a:r>
              <a:rPr sz="1200" b="1" spc="-4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altLang="en-US" sz="1200" b="1" dirty="0">
              <a:solidFill>
                <a:srgbClr val="FF0000"/>
              </a:solidFill>
            </a:endParaRPr>
          </a:p>
          <a:p>
            <a:pPr algn="l" rtl="0" eaLnBrk="0">
              <a:lnSpc>
                <a:spcPct val="110000"/>
              </a:lnSpc>
            </a:pPr>
            <a:endParaRPr lang="en-US" altLang="en-US" sz="600" dirty="0"/>
          </a:p>
          <a:p>
            <a:pPr marL="22860" algn="l" rtl="0" eaLnBrk="0">
              <a:lnSpc>
                <a:spcPct val="91000"/>
              </a:lnSpc>
              <a:spcBef>
                <a:spcPts val="0"/>
              </a:spcBef>
            </a:pPr>
            <a:r>
              <a:rPr sz="1200" spc="-5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以循环方式写入重做日志文件，涉及两个</a:t>
            </a: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文件：</a:t>
            </a:r>
            <a:endParaRPr lang="en-US" altLang="en-US" sz="1200" dirty="0"/>
          </a:p>
        </p:txBody>
      </p:sp>
      <p:pic>
        <p:nvPicPr>
          <p:cNvPr id="4056" name="picture 40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057" name="textbox 4057"/>
          <p:cNvSpPr/>
          <p:nvPr/>
        </p:nvSpPr>
        <p:spPr>
          <a:xfrm>
            <a:off x="5095621" y="3013481"/>
            <a:ext cx="6405245" cy="4527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22225" algn="l" rtl="0" eaLnBrk="0">
              <a:lnSpc>
                <a:spcPct val="92000"/>
              </a:lnSpc>
            </a:pPr>
            <a:r>
              <a:rPr sz="1200" spc="-2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Doublewrite</a:t>
            </a:r>
            <a:r>
              <a:rPr sz="1200" spc="-2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200" spc="-2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Buffer</a:t>
            </a:r>
            <a:r>
              <a:rPr sz="1200" spc="-2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200" spc="-2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File</a:t>
            </a: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s</a:t>
            </a:r>
            <a:r>
              <a:rPr sz="1200" spc="-2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200" spc="-2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：双写缓冲区，</a:t>
            </a:r>
            <a:r>
              <a:rPr sz="1200" spc="-2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innoDB</a:t>
            </a:r>
            <a:r>
              <a:rPr sz="1200" spc="-2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引擎将数据页从</a:t>
            </a: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Buffer</a:t>
            </a:r>
            <a:r>
              <a:rPr sz="1200" spc="-2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Pool</a:t>
            </a:r>
            <a:r>
              <a:rPr sz="1200" spc="-2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刷新到磁盘前，先</a:t>
            </a:r>
            <a:endParaRPr lang="en-US" altLang="en-US" sz="1200" dirty="0"/>
          </a:p>
          <a:p>
            <a:pPr marL="12700" algn="l" rtl="0" eaLnBrk="0">
              <a:lnSpc>
                <a:spcPts val="2040"/>
              </a:lnSpc>
            </a:pPr>
            <a:r>
              <a:rPr sz="1200" spc="-3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将数据页写入双写缓冲区文件中，便于系统异常时恢复数</a:t>
            </a:r>
            <a:r>
              <a:rPr sz="1200" spc="-2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据</a:t>
            </a: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altLang="en-US" sz="1200" dirty="0"/>
          </a:p>
        </p:txBody>
      </p:sp>
      <p:sp>
        <p:nvSpPr>
          <p:cNvPr id="4058" name="textbox 4058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4059" name="picture 40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060" name="picture 40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pic>
        <p:nvPicPr>
          <p:cNvPr id="4061" name="picture 40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038344" y="3532632"/>
            <a:ext cx="1594103" cy="441960"/>
          </a:xfrm>
          <a:prstGeom prst="rect">
            <a:avLst/>
          </a:prstGeom>
        </p:spPr>
      </p:pic>
      <p:sp>
        <p:nvSpPr>
          <p:cNvPr id="4062" name="textbox 4062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4063" name="picture 40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360664" y="5768340"/>
            <a:ext cx="1341119" cy="434340"/>
          </a:xfrm>
          <a:prstGeom prst="rect">
            <a:avLst/>
          </a:prstGeom>
        </p:spPr>
      </p:pic>
      <p:sp>
        <p:nvSpPr>
          <p:cNvPr id="4064" name="textbox 4064"/>
          <p:cNvSpPr/>
          <p:nvPr/>
        </p:nvSpPr>
        <p:spPr>
          <a:xfrm>
            <a:off x="800018" y="1112723"/>
            <a:ext cx="1626870" cy="3073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架构-磁盘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2000" dirty="0"/>
          </a:p>
        </p:txBody>
      </p:sp>
      <p:grpSp>
        <p:nvGrpSpPr>
          <p:cNvPr id="588" name="group 58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065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066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067" name="picture 40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8" name="picture 40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327147" y="1615440"/>
            <a:ext cx="6761988" cy="4805171"/>
          </a:xfrm>
          <a:prstGeom prst="rect">
            <a:avLst/>
          </a:prstGeom>
        </p:spPr>
      </p:pic>
      <p:pic>
        <p:nvPicPr>
          <p:cNvPr id="4069" name="picture 40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070" name="textbox 4070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4071" name="picture 40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072" name="picture 40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073" name="textbox 4073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4074" name="textbox 4074"/>
          <p:cNvSpPr/>
          <p:nvPr/>
        </p:nvSpPr>
        <p:spPr>
          <a:xfrm>
            <a:off x="800018" y="1112723"/>
            <a:ext cx="1626870" cy="3073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架构-磁盘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2000" dirty="0"/>
          </a:p>
        </p:txBody>
      </p:sp>
      <p:grpSp>
        <p:nvGrpSpPr>
          <p:cNvPr id="590" name="group 59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075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076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077" name="picture 40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78" name="table 4078"/>
          <p:cNvGraphicFramePr>
            <a:graphicFrameLocks noGrp="1"/>
          </p:cNvGraphicFramePr>
          <p:nvPr/>
        </p:nvGraphicFramePr>
        <p:xfrm>
          <a:off x="5155945" y="3105404"/>
          <a:ext cx="5972809" cy="1482089"/>
        </p:xfrm>
        <a:graphic>
          <a:graphicData uri="http://schemas.openxmlformats.org/drawingml/2006/table">
            <a:tbl>
              <a:tblPr/>
              <a:tblGrid>
                <a:gridCol w="1718310"/>
                <a:gridCol w="1315720"/>
                <a:gridCol w="2938779"/>
              </a:tblGrid>
              <a:tr h="37845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560705" algn="l" rtl="0" eaLnBrk="0">
                        <a:lnSpc>
                          <a:spcPct val="97000"/>
                        </a:lnSpc>
                      </a:pPr>
                      <a:r>
                        <a:rPr sz="12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线程</a:t>
                      </a:r>
                      <a:r>
                        <a:rPr sz="12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类型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700" dirty="0"/>
                    </a:p>
                    <a:p>
                      <a:pPr marL="356235" algn="l" rtl="0" eaLnBrk="0">
                        <a:lnSpc>
                          <a:spcPct val="97000"/>
                        </a:lnSpc>
                        <a:spcBef>
                          <a:spcPts val="0"/>
                        </a:spcBef>
                      </a:pPr>
                      <a:r>
                        <a:rPr sz="12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</a:t>
                      </a:r>
                      <a:r>
                        <a:rPr sz="12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个数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700" dirty="0"/>
                    </a:p>
                    <a:p>
                      <a:pPr marL="1316990" algn="l" rtl="0" eaLnBrk="0">
                        <a:lnSpc>
                          <a:spcPct val="98000"/>
                        </a:lnSpc>
                      </a:pPr>
                      <a:r>
                        <a:rPr sz="12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职责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</a:tr>
              <a:tr h="27431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500" dirty="0"/>
                    </a:p>
                    <a:p>
                      <a:pPr marL="118745" algn="l" rtl="0" eaLnBrk="0">
                        <a:lnSpc>
                          <a:spcPts val="1475"/>
                        </a:lnSpc>
                      </a:pP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Read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h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read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600" dirty="0"/>
                    </a:p>
                    <a:p>
                      <a:pPr marL="10350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400" dirty="0"/>
                    </a:p>
                    <a:p>
                      <a:pPr marL="107315" algn="l" rtl="0" eaLnBrk="0">
                        <a:lnSpc>
                          <a:spcPct val="94000"/>
                        </a:lnSpc>
                        <a:spcBef>
                          <a:spcPts val="0"/>
                        </a:spcBef>
                      </a:pP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负责读操作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500" dirty="0"/>
                    </a:p>
                    <a:p>
                      <a:pPr marL="110490" algn="l" rtl="0" eaLnBrk="0">
                        <a:lnSpc>
                          <a:spcPts val="1475"/>
                        </a:lnSpc>
                      </a:pP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Write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thre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ad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600" dirty="0"/>
                    </a:p>
                    <a:p>
                      <a:pPr marL="10350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400" dirty="0"/>
                    </a:p>
                    <a:p>
                      <a:pPr marL="107315" algn="l" rtl="0" eaLnBrk="0">
                        <a:lnSpc>
                          <a:spcPct val="94000"/>
                        </a:lnSpc>
                        <a:spcBef>
                          <a:spcPts val="0"/>
                        </a:spcBef>
                      </a:pP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负责写操作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7431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118745" algn="l" rtl="0" eaLnBrk="0">
                        <a:lnSpc>
                          <a:spcPct val="88000"/>
                        </a:lnSpc>
                        <a:spcBef>
                          <a:spcPts val="0"/>
                        </a:spcBef>
                      </a:pP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Log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thread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600" dirty="0"/>
                    </a:p>
                    <a:p>
                      <a:pPr marL="11303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400" dirty="0"/>
                    </a:p>
                    <a:p>
                      <a:pPr marL="107315" algn="l" rtl="0" eaLnBrk="0">
                        <a:lnSpc>
                          <a:spcPct val="94000"/>
                        </a:lnSpc>
                        <a:spcBef>
                          <a:spcPts val="0"/>
                        </a:spcBef>
                      </a:pP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负责将日志缓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冲区刷新到磁盘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8067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500" dirty="0"/>
                    </a:p>
                    <a:p>
                      <a:pPr marL="118745" algn="l" rtl="0" eaLnBrk="0">
                        <a:lnSpc>
                          <a:spcPts val="1475"/>
                        </a:lnSpc>
                        <a:spcBef>
                          <a:spcPts val="0"/>
                        </a:spcBef>
                      </a:pP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Insert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buffer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thr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ead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600" dirty="0"/>
                    </a:p>
                    <a:p>
                      <a:pPr marL="11303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400" dirty="0"/>
                    </a:p>
                    <a:p>
                      <a:pPr marL="107315" algn="l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负责将写缓冲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区内容刷新到磁盘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4079" name="rect"/>
          <p:cNvSpPr/>
          <p:nvPr/>
        </p:nvSpPr>
        <p:spPr>
          <a:xfrm>
            <a:off x="918972" y="2447544"/>
            <a:ext cx="1086611" cy="403860"/>
          </a:xfrm>
          <a:prstGeom prst="rect">
            <a:avLst/>
          </a:prstGeom>
          <a:solidFill>
            <a:srgbClr val="68E0F8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080" name="rect"/>
          <p:cNvSpPr/>
          <p:nvPr/>
        </p:nvSpPr>
        <p:spPr>
          <a:xfrm>
            <a:off x="917384" y="2445956"/>
            <a:ext cx="1089786" cy="407035"/>
          </a:xfrm>
          <a:prstGeom prst="rect">
            <a:avLst/>
          </a:prstGeom>
          <a:solidFill>
            <a:srgbClr val="68E0F8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081" name="rect"/>
          <p:cNvSpPr/>
          <p:nvPr/>
        </p:nvSpPr>
        <p:spPr>
          <a:xfrm>
            <a:off x="1714500" y="2447544"/>
            <a:ext cx="1088136" cy="403860"/>
          </a:xfrm>
          <a:prstGeom prst="rect">
            <a:avLst/>
          </a:prstGeom>
          <a:solidFill>
            <a:srgbClr val="68E0F8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082" name="rect"/>
          <p:cNvSpPr/>
          <p:nvPr/>
        </p:nvSpPr>
        <p:spPr>
          <a:xfrm>
            <a:off x="1712912" y="2445956"/>
            <a:ext cx="1091311" cy="407035"/>
          </a:xfrm>
          <a:prstGeom prst="rect">
            <a:avLst/>
          </a:prstGeom>
          <a:solidFill>
            <a:srgbClr val="68E0F8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083" name="rect"/>
          <p:cNvSpPr/>
          <p:nvPr/>
        </p:nvSpPr>
        <p:spPr>
          <a:xfrm>
            <a:off x="2535936" y="2447544"/>
            <a:ext cx="1086612" cy="403860"/>
          </a:xfrm>
          <a:prstGeom prst="rect">
            <a:avLst/>
          </a:prstGeom>
          <a:solidFill>
            <a:srgbClr val="68E0F8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084" name="rect"/>
          <p:cNvSpPr/>
          <p:nvPr/>
        </p:nvSpPr>
        <p:spPr>
          <a:xfrm>
            <a:off x="2534348" y="2445956"/>
            <a:ext cx="1089787" cy="407035"/>
          </a:xfrm>
          <a:prstGeom prst="rect">
            <a:avLst/>
          </a:prstGeom>
          <a:solidFill>
            <a:srgbClr val="68E0F8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085" name="rect"/>
          <p:cNvSpPr/>
          <p:nvPr/>
        </p:nvSpPr>
        <p:spPr>
          <a:xfrm>
            <a:off x="3343655" y="2447544"/>
            <a:ext cx="1086611" cy="403860"/>
          </a:xfrm>
          <a:prstGeom prst="rect">
            <a:avLst/>
          </a:prstGeom>
          <a:solidFill>
            <a:srgbClr val="68E0F8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086" name="rect"/>
          <p:cNvSpPr/>
          <p:nvPr/>
        </p:nvSpPr>
        <p:spPr>
          <a:xfrm>
            <a:off x="3342068" y="2445956"/>
            <a:ext cx="1089786" cy="407035"/>
          </a:xfrm>
          <a:prstGeom prst="rect">
            <a:avLst/>
          </a:prstGeom>
          <a:solidFill>
            <a:srgbClr val="68E0F8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4087" name="table 4087"/>
          <p:cNvGraphicFramePr>
            <a:graphicFrameLocks noGrp="1"/>
          </p:cNvGraphicFramePr>
          <p:nvPr/>
        </p:nvGraphicFramePr>
        <p:xfrm>
          <a:off x="783209" y="2194433"/>
          <a:ext cx="3752214" cy="1452245"/>
        </p:xfrm>
        <a:graphic>
          <a:graphicData uri="http://schemas.openxmlformats.org/drawingml/2006/table">
            <a:tbl>
              <a:tblPr/>
              <a:tblGrid>
                <a:gridCol w="3752214"/>
              </a:tblGrid>
              <a:tr h="14458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133985" algn="l" rtl="0" eaLnBrk="0">
                        <a:lnSpc>
                          <a:spcPct val="94000"/>
                        </a:lnSpc>
                        <a:tabLst>
                          <a:tab pos="299720" algn="l"/>
                        </a:tabLst>
                      </a:pPr>
                      <a:r>
                        <a:rPr sz="12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	</a:t>
                      </a:r>
                      <a:r>
                        <a:rPr sz="12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后台线程</a:t>
                      </a:r>
                      <a:r>
                        <a:rPr sz="12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 </a:t>
                      </a:r>
                      <a:r>
                        <a:rPr sz="12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后台线程</a:t>
                      </a:r>
                      <a:r>
                        <a:rPr sz="12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 </a:t>
                      </a:r>
                      <a:r>
                        <a:rPr sz="12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后台线程</a:t>
                      </a:r>
                      <a:r>
                        <a:rPr sz="12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  </a:t>
                      </a:r>
                      <a:r>
                        <a:rPr sz="12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后台</a:t>
                      </a:r>
                      <a:r>
                        <a:rPr sz="12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线</a:t>
                      </a:r>
                      <a:r>
                        <a:rPr sz="12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程</a:t>
                      </a:r>
                      <a:r>
                        <a:rPr sz="12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  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088" name="textbox 4088"/>
          <p:cNvSpPr/>
          <p:nvPr/>
        </p:nvSpPr>
        <p:spPr>
          <a:xfrm>
            <a:off x="5142890" y="1245108"/>
            <a:ext cx="6771005" cy="7277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7145" algn="l" rtl="0" eaLnBrk="0">
              <a:lnSpc>
                <a:spcPct val="83000"/>
              </a:lnSpc>
            </a:pPr>
            <a:r>
              <a:rPr sz="1200" b="1" spc="-20" dirty="0">
                <a:solidFill>
                  <a:srgbClr val="555555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1.</a:t>
            </a:r>
            <a:r>
              <a:rPr sz="1200" spc="-20" dirty="0">
                <a:solidFill>
                  <a:srgbClr val="555555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200" b="1" spc="-20" dirty="0">
                <a:solidFill>
                  <a:srgbClr val="555555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Master</a:t>
            </a:r>
            <a:r>
              <a:rPr sz="1200" spc="-20" dirty="0">
                <a:solidFill>
                  <a:srgbClr val="555555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200" b="1" spc="-20" dirty="0">
                <a:solidFill>
                  <a:srgbClr val="555555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</a:t>
            </a:r>
            <a:r>
              <a:rPr sz="1200" b="1" spc="0" dirty="0">
                <a:solidFill>
                  <a:srgbClr val="555555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hread</a:t>
            </a:r>
            <a:endParaRPr lang="en-US" altLang="en-US" sz="1200" dirty="0"/>
          </a:p>
          <a:p>
            <a:pPr marL="12700" algn="l" rtl="0" eaLnBrk="0">
              <a:lnSpc>
                <a:spcPct val="83000"/>
              </a:lnSpc>
              <a:spcBef>
                <a:spcPts val="850"/>
              </a:spcBef>
            </a:pPr>
            <a:r>
              <a:rPr sz="1200" spc="-2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核心后台线程，负责调度其他线程，还负责将缓冲池中的数据异步刷新到磁盘中</a:t>
            </a:r>
            <a:r>
              <a:rPr sz="1200" spc="-2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,</a:t>
            </a:r>
            <a:r>
              <a:rPr sz="1200" spc="-2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200" spc="-2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保</a:t>
            </a:r>
            <a:r>
              <a:rPr sz="1200" spc="-1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持</a:t>
            </a: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数据的一致性，</a:t>
            </a:r>
            <a:endParaRPr lang="en-US" altLang="en-US" sz="1200" dirty="0"/>
          </a:p>
          <a:p>
            <a:pPr marL="14605" algn="l" rtl="0" eaLnBrk="0">
              <a:lnSpc>
                <a:spcPts val="2280"/>
              </a:lnSpc>
            </a:pPr>
            <a:r>
              <a:rPr sz="1200" spc="-4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还包括脏页的刷新、合并插入缓存、</a:t>
            </a:r>
            <a:r>
              <a:rPr sz="1200" spc="-4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200" spc="-4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u</a:t>
            </a:r>
            <a:r>
              <a:rPr sz="1200" spc="-2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n</a:t>
            </a: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do</a:t>
            </a:r>
            <a:r>
              <a:rPr sz="1200" spc="-4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页的回收</a:t>
            </a:r>
            <a:r>
              <a:rPr sz="1200" spc="-4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200" spc="-4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altLang="en-US" sz="1200" dirty="0"/>
          </a:p>
        </p:txBody>
      </p:sp>
      <p:sp>
        <p:nvSpPr>
          <p:cNvPr id="4089" name="textbox 4089"/>
          <p:cNvSpPr/>
          <p:nvPr/>
        </p:nvSpPr>
        <p:spPr>
          <a:xfrm>
            <a:off x="5139537" y="2342642"/>
            <a:ext cx="6245859" cy="7473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7145" algn="l" rtl="0" eaLnBrk="0">
              <a:lnSpc>
                <a:spcPct val="83000"/>
              </a:lnSpc>
            </a:pPr>
            <a:r>
              <a:rPr sz="1200" b="1" spc="-40" dirty="0">
                <a:solidFill>
                  <a:srgbClr val="555555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2.</a:t>
            </a:r>
            <a:r>
              <a:rPr sz="1200" spc="-40" dirty="0">
                <a:solidFill>
                  <a:srgbClr val="555555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200" b="1" spc="-40" dirty="0">
                <a:solidFill>
                  <a:srgbClr val="555555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IO</a:t>
            </a:r>
            <a:r>
              <a:rPr sz="1200" spc="-40" dirty="0">
                <a:solidFill>
                  <a:srgbClr val="555555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200" b="1" spc="-40" dirty="0">
                <a:solidFill>
                  <a:srgbClr val="555555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Threa</a:t>
            </a:r>
            <a:r>
              <a:rPr sz="1200" b="1" spc="-20" dirty="0">
                <a:solidFill>
                  <a:srgbClr val="555555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</a:t>
            </a:r>
            <a:endParaRPr lang="en-US" altLang="en-US" sz="1200" dirty="0"/>
          </a:p>
          <a:p>
            <a:pPr marL="12700" indent="3175" algn="l" rtl="0" eaLnBrk="0">
              <a:lnSpc>
                <a:spcPct val="148000"/>
              </a:lnSpc>
              <a:spcBef>
                <a:spcPts val="100"/>
              </a:spcBef>
            </a:pPr>
            <a:r>
              <a:rPr sz="1200" spc="-1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</a:t>
            </a: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InnoDB</a:t>
            </a:r>
            <a:r>
              <a:rPr sz="1200" spc="-1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存储引擎中大量使用了</a:t>
            </a: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AIO</a:t>
            </a:r>
            <a:r>
              <a:rPr sz="1200" spc="-1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来处理</a:t>
            </a: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IO</a:t>
            </a:r>
            <a:r>
              <a:rPr sz="1200" spc="-1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请求</a:t>
            </a:r>
            <a:r>
              <a:rPr sz="1200" spc="-1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,</a:t>
            </a:r>
            <a:r>
              <a:rPr sz="1200" spc="-1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200" spc="-1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这样可以</a:t>
            </a: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极大地提高数据库的性能，而</a:t>
            </a: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IO</a:t>
            </a: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200" spc="-1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Thread</a:t>
            </a:r>
            <a:r>
              <a:rPr sz="1200" spc="-1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主要负责这些</a:t>
            </a:r>
            <a:r>
              <a:rPr sz="1200" spc="-1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IO</a:t>
            </a:r>
            <a:r>
              <a:rPr sz="1200" spc="-1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请求的回调。</a:t>
            </a:r>
            <a:endParaRPr lang="en-US" altLang="en-US" sz="1200" dirty="0"/>
          </a:p>
        </p:txBody>
      </p:sp>
      <p:sp>
        <p:nvSpPr>
          <p:cNvPr id="4090" name="textbox 4090"/>
          <p:cNvSpPr/>
          <p:nvPr/>
        </p:nvSpPr>
        <p:spPr>
          <a:xfrm>
            <a:off x="5143968" y="4811542"/>
            <a:ext cx="6741159" cy="4514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7000"/>
              </a:lnSpc>
            </a:pPr>
            <a:r>
              <a:rPr sz="1200" b="1" spc="-30" dirty="0">
                <a:solidFill>
                  <a:srgbClr val="555555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3.</a:t>
            </a:r>
            <a:r>
              <a:rPr sz="1200" spc="-30" dirty="0">
                <a:solidFill>
                  <a:srgbClr val="555555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200" b="1" spc="-30" dirty="0">
                <a:solidFill>
                  <a:srgbClr val="555555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Purge</a:t>
            </a:r>
            <a:r>
              <a:rPr sz="1200" spc="-30" dirty="0">
                <a:solidFill>
                  <a:srgbClr val="555555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200" b="1" spc="-30" dirty="0">
                <a:solidFill>
                  <a:srgbClr val="555555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Thre</a:t>
            </a:r>
            <a:r>
              <a:rPr sz="1200" b="1" spc="0" dirty="0">
                <a:solidFill>
                  <a:srgbClr val="555555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ad</a:t>
            </a:r>
            <a:endParaRPr lang="en-US" altLang="en-US" sz="1200" dirty="0"/>
          </a:p>
          <a:p>
            <a:pPr algn="l" rtl="0" eaLnBrk="0">
              <a:lnSpc>
                <a:spcPct val="112000"/>
              </a:lnSpc>
            </a:pPr>
            <a:endParaRPr lang="en-US" altLang="en-US" sz="600" dirty="0"/>
          </a:p>
          <a:p>
            <a:pPr marL="15240" algn="l" rtl="0" eaLnBrk="0">
              <a:lnSpc>
                <a:spcPct val="90000"/>
              </a:lnSpc>
              <a:spcBef>
                <a:spcPts val="5"/>
              </a:spcBef>
            </a:pPr>
            <a:r>
              <a:rPr sz="1200" spc="-4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主要用于回收事务已经提交了的</a:t>
            </a:r>
            <a:r>
              <a:rPr sz="1200" spc="-4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undo</a:t>
            </a:r>
            <a:r>
              <a:rPr sz="1200" spc="-4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200" spc="-4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log</a:t>
            </a:r>
            <a:r>
              <a:rPr sz="1200" spc="-4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200" spc="-4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，在事务提交之后，</a:t>
            </a:r>
            <a:r>
              <a:rPr sz="1200" spc="-4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undo</a:t>
            </a:r>
            <a:r>
              <a:rPr sz="1200" spc="-4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log</a:t>
            </a:r>
            <a:r>
              <a:rPr sz="1200" spc="-4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可能不用了，就用它来回收。</a:t>
            </a:r>
            <a:endParaRPr lang="en-US" altLang="en-US" sz="1200" dirty="0"/>
          </a:p>
        </p:txBody>
      </p:sp>
      <p:sp>
        <p:nvSpPr>
          <p:cNvPr id="4091" name="textbox 4091"/>
          <p:cNvSpPr/>
          <p:nvPr/>
        </p:nvSpPr>
        <p:spPr>
          <a:xfrm>
            <a:off x="5140756" y="5635091"/>
            <a:ext cx="6654800" cy="4667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7000"/>
              </a:lnSpc>
            </a:pPr>
            <a:r>
              <a:rPr sz="1200" b="1" spc="-30" dirty="0">
                <a:solidFill>
                  <a:srgbClr val="555555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4.</a:t>
            </a:r>
            <a:r>
              <a:rPr sz="1200" spc="-30" dirty="0">
                <a:solidFill>
                  <a:srgbClr val="555555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200" b="1" spc="-30" dirty="0">
                <a:solidFill>
                  <a:srgbClr val="555555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Page</a:t>
            </a:r>
            <a:r>
              <a:rPr sz="1200" spc="-30" dirty="0">
                <a:solidFill>
                  <a:srgbClr val="555555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200" b="1" spc="-30" dirty="0">
                <a:solidFill>
                  <a:srgbClr val="555555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Cleane</a:t>
            </a:r>
            <a:r>
              <a:rPr sz="1200" b="1" spc="0" dirty="0">
                <a:solidFill>
                  <a:srgbClr val="555555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r</a:t>
            </a:r>
            <a:r>
              <a:rPr sz="1200" spc="-30" dirty="0">
                <a:solidFill>
                  <a:srgbClr val="555555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200" b="1" spc="0" dirty="0">
                <a:solidFill>
                  <a:srgbClr val="555555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Thread</a:t>
            </a:r>
            <a:endParaRPr lang="en-US" altLang="en-US" sz="1200" dirty="0"/>
          </a:p>
          <a:p>
            <a:pPr algn="l" rtl="0" eaLnBrk="0">
              <a:lnSpc>
                <a:spcPct val="110000"/>
              </a:lnSpc>
            </a:pPr>
            <a:endParaRPr lang="en-US" altLang="en-US" sz="600" dirty="0"/>
          </a:p>
          <a:p>
            <a:pPr marL="15240" algn="l" rtl="0" eaLnBrk="0">
              <a:lnSpc>
                <a:spcPct val="91000"/>
              </a:lnSpc>
              <a:spcBef>
                <a:spcPts val="5"/>
              </a:spcBef>
            </a:pPr>
            <a:r>
              <a:rPr sz="1200" spc="-3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协助</a:t>
            </a:r>
            <a:r>
              <a:rPr sz="1200" spc="-3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200" spc="-3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Master</a:t>
            </a:r>
            <a:r>
              <a:rPr sz="1200" spc="-3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200" spc="-3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T</a:t>
            </a:r>
            <a:r>
              <a:rPr sz="1200" spc="-2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h</a:t>
            </a: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read</a:t>
            </a:r>
            <a:r>
              <a:rPr sz="1200" spc="-3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200" spc="-3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刷新脏页到磁盘的线程，它可以减轻</a:t>
            </a:r>
            <a:r>
              <a:rPr sz="1200" spc="-3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Master</a:t>
            </a:r>
            <a:r>
              <a:rPr sz="1200" spc="-3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200" spc="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Thread</a:t>
            </a:r>
            <a:r>
              <a:rPr sz="1200" spc="-30" dirty="0">
                <a:solidFill>
                  <a:srgbClr val="555555">
                    <a:alpha val="100000"/>
                  </a:srgbClr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200" spc="-30" dirty="0">
                <a:solidFill>
                  <a:srgbClr val="555555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的工作压力，减少阻塞。</a:t>
            </a:r>
            <a:endParaRPr lang="en-US" altLang="en-US" sz="1200" dirty="0"/>
          </a:p>
        </p:txBody>
      </p:sp>
      <p:pic>
        <p:nvPicPr>
          <p:cNvPr id="4092" name="picture 40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093" name="textbox 4093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4094" name="path"/>
          <p:cNvSpPr/>
          <p:nvPr/>
        </p:nvSpPr>
        <p:spPr>
          <a:xfrm>
            <a:off x="2133600" y="4700016"/>
            <a:ext cx="569976" cy="687323"/>
          </a:xfrm>
          <a:custGeom>
            <a:avLst/>
            <a:gdLst/>
            <a:ahLst/>
            <a:cxnLst/>
            <a:rect l="0" t="0" r="0" b="0"/>
            <a:pathLst>
              <a:path w="897" h="1082">
                <a:moveTo>
                  <a:pt x="0" y="180"/>
                </a:moveTo>
                <a:moveTo>
                  <a:pt x="0" y="180"/>
                </a:moveTo>
                <a:cubicBezTo>
                  <a:pt x="0" y="80"/>
                  <a:pt x="201" y="0"/>
                  <a:pt x="448" y="0"/>
                </a:cubicBezTo>
                <a:cubicBezTo>
                  <a:pt x="696" y="0"/>
                  <a:pt x="897" y="80"/>
                  <a:pt x="897" y="180"/>
                </a:cubicBezTo>
                <a:lnTo>
                  <a:pt x="897" y="901"/>
                </a:lnTo>
                <a:cubicBezTo>
                  <a:pt x="897" y="1001"/>
                  <a:pt x="696" y="1082"/>
                  <a:pt x="448" y="1082"/>
                </a:cubicBezTo>
                <a:cubicBezTo>
                  <a:pt x="201" y="1082"/>
                  <a:pt x="0" y="1001"/>
                  <a:pt x="0" y="901"/>
                </a:cubicBezTo>
                <a:lnTo>
                  <a:pt x="0" y="180"/>
                </a:lnTo>
                <a:close/>
              </a:path>
            </a:pathLst>
          </a:custGeom>
          <a:solidFill>
            <a:srgbClr val="F2F2F2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095" name="path"/>
          <p:cNvSpPr/>
          <p:nvPr/>
        </p:nvSpPr>
        <p:spPr>
          <a:xfrm>
            <a:off x="2703576" y="4700016"/>
            <a:ext cx="569976" cy="687323"/>
          </a:xfrm>
          <a:custGeom>
            <a:avLst/>
            <a:gdLst/>
            <a:ahLst/>
            <a:cxnLst/>
            <a:rect l="0" t="0" r="0" b="0"/>
            <a:pathLst>
              <a:path w="897" h="1082">
                <a:moveTo>
                  <a:pt x="0" y="180"/>
                </a:moveTo>
                <a:moveTo>
                  <a:pt x="0" y="180"/>
                </a:moveTo>
                <a:cubicBezTo>
                  <a:pt x="0" y="80"/>
                  <a:pt x="200" y="0"/>
                  <a:pt x="448" y="0"/>
                </a:cubicBezTo>
                <a:cubicBezTo>
                  <a:pt x="696" y="0"/>
                  <a:pt x="897" y="80"/>
                  <a:pt x="897" y="180"/>
                </a:cubicBezTo>
                <a:lnTo>
                  <a:pt x="897" y="901"/>
                </a:lnTo>
                <a:cubicBezTo>
                  <a:pt x="897" y="1001"/>
                  <a:pt x="696" y="1082"/>
                  <a:pt x="448" y="1082"/>
                </a:cubicBezTo>
                <a:cubicBezTo>
                  <a:pt x="200" y="1082"/>
                  <a:pt x="0" y="1001"/>
                  <a:pt x="0" y="901"/>
                </a:cubicBezTo>
                <a:lnTo>
                  <a:pt x="0" y="180"/>
                </a:lnTo>
                <a:close/>
              </a:path>
            </a:pathLst>
          </a:custGeom>
          <a:solidFill>
            <a:srgbClr val="F2F2F2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592" name="group 592"/>
          <p:cNvGrpSpPr/>
          <p:nvPr/>
        </p:nvGrpSpPr>
        <p:grpSpPr>
          <a:xfrm rot="21600000">
            <a:off x="2229485" y="4969764"/>
            <a:ext cx="576326" cy="688848"/>
            <a:chOff x="0" y="0"/>
            <a:chExt cx="576326" cy="688848"/>
          </a:xfrm>
        </p:grpSpPr>
        <p:sp>
          <p:nvSpPr>
            <p:cNvPr id="4096" name="path"/>
            <p:cNvSpPr/>
            <p:nvPr/>
          </p:nvSpPr>
          <p:spPr>
            <a:xfrm>
              <a:off x="3175" y="0"/>
              <a:ext cx="569976" cy="688848"/>
            </a:xfrm>
            <a:custGeom>
              <a:avLst/>
              <a:gdLst/>
              <a:ahLst/>
              <a:cxnLst/>
              <a:rect l="0" t="0" r="0" b="0"/>
              <a:pathLst>
                <a:path w="897" h="1084">
                  <a:moveTo>
                    <a:pt x="0" y="180"/>
                  </a:moveTo>
                  <a:moveTo>
                    <a:pt x="0" y="180"/>
                  </a:moveTo>
                  <a:cubicBezTo>
                    <a:pt x="0" y="81"/>
                    <a:pt x="201" y="0"/>
                    <a:pt x="448" y="0"/>
                  </a:cubicBezTo>
                  <a:cubicBezTo>
                    <a:pt x="696" y="0"/>
                    <a:pt x="897" y="81"/>
                    <a:pt x="897" y="180"/>
                  </a:cubicBezTo>
                  <a:lnTo>
                    <a:pt x="897" y="904"/>
                  </a:lnTo>
                  <a:cubicBezTo>
                    <a:pt x="897" y="1003"/>
                    <a:pt x="696" y="1084"/>
                    <a:pt x="448" y="1084"/>
                  </a:cubicBezTo>
                  <a:cubicBezTo>
                    <a:pt x="201" y="1084"/>
                    <a:pt x="0" y="1003"/>
                    <a:pt x="0" y="904"/>
                  </a:cubicBezTo>
                  <a:lnTo>
                    <a:pt x="0" y="180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097" name="path"/>
            <p:cNvSpPr/>
            <p:nvPr/>
          </p:nvSpPr>
          <p:spPr>
            <a:xfrm>
              <a:off x="0" y="111633"/>
              <a:ext cx="576326" cy="121157"/>
            </a:xfrm>
            <a:custGeom>
              <a:avLst/>
              <a:gdLst/>
              <a:ahLst/>
              <a:cxnLst/>
              <a:rect l="0" t="0" r="0" b="0"/>
              <a:pathLst>
                <a:path w="907" h="190">
                  <a:moveTo>
                    <a:pt x="902" y="5"/>
                  </a:moveTo>
                  <a:cubicBezTo>
                    <a:pt x="902" y="104"/>
                    <a:pt x="701" y="185"/>
                    <a:pt x="453" y="185"/>
                  </a:cubicBezTo>
                  <a:cubicBezTo>
                    <a:pt x="206" y="185"/>
                    <a:pt x="5" y="104"/>
                    <a:pt x="5" y="5"/>
                  </a:cubicBezTo>
                </a:path>
              </a:pathLst>
            </a:custGeom>
            <a:noFill/>
            <a:ln w="6350" cap="flat">
              <a:solidFill>
                <a:srgbClr val="7F7F7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098" name="path"/>
          <p:cNvSpPr/>
          <p:nvPr/>
        </p:nvSpPr>
        <p:spPr>
          <a:xfrm>
            <a:off x="2700401" y="4811395"/>
            <a:ext cx="576326" cy="120903"/>
          </a:xfrm>
          <a:custGeom>
            <a:avLst/>
            <a:gdLst/>
            <a:ahLst/>
            <a:cxnLst/>
            <a:rect l="0" t="0" r="0" b="0"/>
            <a:pathLst>
              <a:path w="907" h="190">
                <a:moveTo>
                  <a:pt x="902" y="5"/>
                </a:moveTo>
                <a:cubicBezTo>
                  <a:pt x="902" y="104"/>
                  <a:pt x="701" y="185"/>
                  <a:pt x="453" y="185"/>
                </a:cubicBezTo>
                <a:cubicBezTo>
                  <a:pt x="205" y="185"/>
                  <a:pt x="5" y="104"/>
                  <a:pt x="5" y="5"/>
                </a:cubicBezTo>
              </a:path>
            </a:pathLst>
          </a:custGeom>
          <a:noFill/>
          <a:ln w="6350" cap="flat">
            <a:solidFill>
              <a:srgbClr val="7F7F7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099" name="rect"/>
          <p:cNvSpPr/>
          <p:nvPr/>
        </p:nvSpPr>
        <p:spPr>
          <a:xfrm>
            <a:off x="3270377" y="4814570"/>
            <a:ext cx="6350" cy="458215"/>
          </a:xfrm>
          <a:prstGeom prst="rect">
            <a:avLst/>
          </a:prstGeom>
          <a:solidFill>
            <a:srgbClr val="7F7F7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594" name="group 594"/>
          <p:cNvGrpSpPr/>
          <p:nvPr/>
        </p:nvGrpSpPr>
        <p:grpSpPr>
          <a:xfrm rot="21600000">
            <a:off x="2799461" y="4969764"/>
            <a:ext cx="576325" cy="688848"/>
            <a:chOff x="0" y="0"/>
            <a:chExt cx="576325" cy="688848"/>
          </a:xfrm>
        </p:grpSpPr>
        <p:sp>
          <p:nvSpPr>
            <p:cNvPr id="4100" name="path"/>
            <p:cNvSpPr/>
            <p:nvPr/>
          </p:nvSpPr>
          <p:spPr>
            <a:xfrm>
              <a:off x="185927" y="299847"/>
              <a:ext cx="291338" cy="120903"/>
            </a:xfrm>
            <a:custGeom>
              <a:avLst/>
              <a:gdLst/>
              <a:ahLst/>
              <a:cxnLst/>
              <a:rect l="0" t="0" r="0" b="0"/>
              <a:pathLst>
                <a:path w="458" h="190">
                  <a:moveTo>
                    <a:pt x="453" y="5"/>
                  </a:moveTo>
                  <a:cubicBezTo>
                    <a:pt x="453" y="104"/>
                    <a:pt x="252" y="185"/>
                    <a:pt x="5" y="185"/>
                  </a:cubicBezTo>
                </a:path>
              </a:pathLst>
            </a:custGeom>
            <a:noFill/>
            <a:ln w="6350" cap="flat">
              <a:solidFill>
                <a:srgbClr val="7F7F7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101" name="path"/>
            <p:cNvSpPr/>
            <p:nvPr/>
          </p:nvSpPr>
          <p:spPr>
            <a:xfrm>
              <a:off x="3175" y="0"/>
              <a:ext cx="569975" cy="688848"/>
            </a:xfrm>
            <a:custGeom>
              <a:avLst/>
              <a:gdLst/>
              <a:ahLst/>
              <a:cxnLst/>
              <a:rect l="0" t="0" r="0" b="0"/>
              <a:pathLst>
                <a:path w="897" h="1084">
                  <a:moveTo>
                    <a:pt x="0" y="180"/>
                  </a:moveTo>
                  <a:moveTo>
                    <a:pt x="0" y="180"/>
                  </a:moveTo>
                  <a:cubicBezTo>
                    <a:pt x="0" y="81"/>
                    <a:pt x="200" y="0"/>
                    <a:pt x="448" y="0"/>
                  </a:cubicBezTo>
                  <a:cubicBezTo>
                    <a:pt x="696" y="0"/>
                    <a:pt x="897" y="81"/>
                    <a:pt x="897" y="180"/>
                  </a:cubicBezTo>
                  <a:lnTo>
                    <a:pt x="897" y="904"/>
                  </a:lnTo>
                  <a:cubicBezTo>
                    <a:pt x="897" y="1003"/>
                    <a:pt x="696" y="1084"/>
                    <a:pt x="448" y="1084"/>
                  </a:cubicBezTo>
                  <a:cubicBezTo>
                    <a:pt x="200" y="1084"/>
                    <a:pt x="0" y="1003"/>
                    <a:pt x="0" y="904"/>
                  </a:cubicBezTo>
                  <a:lnTo>
                    <a:pt x="0" y="180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102" name="path"/>
            <p:cNvSpPr/>
            <p:nvPr/>
          </p:nvSpPr>
          <p:spPr>
            <a:xfrm>
              <a:off x="0" y="111633"/>
              <a:ext cx="576325" cy="121157"/>
            </a:xfrm>
            <a:custGeom>
              <a:avLst/>
              <a:gdLst/>
              <a:ahLst/>
              <a:cxnLst/>
              <a:rect l="0" t="0" r="0" b="0"/>
              <a:pathLst>
                <a:path w="907" h="190">
                  <a:moveTo>
                    <a:pt x="902" y="5"/>
                  </a:moveTo>
                  <a:cubicBezTo>
                    <a:pt x="902" y="104"/>
                    <a:pt x="701" y="185"/>
                    <a:pt x="453" y="185"/>
                  </a:cubicBezTo>
                  <a:cubicBezTo>
                    <a:pt x="205" y="185"/>
                    <a:pt x="5" y="104"/>
                    <a:pt x="5" y="5"/>
                  </a:cubicBezTo>
                </a:path>
              </a:pathLst>
            </a:custGeom>
            <a:noFill/>
            <a:ln w="6350" cap="flat">
              <a:solidFill>
                <a:srgbClr val="7F7F7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596" name="group 596"/>
          <p:cNvGrpSpPr/>
          <p:nvPr/>
        </p:nvGrpSpPr>
        <p:grpSpPr>
          <a:xfrm rot="21600000">
            <a:off x="1560448" y="4700016"/>
            <a:ext cx="576326" cy="687323"/>
            <a:chOff x="0" y="0"/>
            <a:chExt cx="576326" cy="687323"/>
          </a:xfrm>
        </p:grpSpPr>
        <p:sp>
          <p:nvSpPr>
            <p:cNvPr id="4103" name="path"/>
            <p:cNvSpPr/>
            <p:nvPr/>
          </p:nvSpPr>
          <p:spPr>
            <a:xfrm>
              <a:off x="3175" y="0"/>
              <a:ext cx="569976" cy="687323"/>
            </a:xfrm>
            <a:custGeom>
              <a:avLst/>
              <a:gdLst/>
              <a:ahLst/>
              <a:cxnLst/>
              <a:rect l="0" t="0" r="0" b="0"/>
              <a:pathLst>
                <a:path w="897" h="1082">
                  <a:moveTo>
                    <a:pt x="0" y="180"/>
                  </a:moveTo>
                  <a:moveTo>
                    <a:pt x="0" y="180"/>
                  </a:moveTo>
                  <a:cubicBezTo>
                    <a:pt x="0" y="80"/>
                    <a:pt x="201" y="0"/>
                    <a:pt x="448" y="0"/>
                  </a:cubicBezTo>
                  <a:cubicBezTo>
                    <a:pt x="696" y="0"/>
                    <a:pt x="897" y="80"/>
                    <a:pt x="897" y="180"/>
                  </a:cubicBezTo>
                  <a:lnTo>
                    <a:pt x="897" y="901"/>
                  </a:lnTo>
                  <a:cubicBezTo>
                    <a:pt x="897" y="1001"/>
                    <a:pt x="696" y="1082"/>
                    <a:pt x="448" y="1082"/>
                  </a:cubicBezTo>
                  <a:cubicBezTo>
                    <a:pt x="201" y="1082"/>
                    <a:pt x="0" y="1001"/>
                    <a:pt x="0" y="901"/>
                  </a:cubicBezTo>
                  <a:lnTo>
                    <a:pt x="0" y="180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104" name="path"/>
            <p:cNvSpPr/>
            <p:nvPr/>
          </p:nvSpPr>
          <p:spPr>
            <a:xfrm>
              <a:off x="0" y="111379"/>
              <a:ext cx="576326" cy="120903"/>
            </a:xfrm>
            <a:custGeom>
              <a:avLst/>
              <a:gdLst/>
              <a:ahLst/>
              <a:cxnLst/>
              <a:rect l="0" t="0" r="0" b="0"/>
              <a:pathLst>
                <a:path w="907" h="190">
                  <a:moveTo>
                    <a:pt x="902" y="5"/>
                  </a:moveTo>
                  <a:cubicBezTo>
                    <a:pt x="902" y="104"/>
                    <a:pt x="701" y="185"/>
                    <a:pt x="453" y="185"/>
                  </a:cubicBezTo>
                  <a:cubicBezTo>
                    <a:pt x="206" y="185"/>
                    <a:pt x="5" y="104"/>
                    <a:pt x="5" y="5"/>
                  </a:cubicBezTo>
                </a:path>
              </a:pathLst>
            </a:custGeom>
            <a:noFill/>
            <a:ln w="6350" cap="flat">
              <a:solidFill>
                <a:srgbClr val="7F7F7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105" name="table 4105"/>
          <p:cNvGraphicFramePr>
            <a:graphicFrameLocks noGrp="1"/>
          </p:cNvGraphicFramePr>
          <p:nvPr/>
        </p:nvGraphicFramePr>
        <p:xfrm>
          <a:off x="1560448" y="4696841"/>
          <a:ext cx="1814830" cy="964565"/>
        </p:xfrm>
        <a:graphic>
          <a:graphicData uri="http://schemas.openxmlformats.org/drawingml/2006/table">
            <a:tbl>
              <a:tblPr/>
              <a:tblGrid>
                <a:gridCol w="100965"/>
                <a:gridCol w="472440"/>
                <a:gridCol w="99060"/>
                <a:gridCol w="470534"/>
                <a:gridCol w="99060"/>
                <a:gridCol w="572769"/>
              </a:tblGrid>
              <a:tr h="266700">
                <a:tc rowSpan="2"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 hMerge="1">
                  <a:tcPr marL="0" marR="0" marT="0" marB="0" vert="horz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 marL="0" marR="0" marT="0" marB="0" vert="horz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 marL="0" marR="0" marT="0" marB="0" vert="horz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9100">
                <a:tc vMerge="1" gridSpan="2">
                  <a:tcPr marL="0" marR="0" marT="0" marB="0" vert="horz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 hMerge="1">
                  <a:tcPr marL="0" marR="0" marT="0" marB="0" vert="horz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marL="14033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文件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876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 marL="0" marR="0" marT="0" marB="0" vert="horz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 marL="0" marR="0" marT="0" marB="0" vert="horz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cPr marL="0" marR="0" marT="0" marB="0" vert="horz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4106" name="picture 41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107" name="picture 4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108" name="textbox 4108"/>
          <p:cNvSpPr/>
          <p:nvPr/>
        </p:nvSpPr>
        <p:spPr>
          <a:xfrm>
            <a:off x="1427988" y="3092196"/>
            <a:ext cx="2178050" cy="375920"/>
          </a:xfrm>
          <a:prstGeom prst="rect">
            <a:avLst/>
          </a:prstGeom>
          <a:solidFill>
            <a:srgbClr val="D3FDC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600" dirty="0"/>
          </a:p>
          <a:p>
            <a:pPr marL="338455" algn="l" rtl="0" eaLnBrk="0">
              <a:lnSpc>
                <a:spcPct val="95000"/>
              </a:lnSpc>
              <a:spcBef>
                <a:spcPts val="5"/>
              </a:spcBef>
            </a:pP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In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noDB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存储引擎缓冲池</a:t>
            </a:r>
            <a:endParaRPr lang="en-US" altLang="en-US" sz="1200" dirty="0"/>
          </a:p>
        </p:txBody>
      </p:sp>
      <p:sp>
        <p:nvSpPr>
          <p:cNvPr id="4109" name="textbox 4109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4110" name="textbox 4110"/>
          <p:cNvSpPr/>
          <p:nvPr/>
        </p:nvSpPr>
        <p:spPr>
          <a:xfrm>
            <a:off x="800018" y="1112977"/>
            <a:ext cx="1626870" cy="3073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架构-后台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</a:t>
            </a:r>
            <a:endParaRPr lang="en-US" altLang="en-US" sz="2000" dirty="0"/>
          </a:p>
        </p:txBody>
      </p:sp>
      <p:grpSp>
        <p:nvGrpSpPr>
          <p:cNvPr id="598" name="group 598"/>
          <p:cNvGrpSpPr/>
          <p:nvPr/>
        </p:nvGrpSpPr>
        <p:grpSpPr>
          <a:xfrm rot="21600000">
            <a:off x="1657985" y="4966589"/>
            <a:ext cx="577850" cy="692023"/>
            <a:chOff x="0" y="0"/>
            <a:chExt cx="577850" cy="692023"/>
          </a:xfrm>
        </p:grpSpPr>
        <p:sp>
          <p:nvSpPr>
            <p:cNvPr id="4111" name="path"/>
            <p:cNvSpPr/>
            <p:nvPr/>
          </p:nvSpPr>
          <p:spPr>
            <a:xfrm>
              <a:off x="3175" y="3175"/>
              <a:ext cx="571500" cy="688848"/>
            </a:xfrm>
            <a:custGeom>
              <a:avLst/>
              <a:gdLst/>
              <a:ahLst/>
              <a:cxnLst/>
              <a:rect l="0" t="0" r="0" b="0"/>
              <a:pathLst>
                <a:path w="900" h="1084">
                  <a:moveTo>
                    <a:pt x="0" y="180"/>
                  </a:moveTo>
                  <a:moveTo>
                    <a:pt x="0" y="180"/>
                  </a:moveTo>
                  <a:cubicBezTo>
                    <a:pt x="0" y="81"/>
                    <a:pt x="201" y="0"/>
                    <a:pt x="450" y="0"/>
                  </a:cubicBezTo>
                  <a:cubicBezTo>
                    <a:pt x="698" y="0"/>
                    <a:pt x="900" y="81"/>
                    <a:pt x="900" y="180"/>
                  </a:cubicBezTo>
                  <a:lnTo>
                    <a:pt x="900" y="904"/>
                  </a:lnTo>
                  <a:cubicBezTo>
                    <a:pt x="900" y="1003"/>
                    <a:pt x="698" y="1084"/>
                    <a:pt x="450" y="1084"/>
                  </a:cubicBezTo>
                  <a:cubicBezTo>
                    <a:pt x="201" y="1084"/>
                    <a:pt x="0" y="1003"/>
                    <a:pt x="0" y="904"/>
                  </a:cubicBezTo>
                  <a:lnTo>
                    <a:pt x="0" y="180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112" name="path"/>
            <p:cNvSpPr/>
            <p:nvPr/>
          </p:nvSpPr>
          <p:spPr>
            <a:xfrm>
              <a:off x="0" y="0"/>
              <a:ext cx="577850" cy="235966"/>
            </a:xfrm>
            <a:custGeom>
              <a:avLst/>
              <a:gdLst/>
              <a:ahLst/>
              <a:cxnLst/>
              <a:rect l="0" t="0" r="0" b="0"/>
              <a:pathLst>
                <a:path w="910" h="371">
                  <a:moveTo>
                    <a:pt x="905" y="185"/>
                  </a:moveTo>
                  <a:cubicBezTo>
                    <a:pt x="905" y="285"/>
                    <a:pt x="703" y="366"/>
                    <a:pt x="455" y="366"/>
                  </a:cubicBezTo>
                  <a:cubicBezTo>
                    <a:pt x="206" y="366"/>
                    <a:pt x="5" y="285"/>
                    <a:pt x="5" y="185"/>
                  </a:cubicBezTo>
                  <a:moveTo>
                    <a:pt x="455" y="5"/>
                  </a:moveTo>
                  <a:cubicBezTo>
                    <a:pt x="703" y="5"/>
                    <a:pt x="905" y="86"/>
                    <a:pt x="905" y="185"/>
                  </a:cubicBezTo>
                </a:path>
              </a:pathLst>
            </a:custGeom>
            <a:noFill/>
            <a:ln w="6350" cap="flat">
              <a:solidFill>
                <a:srgbClr val="7F7F7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113" name="path"/>
          <p:cNvSpPr/>
          <p:nvPr/>
        </p:nvSpPr>
        <p:spPr>
          <a:xfrm>
            <a:off x="2217420" y="3785616"/>
            <a:ext cx="486155" cy="795527"/>
          </a:xfrm>
          <a:custGeom>
            <a:avLst/>
            <a:gdLst/>
            <a:ahLst/>
            <a:cxnLst/>
            <a:rect l="0" t="0" r="0" b="0"/>
            <a:pathLst>
              <a:path w="765" h="1252">
                <a:moveTo>
                  <a:pt x="0" y="382"/>
                </a:moveTo>
                <a:lnTo>
                  <a:pt x="382" y="0"/>
                </a:lnTo>
                <a:lnTo>
                  <a:pt x="765" y="382"/>
                </a:lnTo>
                <a:lnTo>
                  <a:pt x="574" y="382"/>
                </a:lnTo>
                <a:lnTo>
                  <a:pt x="574" y="870"/>
                </a:lnTo>
                <a:lnTo>
                  <a:pt x="765" y="870"/>
                </a:lnTo>
                <a:lnTo>
                  <a:pt x="382" y="1252"/>
                </a:lnTo>
                <a:lnTo>
                  <a:pt x="0" y="870"/>
                </a:lnTo>
                <a:lnTo>
                  <a:pt x="191" y="870"/>
                </a:lnTo>
                <a:lnTo>
                  <a:pt x="191" y="382"/>
                </a:lnTo>
                <a:lnTo>
                  <a:pt x="0" y="382"/>
                </a:lnTo>
                <a:close/>
              </a:path>
            </a:pathLst>
          </a:custGeom>
          <a:solidFill>
            <a:srgbClr val="BFBFB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600" name="group 60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114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115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116" name="picture 41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4117" name="path"/>
          <p:cNvSpPr/>
          <p:nvPr/>
        </p:nvSpPr>
        <p:spPr>
          <a:xfrm>
            <a:off x="2130425" y="4811395"/>
            <a:ext cx="576326" cy="120903"/>
          </a:xfrm>
          <a:custGeom>
            <a:avLst/>
            <a:gdLst/>
            <a:ahLst/>
            <a:cxnLst/>
            <a:rect l="0" t="0" r="0" b="0"/>
            <a:pathLst>
              <a:path w="907" h="190">
                <a:moveTo>
                  <a:pt x="902" y="5"/>
                </a:moveTo>
                <a:cubicBezTo>
                  <a:pt x="902" y="104"/>
                  <a:pt x="701" y="185"/>
                  <a:pt x="453" y="185"/>
                </a:cubicBezTo>
                <a:cubicBezTo>
                  <a:pt x="206" y="185"/>
                  <a:pt x="5" y="104"/>
                  <a:pt x="5" y="5"/>
                </a:cubicBezTo>
              </a:path>
            </a:pathLst>
          </a:custGeom>
          <a:noFill/>
          <a:ln w="6350" cap="flat">
            <a:solidFill>
              <a:srgbClr val="7F7F7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118" name="textbox 4118"/>
          <p:cNvSpPr/>
          <p:nvPr/>
        </p:nvSpPr>
        <p:spPr>
          <a:xfrm>
            <a:off x="2360066" y="5284241"/>
            <a:ext cx="322579" cy="1987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文件</a:t>
            </a:r>
            <a:endParaRPr lang="en-US" altLang="en-US" sz="1200" dirty="0"/>
          </a:p>
        </p:txBody>
      </p:sp>
      <p:sp>
        <p:nvSpPr>
          <p:cNvPr id="4119" name="textbox 4119"/>
          <p:cNvSpPr/>
          <p:nvPr/>
        </p:nvSpPr>
        <p:spPr>
          <a:xfrm>
            <a:off x="1789455" y="5284241"/>
            <a:ext cx="322579" cy="1987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文件</a:t>
            </a:r>
            <a:endParaRPr lang="en-US" altLang="en-US" sz="1200" dirty="0"/>
          </a:p>
        </p:txBody>
      </p:sp>
      <p:sp>
        <p:nvSpPr>
          <p:cNvPr id="4120" name="path"/>
          <p:cNvSpPr/>
          <p:nvPr/>
        </p:nvSpPr>
        <p:spPr>
          <a:xfrm>
            <a:off x="1657985" y="4966589"/>
            <a:ext cx="292100" cy="121158"/>
          </a:xfrm>
          <a:custGeom>
            <a:avLst/>
            <a:gdLst/>
            <a:ahLst/>
            <a:cxnLst/>
            <a:rect l="0" t="0" r="0" b="0"/>
            <a:pathLst>
              <a:path w="460" h="190">
                <a:moveTo>
                  <a:pt x="5" y="185"/>
                </a:moveTo>
                <a:cubicBezTo>
                  <a:pt x="5" y="86"/>
                  <a:pt x="206" y="5"/>
                  <a:pt x="455" y="5"/>
                </a:cubicBezTo>
              </a:path>
            </a:pathLst>
          </a:custGeom>
          <a:noFill/>
          <a:ln w="6350" cap="flat">
            <a:solidFill>
              <a:srgbClr val="7F7F7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121" name="path"/>
          <p:cNvSpPr/>
          <p:nvPr/>
        </p:nvSpPr>
        <p:spPr>
          <a:xfrm>
            <a:off x="2514472" y="4966589"/>
            <a:ext cx="291338" cy="121158"/>
          </a:xfrm>
          <a:custGeom>
            <a:avLst/>
            <a:gdLst/>
            <a:ahLst/>
            <a:cxnLst/>
            <a:rect l="0" t="0" r="0" b="0"/>
            <a:pathLst>
              <a:path w="458" h="190">
                <a:moveTo>
                  <a:pt x="5" y="5"/>
                </a:moveTo>
                <a:cubicBezTo>
                  <a:pt x="252" y="5"/>
                  <a:pt x="453" y="86"/>
                  <a:pt x="453" y="185"/>
                </a:cubicBezTo>
              </a:path>
            </a:pathLst>
          </a:custGeom>
          <a:noFill/>
          <a:ln w="6350" cap="flat">
            <a:solidFill>
              <a:srgbClr val="7F7F7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box 231"/>
          <p:cNvSpPr/>
          <p:nvPr/>
        </p:nvSpPr>
        <p:spPr>
          <a:xfrm>
            <a:off x="1956587" y="3059938"/>
            <a:ext cx="1208405" cy="7029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4800" spc="-15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</a:t>
            </a:r>
            <a:r>
              <a:rPr sz="4800" spc="-14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endParaRPr lang="en-US" altLang="en-US" sz="4800" dirty="0"/>
          </a:p>
        </p:txBody>
      </p:sp>
      <p:grpSp>
        <p:nvGrpSpPr>
          <p:cNvPr id="40" name="group 40"/>
          <p:cNvGrpSpPr/>
          <p:nvPr/>
        </p:nvGrpSpPr>
        <p:grpSpPr>
          <a:xfrm rot="21600000">
            <a:off x="1188466" y="2256790"/>
            <a:ext cx="3115563" cy="2598927"/>
            <a:chOff x="0" y="0"/>
            <a:chExt cx="3115563" cy="2598927"/>
          </a:xfrm>
        </p:grpSpPr>
        <p:sp>
          <p:nvSpPr>
            <p:cNvPr id="232" name="path"/>
            <p:cNvSpPr/>
            <p:nvPr/>
          </p:nvSpPr>
          <p:spPr>
            <a:xfrm>
              <a:off x="0" y="1997963"/>
              <a:ext cx="600963" cy="600963"/>
            </a:xfrm>
            <a:custGeom>
              <a:avLst/>
              <a:gdLst/>
              <a:ahLst/>
              <a:cxnLst/>
              <a:rect l="0" t="0" r="0" b="0"/>
              <a:pathLst>
                <a:path w="946" h="946">
                  <a:moveTo>
                    <a:pt x="10" y="473"/>
                  </a:moveTo>
                  <a:cubicBezTo>
                    <a:pt x="10" y="217"/>
                    <a:pt x="217" y="10"/>
                    <a:pt x="473" y="10"/>
                  </a:cubicBezTo>
                  <a:cubicBezTo>
                    <a:pt x="728" y="10"/>
                    <a:pt x="936" y="217"/>
                    <a:pt x="936" y="473"/>
                  </a:cubicBezTo>
                  <a:cubicBezTo>
                    <a:pt x="936" y="728"/>
                    <a:pt x="728" y="936"/>
                    <a:pt x="473" y="936"/>
                  </a:cubicBezTo>
                  <a:cubicBezTo>
                    <a:pt x="217" y="936"/>
                    <a:pt x="10" y="728"/>
                    <a:pt x="10" y="473"/>
                  </a:cubicBezTo>
                </a:path>
              </a:pathLst>
            </a:custGeom>
            <a:noFill/>
            <a:ln w="12700" cap="flat">
              <a:solidFill>
                <a:srgbClr val="BFBFB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3" name="path"/>
            <p:cNvSpPr/>
            <p:nvPr/>
          </p:nvSpPr>
          <p:spPr>
            <a:xfrm>
              <a:off x="1620266" y="1411477"/>
              <a:ext cx="926591" cy="926592"/>
            </a:xfrm>
            <a:custGeom>
              <a:avLst/>
              <a:gdLst/>
              <a:ahLst/>
              <a:cxnLst/>
              <a:rect l="0" t="0" r="0" b="0"/>
              <a:pathLst>
                <a:path w="1459" h="1459">
                  <a:moveTo>
                    <a:pt x="0" y="729"/>
                  </a:moveTo>
                  <a:cubicBezTo>
                    <a:pt x="0" y="326"/>
                    <a:pt x="326" y="0"/>
                    <a:pt x="729" y="0"/>
                  </a:cubicBezTo>
                  <a:cubicBezTo>
                    <a:pt x="1132" y="0"/>
                    <a:pt x="1459" y="326"/>
                    <a:pt x="1459" y="729"/>
                  </a:cubicBezTo>
                  <a:cubicBezTo>
                    <a:pt x="1459" y="1132"/>
                    <a:pt x="1132" y="1459"/>
                    <a:pt x="729" y="1459"/>
                  </a:cubicBezTo>
                  <a:cubicBezTo>
                    <a:pt x="326" y="1459"/>
                    <a:pt x="0" y="1132"/>
                    <a:pt x="0" y="729"/>
                  </a:cubicBezTo>
                </a:path>
              </a:pathLst>
            </a:custGeom>
            <a:solidFill>
              <a:srgbClr val="515151">
                <a:alpha val="63137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4" name="path"/>
            <p:cNvSpPr/>
            <p:nvPr/>
          </p:nvSpPr>
          <p:spPr>
            <a:xfrm>
              <a:off x="1513331" y="0"/>
              <a:ext cx="1602232" cy="1602231"/>
            </a:xfrm>
            <a:custGeom>
              <a:avLst/>
              <a:gdLst/>
              <a:ahLst/>
              <a:cxnLst/>
              <a:rect l="0" t="0" r="0" b="0"/>
              <a:pathLst>
                <a:path w="2523" h="2523">
                  <a:moveTo>
                    <a:pt x="10" y="1261"/>
                  </a:moveTo>
                  <a:cubicBezTo>
                    <a:pt x="10" y="570"/>
                    <a:pt x="570" y="10"/>
                    <a:pt x="1261" y="10"/>
                  </a:cubicBezTo>
                  <a:cubicBezTo>
                    <a:pt x="1952" y="10"/>
                    <a:pt x="2513" y="570"/>
                    <a:pt x="2513" y="1261"/>
                  </a:cubicBezTo>
                  <a:cubicBezTo>
                    <a:pt x="2513" y="1952"/>
                    <a:pt x="1952" y="2513"/>
                    <a:pt x="1261" y="2513"/>
                  </a:cubicBezTo>
                  <a:cubicBezTo>
                    <a:pt x="570" y="2513"/>
                    <a:pt x="10" y="1952"/>
                    <a:pt x="10" y="1261"/>
                  </a:cubicBezTo>
                </a:path>
              </a:pathLst>
            </a:custGeom>
            <a:noFill/>
            <a:ln w="12700" cap="flat">
              <a:solidFill>
                <a:srgbClr val="515151">
                  <a:alpha val="100000"/>
                </a:srgbClr>
              </a:solidFill>
              <a:prstDash val="dash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5" name="path"/>
            <p:cNvSpPr/>
            <p:nvPr/>
          </p:nvSpPr>
          <p:spPr>
            <a:xfrm>
              <a:off x="301244" y="182371"/>
              <a:ext cx="1924811" cy="1895855"/>
            </a:xfrm>
            <a:custGeom>
              <a:avLst/>
              <a:gdLst/>
              <a:ahLst/>
              <a:cxnLst/>
              <a:rect l="0" t="0" r="0" b="0"/>
              <a:pathLst>
                <a:path w="3031" h="2985">
                  <a:moveTo>
                    <a:pt x="0" y="1492"/>
                  </a:moveTo>
                  <a:cubicBezTo>
                    <a:pt x="0" y="668"/>
                    <a:pt x="678" y="0"/>
                    <a:pt x="1515" y="0"/>
                  </a:cubicBezTo>
                  <a:cubicBezTo>
                    <a:pt x="2352" y="0"/>
                    <a:pt x="3031" y="668"/>
                    <a:pt x="3031" y="1492"/>
                  </a:cubicBezTo>
                  <a:cubicBezTo>
                    <a:pt x="3031" y="2317"/>
                    <a:pt x="2352" y="2985"/>
                    <a:pt x="1515" y="2985"/>
                  </a:cubicBezTo>
                  <a:cubicBezTo>
                    <a:pt x="678" y="2985"/>
                    <a:pt x="0" y="2317"/>
                    <a:pt x="0" y="1492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6" name="path"/>
            <p:cNvSpPr/>
            <p:nvPr/>
          </p:nvSpPr>
          <p:spPr>
            <a:xfrm>
              <a:off x="244094" y="125221"/>
              <a:ext cx="2039111" cy="2010155"/>
            </a:xfrm>
            <a:custGeom>
              <a:avLst/>
              <a:gdLst/>
              <a:ahLst/>
              <a:cxnLst/>
              <a:rect l="0" t="0" r="0" b="0"/>
              <a:pathLst>
                <a:path w="3211" h="3165">
                  <a:moveTo>
                    <a:pt x="90" y="1582"/>
                  </a:moveTo>
                  <a:cubicBezTo>
                    <a:pt x="90" y="758"/>
                    <a:pt x="768" y="90"/>
                    <a:pt x="1605" y="90"/>
                  </a:cubicBezTo>
                  <a:cubicBezTo>
                    <a:pt x="2442" y="90"/>
                    <a:pt x="3121" y="758"/>
                    <a:pt x="3121" y="1582"/>
                  </a:cubicBezTo>
                  <a:cubicBezTo>
                    <a:pt x="3121" y="2407"/>
                    <a:pt x="2442" y="3075"/>
                    <a:pt x="1605" y="3075"/>
                  </a:cubicBezTo>
                  <a:cubicBezTo>
                    <a:pt x="768" y="3075"/>
                    <a:pt x="90" y="2407"/>
                    <a:pt x="90" y="1582"/>
                  </a:cubicBezTo>
                </a:path>
              </a:pathLst>
            </a:custGeom>
            <a:noFill/>
            <a:ln w="114300" cap="flat">
              <a:solidFill>
                <a:srgbClr val="AD2B2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37" name="table 237"/>
          <p:cNvGraphicFramePr>
            <a:graphicFrameLocks noGrp="1"/>
          </p:cNvGraphicFramePr>
          <p:nvPr/>
        </p:nvGraphicFramePr>
        <p:xfrm>
          <a:off x="5589968" y="5341556"/>
          <a:ext cx="5852160" cy="648969"/>
        </p:xfrm>
        <a:graphic>
          <a:graphicData uri="http://schemas.openxmlformats.org/drawingml/2006/table">
            <a:tbl>
              <a:tblPr/>
              <a:tblGrid>
                <a:gridCol w="5852160"/>
              </a:tblGrid>
              <a:tr h="64579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8" name="table 238"/>
          <p:cNvGraphicFramePr>
            <a:graphicFrameLocks noGrp="1"/>
          </p:cNvGraphicFramePr>
          <p:nvPr/>
        </p:nvGraphicFramePr>
        <p:xfrm>
          <a:off x="5589968" y="2953448"/>
          <a:ext cx="5852160" cy="622934"/>
        </p:xfrm>
        <a:graphic>
          <a:graphicData uri="http://schemas.openxmlformats.org/drawingml/2006/table">
            <a:tbl>
              <a:tblPr/>
              <a:tblGrid>
                <a:gridCol w="5852160"/>
              </a:tblGrid>
              <a:tr h="61975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239" name="picture 2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591555" y="2955036"/>
            <a:ext cx="5849111" cy="620267"/>
          </a:xfrm>
          <a:prstGeom prst="rect">
            <a:avLst/>
          </a:prstGeom>
        </p:spPr>
      </p:pic>
      <p:pic>
        <p:nvPicPr>
          <p:cNvPr id="240" name="picture 2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graphicFrame>
        <p:nvGraphicFramePr>
          <p:cNvPr id="241" name="table 241"/>
          <p:cNvGraphicFramePr>
            <a:graphicFrameLocks noGrp="1"/>
          </p:cNvGraphicFramePr>
          <p:nvPr/>
        </p:nvGraphicFramePr>
        <p:xfrm>
          <a:off x="5589968" y="4142168"/>
          <a:ext cx="5852160" cy="346075"/>
        </p:xfrm>
        <a:graphic>
          <a:graphicData uri="http://schemas.openxmlformats.org/drawingml/2006/table">
            <a:tbl>
              <a:tblPr/>
              <a:tblGrid>
                <a:gridCol w="5852160"/>
              </a:tblGrid>
              <a:tr h="342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sp>
        <p:nvSpPr>
          <p:cNvPr id="242" name="textbox 242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43" name="picture 2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683630" y="5689091"/>
            <a:ext cx="606297" cy="236219"/>
          </a:xfrm>
          <a:prstGeom prst="rect">
            <a:avLst/>
          </a:prstGeom>
        </p:spPr>
      </p:pic>
      <p:pic>
        <p:nvPicPr>
          <p:cNvPr id="244" name="picture 2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683630" y="5414771"/>
            <a:ext cx="643635" cy="236219"/>
          </a:xfrm>
          <a:prstGeom prst="rect">
            <a:avLst/>
          </a:prstGeom>
        </p:spPr>
      </p:pic>
      <p:sp>
        <p:nvSpPr>
          <p:cNvPr id="245" name="textbox 245"/>
          <p:cNvSpPr/>
          <p:nvPr/>
        </p:nvSpPr>
        <p:spPr>
          <a:xfrm>
            <a:off x="6220332" y="5453888"/>
            <a:ext cx="4195445" cy="4527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44450" algn="l" rtl="0" eaLnBrk="0">
              <a:lnSpc>
                <a:spcPct val="83000"/>
              </a:lnSpc>
            </a:pPr>
            <a:r>
              <a:rPr sz="12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：存储业务系统中对于事务、数据完整性要求较高的核心数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据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200" dirty="0"/>
          </a:p>
          <a:p>
            <a:pPr marL="12700" algn="l" rtl="0" eaLnBrk="0">
              <a:lnSpc>
                <a:spcPts val="2160"/>
              </a:lnSpc>
            </a:pPr>
            <a:r>
              <a:rPr sz="1200" spc="-9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：存储业务系统的非核心事务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200" dirty="0"/>
          </a:p>
        </p:txBody>
      </p:sp>
      <p:graphicFrame>
        <p:nvGraphicFramePr>
          <p:cNvPr id="246" name="table 246"/>
          <p:cNvGraphicFramePr>
            <a:graphicFrameLocks noGrp="1"/>
          </p:cNvGraphicFramePr>
          <p:nvPr/>
        </p:nvGraphicFramePr>
        <p:xfrm>
          <a:off x="5589968" y="1964372"/>
          <a:ext cx="5852160" cy="280034"/>
        </p:xfrm>
        <a:graphic>
          <a:graphicData uri="http://schemas.openxmlformats.org/drawingml/2006/table">
            <a:tbl>
              <a:tblPr/>
              <a:tblGrid>
                <a:gridCol w="5852160"/>
              </a:tblGrid>
              <a:tr h="27685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400" dirty="0"/>
                    </a:p>
                    <a:p>
                      <a:pPr marL="100330" algn="l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连接层、服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务层、引擎层、存储层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247" name="picture 2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48" name="picture 2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49" name="textbox 249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250" name="path"/>
          <p:cNvSpPr/>
          <p:nvPr/>
        </p:nvSpPr>
        <p:spPr>
          <a:xfrm>
            <a:off x="710184" y="1813559"/>
            <a:ext cx="804671" cy="803148"/>
          </a:xfrm>
          <a:custGeom>
            <a:avLst/>
            <a:gdLst/>
            <a:ahLst/>
            <a:cxnLst/>
            <a:rect l="0" t="0" r="0" b="0"/>
            <a:pathLst>
              <a:path w="1267" h="1264">
                <a:moveTo>
                  <a:pt x="0" y="632"/>
                </a:moveTo>
                <a:cubicBezTo>
                  <a:pt x="0" y="283"/>
                  <a:pt x="283" y="0"/>
                  <a:pt x="633" y="0"/>
                </a:cubicBezTo>
                <a:cubicBezTo>
                  <a:pt x="983" y="0"/>
                  <a:pt x="1267" y="283"/>
                  <a:pt x="1267" y="632"/>
                </a:cubicBezTo>
                <a:cubicBezTo>
                  <a:pt x="1267" y="981"/>
                  <a:pt x="983" y="1264"/>
                  <a:pt x="633" y="1264"/>
                </a:cubicBezTo>
                <a:cubicBezTo>
                  <a:pt x="283" y="1264"/>
                  <a:pt x="0" y="981"/>
                  <a:pt x="0" y="632"/>
                </a:cubicBezTo>
              </a:path>
            </a:pathLst>
          </a:custGeom>
          <a:solidFill>
            <a:srgbClr val="F2F2F2">
              <a:alpha val="70196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51" name="picture 2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683630" y="4215129"/>
            <a:ext cx="670559" cy="236220"/>
          </a:xfrm>
          <a:prstGeom prst="rect">
            <a:avLst/>
          </a:prstGeom>
        </p:spPr>
      </p:pic>
      <p:sp>
        <p:nvSpPr>
          <p:cNvPr id="252" name="textbox 252"/>
          <p:cNvSpPr/>
          <p:nvPr/>
        </p:nvSpPr>
        <p:spPr>
          <a:xfrm>
            <a:off x="6264529" y="4202429"/>
            <a:ext cx="2213610" cy="2762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</a:pPr>
            <a:endParaRPr lang="en-US" altLang="en-US" sz="400" dirty="0"/>
          </a:p>
          <a:p>
            <a:pPr marL="12700" algn="l" rtl="0" eaLnBrk="0">
              <a:lnSpc>
                <a:spcPct val="91000"/>
              </a:lnSpc>
              <a:spcBef>
                <a:spcPts val="5"/>
              </a:spcBef>
            </a:pPr>
            <a:r>
              <a:rPr sz="12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sz="12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</a:t>
            </a:r>
            <a:r>
              <a:rPr sz="12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：事务、外键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行级锁</a:t>
            </a:r>
            <a:endParaRPr lang="en-US" altLang="en-US" sz="1200" dirty="0"/>
          </a:p>
        </p:txBody>
      </p:sp>
      <p:pic>
        <p:nvPicPr>
          <p:cNvPr id="253" name="picture 2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6460515" y="4215129"/>
            <a:ext cx="606653" cy="236220"/>
          </a:xfrm>
          <a:prstGeom prst="rect">
            <a:avLst/>
          </a:prstGeom>
        </p:spPr>
      </p:pic>
      <p:sp>
        <p:nvSpPr>
          <p:cNvPr id="254" name="textbox 254"/>
          <p:cNvSpPr/>
          <p:nvPr/>
        </p:nvSpPr>
        <p:spPr>
          <a:xfrm>
            <a:off x="1954896" y="3126409"/>
            <a:ext cx="1010285" cy="5880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390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</a:t>
            </a:r>
            <a:r>
              <a:rPr sz="39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endParaRPr lang="en-US" altLang="en-US" sz="3900" dirty="0"/>
          </a:p>
        </p:txBody>
      </p:sp>
      <p:sp>
        <p:nvSpPr>
          <p:cNvPr id="255" name="textbox 255"/>
          <p:cNvSpPr/>
          <p:nvPr/>
        </p:nvSpPr>
        <p:spPr>
          <a:xfrm>
            <a:off x="5214111" y="5037073"/>
            <a:ext cx="1713229" cy="2768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存储引擎应用</a:t>
            </a:r>
            <a:endParaRPr lang="en-US" altLang="en-US" sz="1800" dirty="0"/>
          </a:p>
        </p:txBody>
      </p:sp>
      <p:sp>
        <p:nvSpPr>
          <p:cNvPr id="256" name="textbox 256"/>
          <p:cNvSpPr/>
          <p:nvPr/>
        </p:nvSpPr>
        <p:spPr>
          <a:xfrm>
            <a:off x="5219141" y="2622804"/>
            <a:ext cx="1708150" cy="2755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简介</a:t>
            </a:r>
            <a:endParaRPr lang="en-US" altLang="en-US" sz="1800" dirty="0"/>
          </a:p>
        </p:txBody>
      </p:sp>
      <p:sp>
        <p:nvSpPr>
          <p:cNvPr id="257" name="textbox 257"/>
          <p:cNvSpPr/>
          <p:nvPr/>
        </p:nvSpPr>
        <p:spPr>
          <a:xfrm>
            <a:off x="5222134" y="3829553"/>
            <a:ext cx="1705610" cy="2800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存储引擎特点</a:t>
            </a:r>
            <a:endParaRPr lang="en-US" altLang="en-US" sz="1800" dirty="0"/>
          </a:p>
        </p:txBody>
      </p:sp>
      <p:sp>
        <p:nvSpPr>
          <p:cNvPr id="258" name="textbox 258"/>
          <p:cNvSpPr/>
          <p:nvPr/>
        </p:nvSpPr>
        <p:spPr>
          <a:xfrm>
            <a:off x="5229199" y="1616583"/>
            <a:ext cx="1247139" cy="279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80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sz="180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80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</a:t>
            </a: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结构</a:t>
            </a:r>
            <a:endParaRPr lang="en-US" altLang="en-US" sz="1800" dirty="0"/>
          </a:p>
        </p:txBody>
      </p:sp>
      <p:grpSp>
        <p:nvGrpSpPr>
          <p:cNvPr id="42" name="group 4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59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60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61" name="picture 2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262" name="path"/>
          <p:cNvSpPr/>
          <p:nvPr/>
        </p:nvSpPr>
        <p:spPr>
          <a:xfrm>
            <a:off x="3104387" y="1918716"/>
            <a:ext cx="313944" cy="315467"/>
          </a:xfrm>
          <a:custGeom>
            <a:avLst/>
            <a:gdLst/>
            <a:ahLst/>
            <a:cxnLst/>
            <a:rect l="0" t="0" r="0" b="0"/>
            <a:pathLst>
              <a:path w="494" h="496">
                <a:moveTo>
                  <a:pt x="0" y="248"/>
                </a:moveTo>
                <a:cubicBezTo>
                  <a:pt x="0" y="111"/>
                  <a:pt x="110" y="0"/>
                  <a:pt x="247" y="0"/>
                </a:cubicBezTo>
                <a:cubicBezTo>
                  <a:pt x="383" y="0"/>
                  <a:pt x="494" y="111"/>
                  <a:pt x="494" y="248"/>
                </a:cubicBezTo>
                <a:cubicBezTo>
                  <a:pt x="494" y="385"/>
                  <a:pt x="383" y="496"/>
                  <a:pt x="247" y="496"/>
                </a:cubicBezTo>
                <a:cubicBezTo>
                  <a:pt x="110" y="496"/>
                  <a:pt x="0" y="385"/>
                  <a:pt x="0" y="248"/>
                </a:cubicBezTo>
              </a:path>
            </a:pathLst>
          </a:custGeom>
          <a:solidFill>
            <a:srgbClr val="49504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2" name="picture 4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327147" y="1615440"/>
            <a:ext cx="6761988" cy="4805171"/>
          </a:xfrm>
          <a:prstGeom prst="rect">
            <a:avLst/>
          </a:prstGeom>
        </p:spPr>
      </p:pic>
      <p:pic>
        <p:nvPicPr>
          <p:cNvPr id="4123" name="picture 4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124" name="textbox 4124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4125" name="picture 4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126" name="picture 41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127" name="textbox 4127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602" name="group 60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128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129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130" name="picture 41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4131" name="textbox 4131"/>
          <p:cNvSpPr/>
          <p:nvPr/>
        </p:nvSpPr>
        <p:spPr>
          <a:xfrm>
            <a:off x="800018" y="1112723"/>
            <a:ext cx="515619" cy="3073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</a:t>
            </a:r>
            <a:endParaRPr lang="en-US" altLang="en-US" sz="2000" dirty="0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2" name="textbox 4132"/>
          <p:cNvSpPr/>
          <p:nvPr/>
        </p:nvSpPr>
        <p:spPr>
          <a:xfrm>
            <a:off x="5363157" y="2444286"/>
            <a:ext cx="2275204" cy="23952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41910" algn="l" rtl="0" eaLnBrk="0">
              <a:lnSpc>
                <a:spcPct val="98000"/>
              </a:lnSpc>
            </a:pPr>
            <a:r>
              <a:rPr sz="32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</a:t>
            </a:r>
            <a:r>
              <a:rPr sz="32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32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引擎</a:t>
            </a:r>
            <a:endParaRPr lang="en-US" altLang="en-US" sz="3200" dirty="0"/>
          </a:p>
          <a:p>
            <a:pPr marL="12700" algn="l" rtl="0" eaLnBrk="0">
              <a:lnSpc>
                <a:spcPts val="1860"/>
              </a:lnSpc>
              <a:spcBef>
                <a:spcPts val="1280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逻辑存储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60"/>
              </a:lnSpc>
              <a:spcBef>
                <a:spcPts val="455"/>
              </a:spcBef>
            </a:pP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50"/>
              </a:lnSpc>
              <a:spcBef>
                <a:spcPts val="460"/>
              </a:spcBef>
            </a:pP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</a:t>
            </a:r>
            <a:r>
              <a:rPr sz="15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</a:t>
            </a:r>
            <a:endParaRPr lang="en-US" altLang="en-US" sz="1500" dirty="0"/>
          </a:p>
          <a:p>
            <a:pPr algn="l" rtl="0" eaLnBrk="0">
              <a:lnSpc>
                <a:spcPct val="137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2700" algn="l" rtl="0" eaLnBrk="0">
              <a:lnSpc>
                <a:spcPts val="1905"/>
              </a:lnSpc>
              <a:spcBef>
                <a:spcPts val="0"/>
              </a:spcBef>
            </a:pP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MVCC</a:t>
            </a:r>
            <a:endParaRPr lang="en-US" altLang="en-US" sz="1500" dirty="0"/>
          </a:p>
        </p:txBody>
      </p:sp>
      <p:grpSp>
        <p:nvGrpSpPr>
          <p:cNvPr id="604" name="group 604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4133" name="picture 413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4134" name="textbox 4134"/>
            <p:cNvSpPr/>
            <p:nvPr/>
          </p:nvSpPr>
          <p:spPr>
            <a:xfrm>
              <a:off x="-12700" y="-12700"/>
              <a:ext cx="1437005" cy="14579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marL="733425" algn="l" rtl="0" eaLnBrk="0">
                <a:lnSpc>
                  <a:spcPct val="86000"/>
                </a:lnSpc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6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textbox 4135"/>
          <p:cNvSpPr/>
          <p:nvPr/>
        </p:nvSpPr>
        <p:spPr>
          <a:xfrm>
            <a:off x="799288" y="3832911"/>
            <a:ext cx="8530590" cy="15932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20320" algn="l" rtl="0" eaLnBrk="0">
              <a:lnSpc>
                <a:spcPct val="97000"/>
              </a:lnSpc>
            </a:pP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特性</a:t>
            </a:r>
            <a:endParaRPr lang="en-US" altLang="en-US" sz="1500" dirty="0"/>
          </a:p>
          <a:p>
            <a:pPr marL="12700" algn="l" rtl="0" eaLnBrk="0">
              <a:lnSpc>
                <a:spcPct val="87000"/>
              </a:lnSpc>
              <a:spcBef>
                <a:spcPts val="1570"/>
              </a:spcBef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原子性(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Atomicity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)：事务是不可分割的最小操作单元，要么全部成功，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要么全部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失败。</a:t>
            </a:r>
            <a:endParaRPr lang="en-US" altLang="en-US" sz="1400" dirty="0"/>
          </a:p>
          <a:p>
            <a:pPr marL="12700" algn="l" rtl="0" eaLnBrk="0">
              <a:lnSpc>
                <a:spcPct val="88000"/>
              </a:lnSpc>
              <a:spcBef>
                <a:spcPts val="1040"/>
              </a:spcBef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一致性(Con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istency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)：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事务完成时，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必须使所有的数据都保持一致状态。</a:t>
            </a:r>
            <a:endParaRPr lang="en-US" altLang="en-US" sz="1400" dirty="0"/>
          </a:p>
          <a:p>
            <a:pPr marL="12700" algn="l" rtl="0" eaLnBrk="0">
              <a:lnSpc>
                <a:spcPct val="94000"/>
              </a:lnSpc>
              <a:spcBef>
                <a:spcPts val="1060"/>
              </a:spcBef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隔离性(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Isolation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)：数据库系统提供的隔离机制，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保证事务在不受外部并发操作影响的独立环境下运行。</a:t>
            </a:r>
            <a:endParaRPr lang="en-US" altLang="en-US" sz="1400" dirty="0"/>
          </a:p>
          <a:p>
            <a:pPr algn="l" rtl="0" eaLnBrk="0">
              <a:lnSpc>
                <a:spcPct val="112000"/>
              </a:lnSpc>
            </a:pPr>
            <a:endParaRPr lang="en-US" altLang="en-US" sz="700" dirty="0"/>
          </a:p>
          <a:p>
            <a:pPr marL="12700" algn="l" rtl="0" eaLnBrk="0">
              <a:lnSpc>
                <a:spcPct val="87000"/>
              </a:lnSpc>
              <a:spcBef>
                <a:spcPts val="0"/>
              </a:spcBef>
            </a:pP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持久性(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Durability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)：事务一旦提交或回滚，它对数据库中的数据的改变就是永久的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</p:txBody>
      </p:sp>
      <p:sp>
        <p:nvSpPr>
          <p:cNvPr id="4136" name="textbox 4136"/>
          <p:cNvSpPr/>
          <p:nvPr/>
        </p:nvSpPr>
        <p:spPr>
          <a:xfrm>
            <a:off x="790978" y="2235149"/>
            <a:ext cx="10545444" cy="6305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4605" algn="l" rtl="0" eaLnBrk="0">
              <a:lnSpc>
                <a:spcPct val="84000"/>
              </a:lnSpc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是一组操作的集合，它是一个不可分割的工作单位，事务会把所有的操作作为一个整体一起向系统提交或撤销操作请求，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即这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些操作</a:t>
            </a:r>
            <a:endParaRPr lang="en-US" altLang="en-US" sz="1400" dirty="0"/>
          </a:p>
          <a:p>
            <a:pPr marL="12700" algn="l" rtl="0" eaLnBrk="0">
              <a:lnSpc>
                <a:spcPts val="3360"/>
              </a:lnSpc>
            </a:pP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要么同时成功，要么同时失败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</p:txBody>
      </p:sp>
      <p:pic>
        <p:nvPicPr>
          <p:cNvPr id="4137" name="picture 41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138" name="textbox 4138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4139" name="picture 4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140" name="picture 41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141" name="textbox 4141"/>
          <p:cNvSpPr/>
          <p:nvPr/>
        </p:nvSpPr>
        <p:spPr>
          <a:xfrm>
            <a:off x="800782" y="1112977"/>
            <a:ext cx="1014730" cy="8940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事务原理</a:t>
            </a:r>
            <a:endParaRPr lang="en-US" altLang="en-US" sz="2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9050" algn="l" rtl="0" eaLnBrk="0">
              <a:lnSpc>
                <a:spcPct val="97000"/>
              </a:lnSpc>
              <a:spcBef>
                <a:spcPts val="0"/>
              </a:spcBef>
            </a:pP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</a:t>
            </a:r>
            <a:endParaRPr lang="en-US" altLang="en-US" sz="1500" dirty="0"/>
          </a:p>
        </p:txBody>
      </p:sp>
      <p:sp>
        <p:nvSpPr>
          <p:cNvPr id="4142" name="textbox 4142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606" name="group 60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143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144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145" name="picture 41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6" name="picture 41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147" name="textbox 4147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grpSp>
        <p:nvGrpSpPr>
          <p:cNvPr id="608" name="group 608"/>
          <p:cNvGrpSpPr/>
          <p:nvPr/>
        </p:nvGrpSpPr>
        <p:grpSpPr>
          <a:xfrm rot="21600000">
            <a:off x="4041648" y="2403360"/>
            <a:ext cx="1216164" cy="1214615"/>
            <a:chOff x="0" y="0"/>
            <a:chExt cx="1216164" cy="1214615"/>
          </a:xfrm>
        </p:grpSpPr>
        <p:pic>
          <p:nvPicPr>
            <p:cNvPr id="4148" name="picture 41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1216164" cy="1214615"/>
            </a:xfrm>
            <a:prstGeom prst="rect">
              <a:avLst/>
            </a:prstGeom>
          </p:spPr>
        </p:pic>
        <p:sp>
          <p:nvSpPr>
            <p:cNvPr id="4149" name="textbox 4149"/>
            <p:cNvSpPr/>
            <p:nvPr/>
          </p:nvSpPr>
          <p:spPr>
            <a:xfrm>
              <a:off x="-12700" y="-12700"/>
              <a:ext cx="1242060" cy="12585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6000"/>
                </a:lnSpc>
              </a:pPr>
              <a:endParaRPr lang="en-US" altLang="en-US" sz="1000" dirty="0"/>
            </a:p>
            <a:p>
              <a:pPr marL="368935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1400" spc="-30" dirty="0">
                  <a:solidFill>
                    <a:srgbClr val="00B05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一致性</a:t>
              </a:r>
              <a:endParaRPr lang="en-US" altLang="en-US" sz="1400" dirty="0"/>
            </a:p>
          </p:txBody>
        </p:sp>
      </p:grpSp>
      <p:grpSp>
        <p:nvGrpSpPr>
          <p:cNvPr id="610" name="group 610"/>
          <p:cNvGrpSpPr/>
          <p:nvPr/>
        </p:nvGrpSpPr>
        <p:grpSpPr>
          <a:xfrm rot="21600000">
            <a:off x="6416040" y="2403360"/>
            <a:ext cx="1216164" cy="1214615"/>
            <a:chOff x="0" y="0"/>
            <a:chExt cx="1216164" cy="1214615"/>
          </a:xfrm>
        </p:grpSpPr>
        <p:pic>
          <p:nvPicPr>
            <p:cNvPr id="4150" name="picture 41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216164" cy="1214615"/>
            </a:xfrm>
            <a:prstGeom prst="rect">
              <a:avLst/>
            </a:prstGeom>
          </p:spPr>
        </p:pic>
        <p:sp>
          <p:nvSpPr>
            <p:cNvPr id="4151" name="textbox 4151"/>
            <p:cNvSpPr/>
            <p:nvPr/>
          </p:nvSpPr>
          <p:spPr>
            <a:xfrm>
              <a:off x="-12700" y="-12700"/>
              <a:ext cx="1242060" cy="12585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6000"/>
                </a:lnSpc>
              </a:pPr>
              <a:endParaRPr lang="en-US" altLang="en-US" sz="1000" dirty="0"/>
            </a:p>
            <a:p>
              <a:pPr marL="375920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1400" spc="-40" dirty="0">
                  <a:solidFill>
                    <a:srgbClr val="FFC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隔离性</a:t>
              </a:r>
              <a:endParaRPr lang="en-US" altLang="en-US" sz="1400" dirty="0"/>
            </a:p>
          </p:txBody>
        </p:sp>
      </p:grpSp>
      <p:grpSp>
        <p:nvGrpSpPr>
          <p:cNvPr id="612" name="group 612"/>
          <p:cNvGrpSpPr/>
          <p:nvPr/>
        </p:nvGrpSpPr>
        <p:grpSpPr>
          <a:xfrm rot="21600000">
            <a:off x="8790431" y="2403360"/>
            <a:ext cx="1216164" cy="1214615"/>
            <a:chOff x="0" y="0"/>
            <a:chExt cx="1216164" cy="1214615"/>
          </a:xfrm>
        </p:grpSpPr>
        <p:pic>
          <p:nvPicPr>
            <p:cNvPr id="4152" name="picture 41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216164" cy="1214615"/>
            </a:xfrm>
            <a:prstGeom prst="rect">
              <a:avLst/>
            </a:prstGeom>
          </p:spPr>
        </p:pic>
        <p:sp>
          <p:nvSpPr>
            <p:cNvPr id="4153" name="textbox 4153"/>
            <p:cNvSpPr/>
            <p:nvPr/>
          </p:nvSpPr>
          <p:spPr>
            <a:xfrm>
              <a:off x="-12700" y="-12700"/>
              <a:ext cx="1242060" cy="12585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6000"/>
                </a:lnSpc>
              </a:pPr>
              <a:endParaRPr lang="en-US" altLang="en-US" sz="1000" dirty="0"/>
            </a:p>
            <a:p>
              <a:pPr marL="364490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1400" spc="-20" dirty="0">
                  <a:solidFill>
                    <a:srgbClr val="746D74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持久性</a:t>
              </a:r>
              <a:endParaRPr lang="en-US" altLang="en-US" sz="1400" dirty="0"/>
            </a:p>
          </p:txBody>
        </p:sp>
      </p:grpSp>
      <p:grpSp>
        <p:nvGrpSpPr>
          <p:cNvPr id="614" name="group 614"/>
          <p:cNvGrpSpPr/>
          <p:nvPr/>
        </p:nvGrpSpPr>
        <p:grpSpPr>
          <a:xfrm rot="21600000">
            <a:off x="1668779" y="2409431"/>
            <a:ext cx="1213103" cy="1207020"/>
            <a:chOff x="0" y="0"/>
            <a:chExt cx="1213103" cy="1207020"/>
          </a:xfrm>
        </p:grpSpPr>
        <p:pic>
          <p:nvPicPr>
            <p:cNvPr id="4154" name="picture 415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1213103" cy="1207020"/>
            </a:xfrm>
            <a:prstGeom prst="rect">
              <a:avLst/>
            </a:prstGeom>
          </p:spPr>
        </p:pic>
        <p:sp>
          <p:nvSpPr>
            <p:cNvPr id="4155" name="textbox 4155"/>
            <p:cNvSpPr/>
            <p:nvPr/>
          </p:nvSpPr>
          <p:spPr>
            <a:xfrm>
              <a:off x="-12700" y="-12700"/>
              <a:ext cx="1238885" cy="12509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8000"/>
                </a:lnSpc>
              </a:pPr>
              <a:endParaRPr lang="en-US" altLang="en-US" sz="100" dirty="0"/>
            </a:p>
            <a:p>
              <a:pPr marL="364490" algn="l" rtl="0" eaLnBrk="0">
                <a:lnSpc>
                  <a:spcPct val="92000"/>
                </a:lnSpc>
              </a:pPr>
              <a:r>
                <a:rPr sz="1400" spc="-30" dirty="0">
                  <a:solidFill>
                    <a:srgbClr val="19C3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原子</a:t>
              </a:r>
              <a:r>
                <a:rPr sz="1400" spc="-20" dirty="0">
                  <a:solidFill>
                    <a:srgbClr val="19C3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性</a:t>
              </a:r>
              <a:endParaRPr lang="en-US" altLang="en-US" sz="1400" dirty="0"/>
            </a:p>
          </p:txBody>
        </p:sp>
      </p:grpSp>
      <p:pic>
        <p:nvPicPr>
          <p:cNvPr id="4156" name="picture 41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157" name="picture 41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158" name="textbox 4158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4159" name="textbox 4159"/>
          <p:cNvSpPr/>
          <p:nvPr/>
        </p:nvSpPr>
        <p:spPr>
          <a:xfrm>
            <a:off x="800782" y="1112977"/>
            <a:ext cx="1014730" cy="305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事务原理</a:t>
            </a:r>
            <a:endParaRPr lang="en-US" altLang="en-US" sz="2000" dirty="0"/>
          </a:p>
        </p:txBody>
      </p:sp>
      <p:grpSp>
        <p:nvGrpSpPr>
          <p:cNvPr id="616" name="group 61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160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161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162" name="picture 41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3" name="picture 41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811267" y="2403360"/>
            <a:ext cx="1216164" cy="1214615"/>
          </a:xfrm>
          <a:prstGeom prst="rect">
            <a:avLst/>
          </a:prstGeom>
        </p:spPr>
      </p:pic>
      <p:graphicFrame>
        <p:nvGraphicFramePr>
          <p:cNvPr id="4164" name="table 4164"/>
          <p:cNvGraphicFramePr>
            <a:graphicFrameLocks noGrp="1"/>
          </p:cNvGraphicFramePr>
          <p:nvPr/>
        </p:nvGraphicFramePr>
        <p:xfrm>
          <a:off x="1423225" y="2197417"/>
          <a:ext cx="4850765" cy="3218814"/>
        </p:xfrm>
        <a:graphic>
          <a:graphicData uri="http://schemas.openxmlformats.org/drawingml/2006/table">
            <a:tbl>
              <a:tblPr/>
              <a:tblGrid>
                <a:gridCol w="4850765"/>
              </a:tblGrid>
              <a:tr h="320928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9000"/>
                        </a:lnSpc>
                      </a:pPr>
                      <a:endParaRPr lang="en-US" altLang="en-US" sz="1000" dirty="0"/>
                    </a:p>
                    <a:p>
                      <a:pPr marL="3738880" algn="l" rtl="0" eaLnBrk="0">
                        <a:lnSpc>
                          <a:spcPct val="92000"/>
                        </a:lnSpc>
                      </a:pPr>
                      <a:r>
                        <a:rPr sz="1400" spc="-20" dirty="0">
                          <a:solidFill>
                            <a:srgbClr val="746D7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持久性</a:t>
                      </a:r>
                      <a:endParaRPr lang="en-US" altLang="en-US" sz="14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300" dirty="0"/>
                    </a:p>
                    <a:p>
                      <a:pPr marL="3130550" algn="l" rtl="0" eaLnBrk="0">
                        <a:lnSpc>
                          <a:spcPct val="88000"/>
                        </a:lnSpc>
                      </a:pP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undo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lo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g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165" name="picture 41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235696" y="2403360"/>
            <a:ext cx="1216164" cy="1214615"/>
          </a:xfrm>
          <a:prstGeom prst="rect">
            <a:avLst/>
          </a:prstGeom>
        </p:spPr>
      </p:pic>
      <p:graphicFrame>
        <p:nvGraphicFramePr>
          <p:cNvPr id="4166" name="table 4166"/>
          <p:cNvGraphicFramePr>
            <a:graphicFrameLocks noGrp="1"/>
          </p:cNvGraphicFramePr>
          <p:nvPr/>
        </p:nvGraphicFramePr>
        <p:xfrm>
          <a:off x="7142797" y="2197417"/>
          <a:ext cx="3209925" cy="3218814"/>
        </p:xfrm>
        <a:graphic>
          <a:graphicData uri="http://schemas.openxmlformats.org/drawingml/2006/table">
            <a:tbl>
              <a:tblPr/>
              <a:tblGrid>
                <a:gridCol w="3209925"/>
              </a:tblGrid>
              <a:tr h="320928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9000"/>
                        </a:lnSpc>
                      </a:pPr>
                      <a:endParaRPr lang="en-US" altLang="en-US" sz="1000" dirty="0"/>
                    </a:p>
                    <a:p>
                      <a:pPr marL="1456055" algn="l" rtl="0" eaLnBrk="0">
                        <a:lnSpc>
                          <a:spcPct val="92000"/>
                        </a:lnSpc>
                      </a:pPr>
                      <a:r>
                        <a:rPr sz="1400" spc="-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隔离性</a:t>
                      </a:r>
                      <a:endParaRPr lang="en-US" altLang="en-US" sz="14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300" dirty="0"/>
                    </a:p>
                    <a:p>
                      <a:pPr marL="2489200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12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MVC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C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167" name="picture 4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168" name="textbox 4168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4169" name="picture 41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240024" y="2403360"/>
            <a:ext cx="1216164" cy="1214615"/>
          </a:xfrm>
          <a:prstGeom prst="rect">
            <a:avLst/>
          </a:prstGeom>
        </p:spPr>
      </p:pic>
      <p:pic>
        <p:nvPicPr>
          <p:cNvPr id="4170" name="picture 41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68779" y="2409431"/>
            <a:ext cx="1213103" cy="1207020"/>
          </a:xfrm>
          <a:prstGeom prst="rect">
            <a:avLst/>
          </a:prstGeom>
        </p:spPr>
      </p:pic>
      <p:pic>
        <p:nvPicPr>
          <p:cNvPr id="4171" name="picture 41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172" name="picture 41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173" name="textbox 4173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4174" name="path"/>
          <p:cNvSpPr/>
          <p:nvPr/>
        </p:nvSpPr>
        <p:spPr>
          <a:xfrm>
            <a:off x="4450079" y="4239767"/>
            <a:ext cx="632460" cy="734567"/>
          </a:xfrm>
          <a:custGeom>
            <a:avLst/>
            <a:gdLst/>
            <a:ahLst/>
            <a:cxnLst/>
            <a:rect l="0" t="0" r="0" b="0"/>
            <a:pathLst>
              <a:path w="996" h="1156">
                <a:moveTo>
                  <a:pt x="497" y="473"/>
                </a:moveTo>
                <a:lnTo>
                  <a:pt x="497" y="319"/>
                </a:lnTo>
                <a:lnTo>
                  <a:pt x="642" y="473"/>
                </a:lnTo>
                <a:cubicBezTo>
                  <a:pt x="642" y="473"/>
                  <a:pt x="497" y="473"/>
                  <a:pt x="497" y="473"/>
                </a:cubicBezTo>
                <a:moveTo>
                  <a:pt x="664" y="1051"/>
                </a:moveTo>
                <a:cubicBezTo>
                  <a:pt x="664" y="1080"/>
                  <a:pt x="639" y="1104"/>
                  <a:pt x="608" y="1104"/>
                </a:cubicBezTo>
                <a:lnTo>
                  <a:pt x="110" y="1104"/>
                </a:lnTo>
                <a:cubicBezTo>
                  <a:pt x="80" y="1104"/>
                  <a:pt x="55" y="1080"/>
                  <a:pt x="55" y="1051"/>
                </a:cubicBezTo>
                <a:lnTo>
                  <a:pt x="55" y="368"/>
                </a:lnTo>
                <a:cubicBezTo>
                  <a:pt x="55" y="339"/>
                  <a:pt x="80" y="315"/>
                  <a:pt x="110" y="315"/>
                </a:cubicBezTo>
                <a:lnTo>
                  <a:pt x="442" y="315"/>
                </a:lnTo>
                <a:lnTo>
                  <a:pt x="442" y="473"/>
                </a:lnTo>
                <a:cubicBezTo>
                  <a:pt x="442" y="502"/>
                  <a:pt x="467" y="525"/>
                  <a:pt x="497" y="525"/>
                </a:cubicBezTo>
                <a:lnTo>
                  <a:pt x="664" y="525"/>
                </a:lnTo>
                <a:cubicBezTo>
                  <a:pt x="664" y="525"/>
                  <a:pt x="664" y="1051"/>
                  <a:pt x="664" y="1051"/>
                </a:cubicBezTo>
                <a:moveTo>
                  <a:pt x="110" y="263"/>
                </a:moveTo>
                <a:cubicBezTo>
                  <a:pt x="49" y="263"/>
                  <a:pt x="0" y="310"/>
                  <a:pt x="0" y="368"/>
                </a:cubicBezTo>
                <a:lnTo>
                  <a:pt x="0" y="1051"/>
                </a:lnTo>
                <a:cubicBezTo>
                  <a:pt x="0" y="1109"/>
                  <a:pt x="49" y="1156"/>
                  <a:pt x="110" y="1156"/>
                </a:cubicBezTo>
                <a:lnTo>
                  <a:pt x="608" y="1156"/>
                </a:lnTo>
                <a:cubicBezTo>
                  <a:pt x="669" y="1156"/>
                  <a:pt x="719" y="1109"/>
                  <a:pt x="719" y="1051"/>
                </a:cubicBezTo>
                <a:lnTo>
                  <a:pt x="719" y="473"/>
                </a:lnTo>
                <a:lnTo>
                  <a:pt x="525" y="263"/>
                </a:lnTo>
                <a:cubicBezTo>
                  <a:pt x="525" y="263"/>
                  <a:pt x="110" y="263"/>
                  <a:pt x="110" y="263"/>
                </a:cubicBezTo>
                <a:moveTo>
                  <a:pt x="774" y="210"/>
                </a:moveTo>
                <a:lnTo>
                  <a:pt x="774" y="56"/>
                </a:lnTo>
                <a:lnTo>
                  <a:pt x="918" y="210"/>
                </a:lnTo>
                <a:cubicBezTo>
                  <a:pt x="918" y="210"/>
                  <a:pt x="774" y="210"/>
                  <a:pt x="774" y="210"/>
                </a:cubicBezTo>
                <a:moveTo>
                  <a:pt x="802" y="0"/>
                </a:moveTo>
                <a:lnTo>
                  <a:pt x="387" y="0"/>
                </a:lnTo>
                <a:cubicBezTo>
                  <a:pt x="326" y="0"/>
                  <a:pt x="276" y="47"/>
                  <a:pt x="276" y="105"/>
                </a:cubicBezTo>
                <a:lnTo>
                  <a:pt x="276" y="184"/>
                </a:lnTo>
                <a:cubicBezTo>
                  <a:pt x="276" y="198"/>
                  <a:pt x="288" y="210"/>
                  <a:pt x="304" y="210"/>
                </a:cubicBezTo>
                <a:cubicBezTo>
                  <a:pt x="319" y="210"/>
                  <a:pt x="332" y="198"/>
                  <a:pt x="332" y="184"/>
                </a:cubicBezTo>
                <a:lnTo>
                  <a:pt x="332" y="105"/>
                </a:lnTo>
                <a:cubicBezTo>
                  <a:pt x="332" y="76"/>
                  <a:pt x="356" y="52"/>
                  <a:pt x="387" y="52"/>
                </a:cubicBezTo>
                <a:lnTo>
                  <a:pt x="719" y="52"/>
                </a:lnTo>
                <a:lnTo>
                  <a:pt x="719" y="210"/>
                </a:lnTo>
                <a:cubicBezTo>
                  <a:pt x="719" y="239"/>
                  <a:pt x="744" y="263"/>
                  <a:pt x="774" y="263"/>
                </a:cubicBezTo>
                <a:lnTo>
                  <a:pt x="940" y="263"/>
                </a:lnTo>
                <a:lnTo>
                  <a:pt x="940" y="788"/>
                </a:lnTo>
                <a:cubicBezTo>
                  <a:pt x="940" y="817"/>
                  <a:pt x="915" y="841"/>
                  <a:pt x="885" y="841"/>
                </a:cubicBezTo>
                <a:lnTo>
                  <a:pt x="802" y="841"/>
                </a:lnTo>
                <a:cubicBezTo>
                  <a:pt x="787" y="841"/>
                  <a:pt x="774" y="853"/>
                  <a:pt x="774" y="867"/>
                </a:cubicBezTo>
                <a:cubicBezTo>
                  <a:pt x="774" y="882"/>
                  <a:pt x="787" y="893"/>
                  <a:pt x="802" y="893"/>
                </a:cubicBezTo>
                <a:lnTo>
                  <a:pt x="885" y="893"/>
                </a:lnTo>
                <a:cubicBezTo>
                  <a:pt x="946" y="893"/>
                  <a:pt x="996" y="846"/>
                  <a:pt x="996" y="788"/>
                </a:cubicBezTo>
                <a:lnTo>
                  <a:pt x="996" y="210"/>
                </a:lnTo>
                <a:cubicBezTo>
                  <a:pt x="996" y="210"/>
                  <a:pt x="802" y="0"/>
                  <a:pt x="802" y="0"/>
                </a:cubicBezTo>
                <a:moveTo>
                  <a:pt x="166" y="657"/>
                </a:moveTo>
                <a:cubicBezTo>
                  <a:pt x="166" y="671"/>
                  <a:pt x="178" y="683"/>
                  <a:pt x="193" y="683"/>
                </a:cubicBezTo>
                <a:lnTo>
                  <a:pt x="525" y="683"/>
                </a:lnTo>
                <a:cubicBezTo>
                  <a:pt x="540" y="683"/>
                  <a:pt x="553" y="671"/>
                  <a:pt x="553" y="657"/>
                </a:cubicBezTo>
                <a:cubicBezTo>
                  <a:pt x="553" y="642"/>
                  <a:pt x="540" y="631"/>
                  <a:pt x="525" y="631"/>
                </a:cubicBezTo>
                <a:lnTo>
                  <a:pt x="193" y="631"/>
                </a:lnTo>
                <a:cubicBezTo>
                  <a:pt x="178" y="631"/>
                  <a:pt x="166" y="642"/>
                  <a:pt x="166" y="657"/>
                </a:cubicBezTo>
                <a:moveTo>
                  <a:pt x="193" y="525"/>
                </a:moveTo>
                <a:lnTo>
                  <a:pt x="304" y="525"/>
                </a:lnTo>
                <a:cubicBezTo>
                  <a:pt x="319" y="525"/>
                  <a:pt x="332" y="514"/>
                  <a:pt x="332" y="499"/>
                </a:cubicBezTo>
                <a:cubicBezTo>
                  <a:pt x="332" y="485"/>
                  <a:pt x="319" y="473"/>
                  <a:pt x="304" y="473"/>
                </a:cubicBezTo>
                <a:lnTo>
                  <a:pt x="193" y="473"/>
                </a:lnTo>
                <a:cubicBezTo>
                  <a:pt x="178" y="473"/>
                  <a:pt x="166" y="485"/>
                  <a:pt x="166" y="499"/>
                </a:cubicBezTo>
                <a:cubicBezTo>
                  <a:pt x="166" y="514"/>
                  <a:pt x="178" y="525"/>
                  <a:pt x="193" y="525"/>
                </a:cubicBezTo>
                <a:moveTo>
                  <a:pt x="415" y="946"/>
                </a:moveTo>
                <a:lnTo>
                  <a:pt x="193" y="946"/>
                </a:lnTo>
                <a:cubicBezTo>
                  <a:pt x="178" y="946"/>
                  <a:pt x="166" y="958"/>
                  <a:pt x="166" y="972"/>
                </a:cubicBezTo>
                <a:cubicBezTo>
                  <a:pt x="166" y="987"/>
                  <a:pt x="178" y="999"/>
                  <a:pt x="193" y="999"/>
                </a:cubicBezTo>
                <a:lnTo>
                  <a:pt x="415" y="999"/>
                </a:lnTo>
                <a:cubicBezTo>
                  <a:pt x="430" y="999"/>
                  <a:pt x="442" y="987"/>
                  <a:pt x="442" y="972"/>
                </a:cubicBezTo>
                <a:cubicBezTo>
                  <a:pt x="442" y="958"/>
                  <a:pt x="430" y="946"/>
                  <a:pt x="415" y="946"/>
                </a:cubicBezTo>
                <a:moveTo>
                  <a:pt x="525" y="788"/>
                </a:moveTo>
                <a:lnTo>
                  <a:pt x="193" y="788"/>
                </a:lnTo>
                <a:cubicBezTo>
                  <a:pt x="178" y="788"/>
                  <a:pt x="166" y="800"/>
                  <a:pt x="166" y="815"/>
                </a:cubicBezTo>
                <a:cubicBezTo>
                  <a:pt x="166" y="829"/>
                  <a:pt x="178" y="841"/>
                  <a:pt x="193" y="841"/>
                </a:cubicBezTo>
                <a:lnTo>
                  <a:pt x="525" y="841"/>
                </a:lnTo>
                <a:cubicBezTo>
                  <a:pt x="540" y="841"/>
                  <a:pt x="553" y="829"/>
                  <a:pt x="553" y="815"/>
                </a:cubicBezTo>
                <a:cubicBezTo>
                  <a:pt x="553" y="800"/>
                  <a:pt x="540" y="788"/>
                  <a:pt x="525" y="788"/>
                </a:cubicBezTo>
              </a:path>
            </a:pathLst>
          </a:custGeom>
          <a:solidFill>
            <a:srgbClr val="68E0F8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175" name="path"/>
          <p:cNvSpPr/>
          <p:nvPr/>
        </p:nvSpPr>
        <p:spPr>
          <a:xfrm>
            <a:off x="2781300" y="4239767"/>
            <a:ext cx="632459" cy="734567"/>
          </a:xfrm>
          <a:custGeom>
            <a:avLst/>
            <a:gdLst/>
            <a:ahLst/>
            <a:cxnLst/>
            <a:rect l="0" t="0" r="0" b="0"/>
            <a:pathLst>
              <a:path w="995" h="1156">
                <a:moveTo>
                  <a:pt x="497" y="473"/>
                </a:moveTo>
                <a:lnTo>
                  <a:pt x="497" y="319"/>
                </a:lnTo>
                <a:lnTo>
                  <a:pt x="642" y="473"/>
                </a:lnTo>
                <a:cubicBezTo>
                  <a:pt x="642" y="473"/>
                  <a:pt x="497" y="473"/>
                  <a:pt x="497" y="473"/>
                </a:cubicBezTo>
                <a:moveTo>
                  <a:pt x="663" y="1051"/>
                </a:moveTo>
                <a:cubicBezTo>
                  <a:pt x="663" y="1080"/>
                  <a:pt x="639" y="1104"/>
                  <a:pt x="608" y="1104"/>
                </a:cubicBezTo>
                <a:lnTo>
                  <a:pt x="110" y="1104"/>
                </a:lnTo>
                <a:cubicBezTo>
                  <a:pt x="80" y="1104"/>
                  <a:pt x="55" y="1080"/>
                  <a:pt x="55" y="1051"/>
                </a:cubicBezTo>
                <a:lnTo>
                  <a:pt x="55" y="368"/>
                </a:lnTo>
                <a:cubicBezTo>
                  <a:pt x="55" y="339"/>
                  <a:pt x="80" y="315"/>
                  <a:pt x="110" y="315"/>
                </a:cubicBezTo>
                <a:lnTo>
                  <a:pt x="442" y="315"/>
                </a:lnTo>
                <a:lnTo>
                  <a:pt x="442" y="473"/>
                </a:lnTo>
                <a:cubicBezTo>
                  <a:pt x="442" y="502"/>
                  <a:pt x="467" y="525"/>
                  <a:pt x="497" y="525"/>
                </a:cubicBezTo>
                <a:lnTo>
                  <a:pt x="663" y="525"/>
                </a:lnTo>
                <a:cubicBezTo>
                  <a:pt x="663" y="525"/>
                  <a:pt x="663" y="1051"/>
                  <a:pt x="663" y="1051"/>
                </a:cubicBezTo>
                <a:moveTo>
                  <a:pt x="110" y="263"/>
                </a:moveTo>
                <a:cubicBezTo>
                  <a:pt x="49" y="263"/>
                  <a:pt x="0" y="310"/>
                  <a:pt x="0" y="368"/>
                </a:cubicBezTo>
                <a:lnTo>
                  <a:pt x="0" y="1051"/>
                </a:lnTo>
                <a:cubicBezTo>
                  <a:pt x="0" y="1109"/>
                  <a:pt x="49" y="1156"/>
                  <a:pt x="110" y="1156"/>
                </a:cubicBezTo>
                <a:lnTo>
                  <a:pt x="608" y="1156"/>
                </a:lnTo>
                <a:cubicBezTo>
                  <a:pt x="669" y="1156"/>
                  <a:pt x="719" y="1109"/>
                  <a:pt x="719" y="1051"/>
                </a:cubicBezTo>
                <a:lnTo>
                  <a:pt x="719" y="473"/>
                </a:lnTo>
                <a:lnTo>
                  <a:pt x="525" y="263"/>
                </a:lnTo>
                <a:cubicBezTo>
                  <a:pt x="525" y="263"/>
                  <a:pt x="110" y="263"/>
                  <a:pt x="110" y="263"/>
                </a:cubicBezTo>
                <a:moveTo>
                  <a:pt x="774" y="210"/>
                </a:moveTo>
                <a:lnTo>
                  <a:pt x="774" y="56"/>
                </a:lnTo>
                <a:lnTo>
                  <a:pt x="918" y="210"/>
                </a:lnTo>
                <a:cubicBezTo>
                  <a:pt x="918" y="210"/>
                  <a:pt x="774" y="210"/>
                  <a:pt x="774" y="210"/>
                </a:cubicBezTo>
                <a:moveTo>
                  <a:pt x="802" y="0"/>
                </a:moveTo>
                <a:lnTo>
                  <a:pt x="387" y="0"/>
                </a:lnTo>
                <a:cubicBezTo>
                  <a:pt x="326" y="0"/>
                  <a:pt x="276" y="47"/>
                  <a:pt x="276" y="105"/>
                </a:cubicBezTo>
                <a:lnTo>
                  <a:pt x="276" y="184"/>
                </a:lnTo>
                <a:cubicBezTo>
                  <a:pt x="276" y="198"/>
                  <a:pt x="288" y="210"/>
                  <a:pt x="304" y="210"/>
                </a:cubicBezTo>
                <a:cubicBezTo>
                  <a:pt x="319" y="210"/>
                  <a:pt x="332" y="198"/>
                  <a:pt x="332" y="184"/>
                </a:cubicBezTo>
                <a:lnTo>
                  <a:pt x="332" y="105"/>
                </a:lnTo>
                <a:cubicBezTo>
                  <a:pt x="332" y="76"/>
                  <a:pt x="356" y="52"/>
                  <a:pt x="387" y="52"/>
                </a:cubicBezTo>
                <a:lnTo>
                  <a:pt x="719" y="52"/>
                </a:lnTo>
                <a:lnTo>
                  <a:pt x="719" y="210"/>
                </a:lnTo>
                <a:cubicBezTo>
                  <a:pt x="719" y="239"/>
                  <a:pt x="744" y="263"/>
                  <a:pt x="774" y="263"/>
                </a:cubicBezTo>
                <a:lnTo>
                  <a:pt x="940" y="263"/>
                </a:lnTo>
                <a:lnTo>
                  <a:pt x="940" y="788"/>
                </a:lnTo>
                <a:cubicBezTo>
                  <a:pt x="940" y="817"/>
                  <a:pt x="915" y="841"/>
                  <a:pt x="885" y="841"/>
                </a:cubicBezTo>
                <a:lnTo>
                  <a:pt x="802" y="841"/>
                </a:lnTo>
                <a:cubicBezTo>
                  <a:pt x="786" y="841"/>
                  <a:pt x="774" y="853"/>
                  <a:pt x="774" y="867"/>
                </a:cubicBezTo>
                <a:cubicBezTo>
                  <a:pt x="774" y="882"/>
                  <a:pt x="786" y="893"/>
                  <a:pt x="802" y="893"/>
                </a:cubicBezTo>
                <a:lnTo>
                  <a:pt x="885" y="893"/>
                </a:lnTo>
                <a:cubicBezTo>
                  <a:pt x="946" y="893"/>
                  <a:pt x="995" y="846"/>
                  <a:pt x="995" y="788"/>
                </a:cubicBezTo>
                <a:lnTo>
                  <a:pt x="995" y="210"/>
                </a:lnTo>
                <a:cubicBezTo>
                  <a:pt x="995" y="210"/>
                  <a:pt x="802" y="0"/>
                  <a:pt x="802" y="0"/>
                </a:cubicBezTo>
                <a:moveTo>
                  <a:pt x="166" y="657"/>
                </a:moveTo>
                <a:cubicBezTo>
                  <a:pt x="166" y="671"/>
                  <a:pt x="178" y="683"/>
                  <a:pt x="193" y="683"/>
                </a:cubicBezTo>
                <a:lnTo>
                  <a:pt x="525" y="683"/>
                </a:lnTo>
                <a:cubicBezTo>
                  <a:pt x="541" y="683"/>
                  <a:pt x="553" y="671"/>
                  <a:pt x="553" y="657"/>
                </a:cubicBezTo>
                <a:cubicBezTo>
                  <a:pt x="553" y="642"/>
                  <a:pt x="541" y="631"/>
                  <a:pt x="525" y="631"/>
                </a:cubicBezTo>
                <a:lnTo>
                  <a:pt x="193" y="631"/>
                </a:lnTo>
                <a:cubicBezTo>
                  <a:pt x="178" y="631"/>
                  <a:pt x="166" y="642"/>
                  <a:pt x="166" y="657"/>
                </a:cubicBezTo>
                <a:moveTo>
                  <a:pt x="193" y="525"/>
                </a:moveTo>
                <a:lnTo>
                  <a:pt x="304" y="525"/>
                </a:lnTo>
                <a:cubicBezTo>
                  <a:pt x="319" y="525"/>
                  <a:pt x="332" y="514"/>
                  <a:pt x="332" y="499"/>
                </a:cubicBezTo>
                <a:cubicBezTo>
                  <a:pt x="332" y="485"/>
                  <a:pt x="319" y="473"/>
                  <a:pt x="304" y="473"/>
                </a:cubicBezTo>
                <a:lnTo>
                  <a:pt x="193" y="473"/>
                </a:lnTo>
                <a:cubicBezTo>
                  <a:pt x="178" y="473"/>
                  <a:pt x="166" y="485"/>
                  <a:pt x="166" y="499"/>
                </a:cubicBezTo>
                <a:cubicBezTo>
                  <a:pt x="166" y="514"/>
                  <a:pt x="178" y="525"/>
                  <a:pt x="193" y="525"/>
                </a:cubicBezTo>
                <a:moveTo>
                  <a:pt x="415" y="946"/>
                </a:moveTo>
                <a:lnTo>
                  <a:pt x="193" y="946"/>
                </a:lnTo>
                <a:cubicBezTo>
                  <a:pt x="178" y="946"/>
                  <a:pt x="166" y="958"/>
                  <a:pt x="166" y="972"/>
                </a:cubicBezTo>
                <a:cubicBezTo>
                  <a:pt x="166" y="987"/>
                  <a:pt x="178" y="999"/>
                  <a:pt x="193" y="999"/>
                </a:cubicBezTo>
                <a:lnTo>
                  <a:pt x="415" y="999"/>
                </a:lnTo>
                <a:cubicBezTo>
                  <a:pt x="430" y="999"/>
                  <a:pt x="442" y="987"/>
                  <a:pt x="442" y="972"/>
                </a:cubicBezTo>
                <a:cubicBezTo>
                  <a:pt x="442" y="958"/>
                  <a:pt x="430" y="946"/>
                  <a:pt x="415" y="946"/>
                </a:cubicBezTo>
                <a:moveTo>
                  <a:pt x="525" y="788"/>
                </a:moveTo>
                <a:lnTo>
                  <a:pt x="193" y="788"/>
                </a:lnTo>
                <a:cubicBezTo>
                  <a:pt x="178" y="788"/>
                  <a:pt x="166" y="800"/>
                  <a:pt x="166" y="815"/>
                </a:cubicBezTo>
                <a:cubicBezTo>
                  <a:pt x="166" y="829"/>
                  <a:pt x="178" y="841"/>
                  <a:pt x="193" y="841"/>
                </a:cubicBezTo>
                <a:lnTo>
                  <a:pt x="525" y="841"/>
                </a:lnTo>
                <a:cubicBezTo>
                  <a:pt x="541" y="841"/>
                  <a:pt x="553" y="829"/>
                  <a:pt x="553" y="815"/>
                </a:cubicBezTo>
                <a:cubicBezTo>
                  <a:pt x="553" y="800"/>
                  <a:pt x="541" y="788"/>
                  <a:pt x="525" y="788"/>
                </a:cubicBezTo>
              </a:path>
            </a:pathLst>
          </a:cu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176" name="textbox 4176"/>
          <p:cNvSpPr/>
          <p:nvPr/>
        </p:nvSpPr>
        <p:spPr>
          <a:xfrm>
            <a:off x="800782" y="1112977"/>
            <a:ext cx="1014730" cy="305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事务原理</a:t>
            </a:r>
            <a:endParaRPr lang="en-US" altLang="en-US" sz="2000" dirty="0"/>
          </a:p>
        </p:txBody>
      </p:sp>
      <p:sp>
        <p:nvSpPr>
          <p:cNvPr id="4177" name="path"/>
          <p:cNvSpPr/>
          <p:nvPr/>
        </p:nvSpPr>
        <p:spPr>
          <a:xfrm>
            <a:off x="9587484" y="4239767"/>
            <a:ext cx="443483" cy="528827"/>
          </a:xfrm>
          <a:custGeom>
            <a:avLst/>
            <a:gdLst/>
            <a:ahLst/>
            <a:cxnLst/>
            <a:rect l="0" t="0" r="0" b="0"/>
            <a:pathLst>
              <a:path w="698" h="832">
                <a:moveTo>
                  <a:pt x="507" y="719"/>
                </a:moveTo>
                <a:lnTo>
                  <a:pt x="476" y="719"/>
                </a:lnTo>
                <a:lnTo>
                  <a:pt x="476" y="757"/>
                </a:lnTo>
                <a:lnTo>
                  <a:pt x="507" y="757"/>
                </a:lnTo>
                <a:cubicBezTo>
                  <a:pt x="507" y="757"/>
                  <a:pt x="507" y="719"/>
                  <a:pt x="507" y="719"/>
                </a:cubicBezTo>
                <a:moveTo>
                  <a:pt x="507" y="567"/>
                </a:moveTo>
                <a:lnTo>
                  <a:pt x="476" y="567"/>
                </a:lnTo>
                <a:lnTo>
                  <a:pt x="476" y="605"/>
                </a:lnTo>
                <a:lnTo>
                  <a:pt x="507" y="605"/>
                </a:lnTo>
                <a:cubicBezTo>
                  <a:pt x="507" y="605"/>
                  <a:pt x="507" y="567"/>
                  <a:pt x="507" y="567"/>
                </a:cubicBezTo>
                <a:moveTo>
                  <a:pt x="476" y="416"/>
                </a:moveTo>
                <a:lnTo>
                  <a:pt x="507" y="416"/>
                </a:lnTo>
                <a:lnTo>
                  <a:pt x="507" y="378"/>
                </a:lnTo>
                <a:lnTo>
                  <a:pt x="476" y="378"/>
                </a:lnTo>
                <a:cubicBezTo>
                  <a:pt x="476" y="378"/>
                  <a:pt x="476" y="416"/>
                  <a:pt x="476" y="416"/>
                </a:cubicBezTo>
                <a:moveTo>
                  <a:pt x="507" y="643"/>
                </a:moveTo>
                <a:lnTo>
                  <a:pt x="476" y="643"/>
                </a:lnTo>
                <a:lnTo>
                  <a:pt x="476" y="681"/>
                </a:lnTo>
                <a:lnTo>
                  <a:pt x="507" y="681"/>
                </a:lnTo>
                <a:cubicBezTo>
                  <a:pt x="507" y="681"/>
                  <a:pt x="507" y="643"/>
                  <a:pt x="507" y="643"/>
                </a:cubicBezTo>
                <a:moveTo>
                  <a:pt x="476" y="340"/>
                </a:moveTo>
                <a:lnTo>
                  <a:pt x="507" y="340"/>
                </a:lnTo>
                <a:lnTo>
                  <a:pt x="507" y="302"/>
                </a:lnTo>
                <a:lnTo>
                  <a:pt x="476" y="302"/>
                </a:lnTo>
                <a:cubicBezTo>
                  <a:pt x="476" y="302"/>
                  <a:pt x="476" y="340"/>
                  <a:pt x="476" y="340"/>
                </a:cubicBezTo>
                <a:moveTo>
                  <a:pt x="634" y="0"/>
                </a:moveTo>
                <a:lnTo>
                  <a:pt x="190" y="0"/>
                </a:lnTo>
                <a:cubicBezTo>
                  <a:pt x="155" y="0"/>
                  <a:pt x="126" y="33"/>
                  <a:pt x="126" y="75"/>
                </a:cubicBezTo>
                <a:lnTo>
                  <a:pt x="126" y="94"/>
                </a:lnTo>
                <a:cubicBezTo>
                  <a:pt x="126" y="105"/>
                  <a:pt x="133" y="113"/>
                  <a:pt x="142" y="113"/>
                </a:cubicBezTo>
                <a:cubicBezTo>
                  <a:pt x="151" y="113"/>
                  <a:pt x="158" y="105"/>
                  <a:pt x="158" y="94"/>
                </a:cubicBezTo>
                <a:lnTo>
                  <a:pt x="158" y="75"/>
                </a:lnTo>
                <a:cubicBezTo>
                  <a:pt x="158" y="54"/>
                  <a:pt x="172" y="37"/>
                  <a:pt x="190" y="37"/>
                </a:cubicBezTo>
                <a:lnTo>
                  <a:pt x="634" y="37"/>
                </a:lnTo>
                <a:cubicBezTo>
                  <a:pt x="652" y="37"/>
                  <a:pt x="666" y="54"/>
                  <a:pt x="666" y="75"/>
                </a:cubicBezTo>
                <a:lnTo>
                  <a:pt x="666" y="605"/>
                </a:lnTo>
                <a:cubicBezTo>
                  <a:pt x="666" y="626"/>
                  <a:pt x="652" y="643"/>
                  <a:pt x="634" y="643"/>
                </a:cubicBezTo>
                <a:lnTo>
                  <a:pt x="618" y="643"/>
                </a:lnTo>
                <a:cubicBezTo>
                  <a:pt x="610" y="643"/>
                  <a:pt x="603" y="652"/>
                  <a:pt x="603" y="662"/>
                </a:cubicBezTo>
                <a:cubicBezTo>
                  <a:pt x="603" y="673"/>
                  <a:pt x="610" y="681"/>
                  <a:pt x="618" y="681"/>
                </a:cubicBezTo>
                <a:lnTo>
                  <a:pt x="634" y="681"/>
                </a:lnTo>
                <a:cubicBezTo>
                  <a:pt x="670" y="681"/>
                  <a:pt x="698" y="647"/>
                  <a:pt x="698" y="605"/>
                </a:cubicBezTo>
                <a:lnTo>
                  <a:pt x="698" y="75"/>
                </a:lnTo>
                <a:cubicBezTo>
                  <a:pt x="698" y="33"/>
                  <a:pt x="670" y="0"/>
                  <a:pt x="634" y="0"/>
                </a:cubicBezTo>
                <a:moveTo>
                  <a:pt x="476" y="265"/>
                </a:moveTo>
                <a:lnTo>
                  <a:pt x="507" y="265"/>
                </a:lnTo>
                <a:lnTo>
                  <a:pt x="507" y="227"/>
                </a:lnTo>
                <a:lnTo>
                  <a:pt x="476" y="227"/>
                </a:lnTo>
                <a:cubicBezTo>
                  <a:pt x="476" y="227"/>
                  <a:pt x="476" y="265"/>
                  <a:pt x="476" y="265"/>
                </a:cubicBezTo>
                <a:moveTo>
                  <a:pt x="539" y="473"/>
                </a:moveTo>
                <a:lnTo>
                  <a:pt x="444" y="473"/>
                </a:lnTo>
                <a:lnTo>
                  <a:pt x="444" y="189"/>
                </a:lnTo>
                <a:lnTo>
                  <a:pt x="507" y="189"/>
                </a:lnTo>
                <a:cubicBezTo>
                  <a:pt x="525" y="189"/>
                  <a:pt x="539" y="206"/>
                  <a:pt x="539" y="227"/>
                </a:cubicBezTo>
                <a:cubicBezTo>
                  <a:pt x="539" y="227"/>
                  <a:pt x="539" y="473"/>
                  <a:pt x="539" y="473"/>
                </a:cubicBezTo>
                <a:moveTo>
                  <a:pt x="539" y="757"/>
                </a:moveTo>
                <a:cubicBezTo>
                  <a:pt x="539" y="778"/>
                  <a:pt x="525" y="795"/>
                  <a:pt x="507" y="795"/>
                </a:cubicBezTo>
                <a:lnTo>
                  <a:pt x="444" y="795"/>
                </a:lnTo>
                <a:lnTo>
                  <a:pt x="444" y="511"/>
                </a:lnTo>
                <a:lnTo>
                  <a:pt x="539" y="511"/>
                </a:lnTo>
                <a:cubicBezTo>
                  <a:pt x="539" y="511"/>
                  <a:pt x="539" y="757"/>
                  <a:pt x="539" y="757"/>
                </a:cubicBezTo>
                <a:moveTo>
                  <a:pt x="412" y="473"/>
                </a:moveTo>
                <a:lnTo>
                  <a:pt x="158" y="473"/>
                </a:lnTo>
                <a:lnTo>
                  <a:pt x="158" y="189"/>
                </a:lnTo>
                <a:lnTo>
                  <a:pt x="412" y="189"/>
                </a:lnTo>
                <a:cubicBezTo>
                  <a:pt x="412" y="189"/>
                  <a:pt x="412" y="473"/>
                  <a:pt x="412" y="473"/>
                </a:cubicBezTo>
                <a:moveTo>
                  <a:pt x="412" y="795"/>
                </a:moveTo>
                <a:lnTo>
                  <a:pt x="158" y="795"/>
                </a:lnTo>
                <a:lnTo>
                  <a:pt x="158" y="511"/>
                </a:lnTo>
                <a:lnTo>
                  <a:pt x="412" y="511"/>
                </a:lnTo>
                <a:cubicBezTo>
                  <a:pt x="412" y="511"/>
                  <a:pt x="412" y="795"/>
                  <a:pt x="412" y="795"/>
                </a:cubicBezTo>
                <a:moveTo>
                  <a:pt x="126" y="473"/>
                </a:moveTo>
                <a:lnTo>
                  <a:pt x="31" y="473"/>
                </a:lnTo>
                <a:lnTo>
                  <a:pt x="31" y="227"/>
                </a:lnTo>
                <a:cubicBezTo>
                  <a:pt x="31" y="206"/>
                  <a:pt x="45" y="189"/>
                  <a:pt x="63" y="189"/>
                </a:cubicBezTo>
                <a:lnTo>
                  <a:pt x="126" y="189"/>
                </a:lnTo>
                <a:cubicBezTo>
                  <a:pt x="126" y="189"/>
                  <a:pt x="126" y="473"/>
                  <a:pt x="126" y="473"/>
                </a:cubicBezTo>
                <a:moveTo>
                  <a:pt x="126" y="795"/>
                </a:moveTo>
                <a:lnTo>
                  <a:pt x="63" y="795"/>
                </a:lnTo>
                <a:cubicBezTo>
                  <a:pt x="45" y="795"/>
                  <a:pt x="31" y="778"/>
                  <a:pt x="31" y="757"/>
                </a:cubicBezTo>
                <a:lnTo>
                  <a:pt x="31" y="511"/>
                </a:lnTo>
                <a:lnTo>
                  <a:pt x="126" y="511"/>
                </a:lnTo>
                <a:cubicBezTo>
                  <a:pt x="126" y="511"/>
                  <a:pt x="126" y="795"/>
                  <a:pt x="126" y="795"/>
                </a:cubicBezTo>
                <a:moveTo>
                  <a:pt x="507" y="151"/>
                </a:moveTo>
                <a:lnTo>
                  <a:pt x="63" y="151"/>
                </a:lnTo>
                <a:cubicBezTo>
                  <a:pt x="28" y="151"/>
                  <a:pt x="0" y="185"/>
                  <a:pt x="0" y="227"/>
                </a:cubicBezTo>
                <a:lnTo>
                  <a:pt x="0" y="757"/>
                </a:lnTo>
                <a:cubicBezTo>
                  <a:pt x="0" y="799"/>
                  <a:pt x="28" y="832"/>
                  <a:pt x="63" y="832"/>
                </a:cubicBezTo>
                <a:lnTo>
                  <a:pt x="507" y="832"/>
                </a:lnTo>
                <a:cubicBezTo>
                  <a:pt x="542" y="832"/>
                  <a:pt x="571" y="799"/>
                  <a:pt x="571" y="757"/>
                </a:cubicBezTo>
                <a:lnTo>
                  <a:pt x="571" y="227"/>
                </a:lnTo>
                <a:cubicBezTo>
                  <a:pt x="571" y="185"/>
                  <a:pt x="542" y="151"/>
                  <a:pt x="507" y="151"/>
                </a:cubicBezTo>
                <a:moveTo>
                  <a:pt x="63" y="340"/>
                </a:moveTo>
                <a:lnTo>
                  <a:pt x="95" y="340"/>
                </a:lnTo>
                <a:lnTo>
                  <a:pt x="95" y="302"/>
                </a:lnTo>
                <a:lnTo>
                  <a:pt x="63" y="302"/>
                </a:lnTo>
                <a:cubicBezTo>
                  <a:pt x="63" y="302"/>
                  <a:pt x="63" y="340"/>
                  <a:pt x="63" y="340"/>
                </a:cubicBezTo>
                <a:moveTo>
                  <a:pt x="63" y="416"/>
                </a:moveTo>
                <a:lnTo>
                  <a:pt x="95" y="416"/>
                </a:lnTo>
                <a:lnTo>
                  <a:pt x="95" y="378"/>
                </a:lnTo>
                <a:lnTo>
                  <a:pt x="63" y="378"/>
                </a:lnTo>
                <a:cubicBezTo>
                  <a:pt x="63" y="378"/>
                  <a:pt x="63" y="416"/>
                  <a:pt x="63" y="416"/>
                </a:cubicBezTo>
                <a:moveTo>
                  <a:pt x="95" y="643"/>
                </a:moveTo>
                <a:lnTo>
                  <a:pt x="63" y="643"/>
                </a:lnTo>
                <a:lnTo>
                  <a:pt x="63" y="681"/>
                </a:lnTo>
                <a:lnTo>
                  <a:pt x="95" y="681"/>
                </a:lnTo>
                <a:cubicBezTo>
                  <a:pt x="95" y="681"/>
                  <a:pt x="95" y="643"/>
                  <a:pt x="95" y="643"/>
                </a:cubicBezTo>
                <a:moveTo>
                  <a:pt x="63" y="265"/>
                </a:moveTo>
                <a:lnTo>
                  <a:pt x="95" y="265"/>
                </a:lnTo>
                <a:lnTo>
                  <a:pt x="95" y="227"/>
                </a:lnTo>
                <a:lnTo>
                  <a:pt x="63" y="227"/>
                </a:lnTo>
                <a:cubicBezTo>
                  <a:pt x="63" y="227"/>
                  <a:pt x="63" y="265"/>
                  <a:pt x="63" y="265"/>
                </a:cubicBezTo>
                <a:moveTo>
                  <a:pt x="95" y="567"/>
                </a:moveTo>
                <a:lnTo>
                  <a:pt x="63" y="567"/>
                </a:lnTo>
                <a:lnTo>
                  <a:pt x="63" y="605"/>
                </a:lnTo>
                <a:lnTo>
                  <a:pt x="95" y="605"/>
                </a:lnTo>
                <a:cubicBezTo>
                  <a:pt x="95" y="605"/>
                  <a:pt x="95" y="567"/>
                  <a:pt x="95" y="567"/>
                </a:cubicBezTo>
                <a:moveTo>
                  <a:pt x="95" y="719"/>
                </a:moveTo>
                <a:lnTo>
                  <a:pt x="63" y="719"/>
                </a:lnTo>
                <a:lnTo>
                  <a:pt x="63" y="757"/>
                </a:lnTo>
                <a:lnTo>
                  <a:pt x="95" y="757"/>
                </a:lnTo>
                <a:cubicBezTo>
                  <a:pt x="95" y="757"/>
                  <a:pt x="95" y="719"/>
                  <a:pt x="95" y="719"/>
                </a:cubicBezTo>
              </a:path>
            </a:pathLst>
          </a:custGeom>
          <a:solidFill>
            <a:srgbClr val="7F7F7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618" name="group 61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178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179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180" name="picture 41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4181" name="path"/>
          <p:cNvSpPr/>
          <p:nvPr/>
        </p:nvSpPr>
        <p:spPr>
          <a:xfrm>
            <a:off x="7632192" y="4328159"/>
            <a:ext cx="336804" cy="440435"/>
          </a:xfrm>
          <a:custGeom>
            <a:avLst/>
            <a:gdLst/>
            <a:ahLst/>
            <a:cxnLst/>
            <a:rect l="0" t="0" r="0" b="0"/>
            <a:pathLst>
              <a:path w="530" h="693">
                <a:moveTo>
                  <a:pt x="497" y="630"/>
                </a:moveTo>
                <a:cubicBezTo>
                  <a:pt x="497" y="647"/>
                  <a:pt x="482" y="661"/>
                  <a:pt x="463" y="661"/>
                </a:cubicBezTo>
                <a:lnTo>
                  <a:pt x="66" y="661"/>
                </a:lnTo>
                <a:cubicBezTo>
                  <a:pt x="47" y="661"/>
                  <a:pt x="33" y="647"/>
                  <a:pt x="33" y="630"/>
                </a:cubicBezTo>
                <a:lnTo>
                  <a:pt x="33" y="346"/>
                </a:lnTo>
                <a:cubicBezTo>
                  <a:pt x="33" y="329"/>
                  <a:pt x="47" y="315"/>
                  <a:pt x="66" y="315"/>
                </a:cubicBezTo>
                <a:lnTo>
                  <a:pt x="463" y="315"/>
                </a:lnTo>
                <a:cubicBezTo>
                  <a:pt x="482" y="315"/>
                  <a:pt x="497" y="329"/>
                  <a:pt x="497" y="346"/>
                </a:cubicBezTo>
                <a:cubicBezTo>
                  <a:pt x="497" y="346"/>
                  <a:pt x="497" y="630"/>
                  <a:pt x="497" y="630"/>
                </a:cubicBezTo>
                <a:moveTo>
                  <a:pt x="99" y="189"/>
                </a:moveTo>
                <a:cubicBezTo>
                  <a:pt x="99" y="102"/>
                  <a:pt x="173" y="31"/>
                  <a:pt x="265" y="31"/>
                </a:cubicBezTo>
                <a:cubicBezTo>
                  <a:pt x="356" y="31"/>
                  <a:pt x="430" y="102"/>
                  <a:pt x="430" y="189"/>
                </a:cubicBezTo>
                <a:lnTo>
                  <a:pt x="430" y="283"/>
                </a:lnTo>
                <a:lnTo>
                  <a:pt x="99" y="283"/>
                </a:lnTo>
                <a:cubicBezTo>
                  <a:pt x="99" y="283"/>
                  <a:pt x="99" y="189"/>
                  <a:pt x="99" y="189"/>
                </a:cubicBezTo>
                <a:moveTo>
                  <a:pt x="463" y="283"/>
                </a:moveTo>
                <a:lnTo>
                  <a:pt x="463" y="189"/>
                </a:lnTo>
                <a:cubicBezTo>
                  <a:pt x="463" y="84"/>
                  <a:pt x="375" y="0"/>
                  <a:pt x="265" y="0"/>
                </a:cubicBezTo>
                <a:cubicBezTo>
                  <a:pt x="155" y="0"/>
                  <a:pt x="66" y="84"/>
                  <a:pt x="66" y="189"/>
                </a:cubicBezTo>
                <a:lnTo>
                  <a:pt x="66" y="283"/>
                </a:lnTo>
                <a:cubicBezTo>
                  <a:pt x="29" y="283"/>
                  <a:pt x="0" y="311"/>
                  <a:pt x="0" y="346"/>
                </a:cubicBezTo>
                <a:lnTo>
                  <a:pt x="0" y="630"/>
                </a:lnTo>
                <a:cubicBezTo>
                  <a:pt x="0" y="665"/>
                  <a:pt x="29" y="693"/>
                  <a:pt x="66" y="693"/>
                </a:cubicBezTo>
                <a:lnTo>
                  <a:pt x="463" y="693"/>
                </a:lnTo>
                <a:cubicBezTo>
                  <a:pt x="500" y="693"/>
                  <a:pt x="530" y="665"/>
                  <a:pt x="530" y="630"/>
                </a:cubicBezTo>
                <a:lnTo>
                  <a:pt x="530" y="346"/>
                </a:lnTo>
                <a:cubicBezTo>
                  <a:pt x="530" y="311"/>
                  <a:pt x="500" y="283"/>
                  <a:pt x="463" y="283"/>
                </a:cubicBezTo>
                <a:moveTo>
                  <a:pt x="281" y="500"/>
                </a:moveTo>
                <a:lnTo>
                  <a:pt x="281" y="520"/>
                </a:lnTo>
                <a:cubicBezTo>
                  <a:pt x="281" y="528"/>
                  <a:pt x="274" y="536"/>
                  <a:pt x="265" y="536"/>
                </a:cubicBezTo>
                <a:cubicBezTo>
                  <a:pt x="255" y="536"/>
                  <a:pt x="248" y="528"/>
                  <a:pt x="248" y="520"/>
                </a:cubicBezTo>
                <a:lnTo>
                  <a:pt x="248" y="500"/>
                </a:lnTo>
                <a:cubicBezTo>
                  <a:pt x="238" y="494"/>
                  <a:pt x="231" y="484"/>
                  <a:pt x="231" y="472"/>
                </a:cubicBezTo>
                <a:cubicBezTo>
                  <a:pt x="231" y="455"/>
                  <a:pt x="246" y="441"/>
                  <a:pt x="265" y="441"/>
                </a:cubicBezTo>
                <a:cubicBezTo>
                  <a:pt x="283" y="441"/>
                  <a:pt x="298" y="455"/>
                  <a:pt x="298" y="472"/>
                </a:cubicBezTo>
                <a:cubicBezTo>
                  <a:pt x="298" y="484"/>
                  <a:pt x="291" y="494"/>
                  <a:pt x="281" y="500"/>
                </a:cubicBezTo>
                <a:moveTo>
                  <a:pt x="265" y="409"/>
                </a:moveTo>
                <a:cubicBezTo>
                  <a:pt x="228" y="409"/>
                  <a:pt x="198" y="437"/>
                  <a:pt x="198" y="472"/>
                </a:cubicBezTo>
                <a:cubicBezTo>
                  <a:pt x="198" y="489"/>
                  <a:pt x="205" y="503"/>
                  <a:pt x="215" y="514"/>
                </a:cubicBezTo>
                <a:cubicBezTo>
                  <a:pt x="215" y="516"/>
                  <a:pt x="215" y="518"/>
                  <a:pt x="215" y="520"/>
                </a:cubicBezTo>
                <a:cubicBezTo>
                  <a:pt x="215" y="546"/>
                  <a:pt x="237" y="567"/>
                  <a:pt x="265" y="567"/>
                </a:cubicBezTo>
                <a:cubicBezTo>
                  <a:pt x="292" y="567"/>
                  <a:pt x="315" y="546"/>
                  <a:pt x="315" y="520"/>
                </a:cubicBezTo>
                <a:cubicBezTo>
                  <a:pt x="315" y="518"/>
                  <a:pt x="314" y="516"/>
                  <a:pt x="314" y="514"/>
                </a:cubicBezTo>
                <a:cubicBezTo>
                  <a:pt x="324" y="503"/>
                  <a:pt x="331" y="489"/>
                  <a:pt x="331" y="472"/>
                </a:cubicBezTo>
                <a:cubicBezTo>
                  <a:pt x="331" y="437"/>
                  <a:pt x="301" y="409"/>
                  <a:pt x="265" y="409"/>
                </a:cubicBezTo>
              </a:path>
            </a:pathLst>
          </a:custGeom>
          <a:solidFill>
            <a:srgbClr val="E46C0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182" name="textbox 4182"/>
          <p:cNvSpPr/>
          <p:nvPr/>
        </p:nvSpPr>
        <p:spPr>
          <a:xfrm>
            <a:off x="2007836" y="2907487"/>
            <a:ext cx="545465" cy="222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400" spc="-3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原子</a:t>
            </a:r>
            <a:r>
              <a:rPr sz="1400" spc="-2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</a:t>
            </a:r>
            <a:endParaRPr lang="en-US" altLang="en-US" sz="1400" dirty="0"/>
          </a:p>
        </p:txBody>
      </p:sp>
      <p:sp>
        <p:nvSpPr>
          <p:cNvPr id="4183" name="textbox 4183"/>
          <p:cNvSpPr/>
          <p:nvPr/>
        </p:nvSpPr>
        <p:spPr>
          <a:xfrm>
            <a:off x="3582822" y="2905074"/>
            <a:ext cx="542925" cy="222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400" spc="-30" dirty="0">
                <a:solidFill>
                  <a:srgbClr val="00B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一致性</a:t>
            </a:r>
            <a:endParaRPr lang="en-US" altLang="en-US" sz="1400" dirty="0"/>
          </a:p>
        </p:txBody>
      </p:sp>
      <p:sp>
        <p:nvSpPr>
          <p:cNvPr id="4184" name="textbox 4184"/>
          <p:cNvSpPr/>
          <p:nvPr/>
        </p:nvSpPr>
        <p:spPr>
          <a:xfrm>
            <a:off x="2870200" y="5084444"/>
            <a:ext cx="522605" cy="1873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8000"/>
              </a:lnSpc>
            </a:pP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redo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log</a:t>
            </a:r>
            <a:endParaRPr lang="en-US" altLang="en-US" sz="1200" dirty="0"/>
          </a:p>
        </p:txBody>
      </p:sp>
      <p:sp>
        <p:nvSpPr>
          <p:cNvPr id="4185" name="textbox 4185"/>
          <p:cNvSpPr/>
          <p:nvPr/>
        </p:nvSpPr>
        <p:spPr>
          <a:xfrm>
            <a:off x="7717180" y="5023637"/>
            <a:ext cx="173354" cy="1993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锁</a:t>
            </a:r>
            <a:endParaRPr lang="en-US" altLang="en-US" sz="1200" dirty="0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6" name="rect"/>
          <p:cNvSpPr/>
          <p:nvPr/>
        </p:nvSpPr>
        <p:spPr>
          <a:xfrm>
            <a:off x="3829811" y="3508247"/>
            <a:ext cx="5757672" cy="3227832"/>
          </a:xfrm>
          <a:prstGeom prst="rect">
            <a:avLst/>
          </a:prstGeom>
          <a:solidFill>
            <a:srgbClr val="FDEAD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187" name="textbox 4187"/>
          <p:cNvSpPr/>
          <p:nvPr/>
        </p:nvSpPr>
        <p:spPr>
          <a:xfrm>
            <a:off x="797862" y="2382596"/>
            <a:ext cx="10753725" cy="6280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400" b="1" spc="-60" dirty="0">
                <a:solidFill>
                  <a:srgbClr val="FF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重做日志，记录的是事务提交时数据页的物理修改，  是用来实现事务的持久</a:t>
            </a:r>
            <a:r>
              <a:rPr sz="1400" b="1" spc="-30" dirty="0">
                <a:solidFill>
                  <a:srgbClr val="FF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</a:t>
            </a:r>
            <a:r>
              <a:rPr sz="1400" b="1" spc="0" dirty="0">
                <a:solidFill>
                  <a:srgbClr val="FF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algn="l" rtl="0" eaLnBrk="0">
              <a:lnSpc>
                <a:spcPct val="117000"/>
              </a:lnSpc>
            </a:pPr>
            <a:endParaRPr lang="en-US" altLang="en-US" sz="1000" dirty="0"/>
          </a:p>
          <a:p>
            <a:pPr algn="l" rtl="0" eaLnBrk="0">
              <a:lnSpc>
                <a:spcPct val="118000"/>
              </a:lnSpc>
            </a:pPr>
            <a:endParaRPr lang="en-US" altLang="en-US" sz="300" dirty="0"/>
          </a:p>
          <a:p>
            <a:pPr marL="13335" algn="l" rtl="0" eaLnBrk="0">
              <a:lnSpc>
                <a:spcPct val="82000"/>
              </a:lnSpc>
              <a:spcBef>
                <a:spcPts val="0"/>
              </a:spcBef>
            </a:pPr>
            <a:r>
              <a:rPr sz="14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该日志文件由两部分组成：重做日志缓冲(</a:t>
            </a:r>
            <a:r>
              <a:rPr sz="14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redo</a:t>
            </a:r>
            <a:r>
              <a:rPr sz="14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</a:t>
            </a:r>
            <a:r>
              <a:rPr sz="14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sz="14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)以及重做日志文件(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redo</a:t>
            </a:r>
            <a:r>
              <a:rPr sz="14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</a:t>
            </a:r>
            <a:r>
              <a:rPr sz="14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file</a:t>
            </a:r>
            <a:r>
              <a:rPr sz="14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14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前者是在内存中，后者在磁盘中。当事务</a:t>
            </a:r>
            <a:endParaRPr lang="en-US" altLang="en-US" sz="1400" dirty="0"/>
          </a:p>
        </p:txBody>
      </p:sp>
      <p:graphicFrame>
        <p:nvGraphicFramePr>
          <p:cNvPr id="4188" name="table 4188"/>
          <p:cNvGraphicFramePr>
            <a:graphicFrameLocks noGrp="1"/>
          </p:cNvGraphicFramePr>
          <p:nvPr/>
        </p:nvGraphicFramePr>
        <p:xfrm>
          <a:off x="4516945" y="5421376"/>
          <a:ext cx="3656329" cy="1142364"/>
        </p:xfrm>
        <a:graphic>
          <a:graphicData uri="http://schemas.openxmlformats.org/drawingml/2006/table">
            <a:tbl>
              <a:tblPr/>
              <a:tblGrid>
                <a:gridCol w="3656329"/>
              </a:tblGrid>
              <a:tr h="11328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2531745" algn="l" rtl="0" eaLnBrk="0">
                        <a:lnSpc>
                          <a:spcPct val="74000"/>
                        </a:lnSpc>
                      </a:pPr>
                      <a:r>
                        <a:rPr sz="900" b="1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ib_lo</a:t>
                      </a:r>
                      <a:r>
                        <a:rPr sz="900" b="1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gfile</a:t>
                      </a:r>
                      <a:r>
                        <a:rPr sz="900" b="1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0/1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89" name="table 4189"/>
          <p:cNvGraphicFramePr>
            <a:graphicFrameLocks noGrp="1"/>
          </p:cNvGraphicFramePr>
          <p:nvPr/>
        </p:nvGraphicFramePr>
        <p:xfrm>
          <a:off x="4516945" y="3754945"/>
          <a:ext cx="3656329" cy="1120139"/>
        </p:xfrm>
        <a:graphic>
          <a:graphicData uri="http://schemas.openxmlformats.org/drawingml/2006/table">
            <a:tbl>
              <a:tblPr/>
              <a:tblGrid>
                <a:gridCol w="3656329"/>
              </a:tblGrid>
              <a:tr h="11106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DCF"/>
                    </a:solidFill>
                  </a:tcPr>
                </a:tc>
              </a:tr>
            </a:tbl>
          </a:graphicData>
        </a:graphic>
      </p:graphicFrame>
      <p:pic>
        <p:nvPicPr>
          <p:cNvPr id="4190" name="picture 41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191" name="textbox 4191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graphicFrame>
        <p:nvGraphicFramePr>
          <p:cNvPr id="4192" name="table 4192"/>
          <p:cNvGraphicFramePr>
            <a:graphicFrameLocks noGrp="1"/>
          </p:cNvGraphicFramePr>
          <p:nvPr/>
        </p:nvGraphicFramePr>
        <p:xfrm>
          <a:off x="4644961" y="3822001"/>
          <a:ext cx="1949450" cy="967739"/>
        </p:xfrm>
        <a:graphic>
          <a:graphicData uri="http://schemas.openxmlformats.org/drawingml/2006/table">
            <a:tbl>
              <a:tblPr/>
              <a:tblGrid>
                <a:gridCol w="1949450"/>
              </a:tblGrid>
              <a:tr h="9582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600" dirty="0"/>
                    </a:p>
                    <a:p>
                      <a:pPr marL="572135" algn="l" rtl="0" eaLnBrk="0">
                        <a:lnSpc>
                          <a:spcPct val="76000"/>
                        </a:lnSpc>
                        <a:spcBef>
                          <a:spcPts val="0"/>
                        </a:spcBef>
                      </a:pPr>
                      <a:r>
                        <a:rPr sz="1000" b="1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Buffer</a:t>
                      </a:r>
                      <a:r>
                        <a:rPr sz="1000" spc="27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 </a:t>
                      </a:r>
                      <a:r>
                        <a:rPr sz="1000" b="1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Pool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0EC"/>
                    </a:solidFill>
                  </a:tcPr>
                </a:tc>
              </a:tr>
            </a:tbl>
          </a:graphicData>
        </a:graphic>
      </p:graphicFrame>
      <p:pic>
        <p:nvPicPr>
          <p:cNvPr id="4193" name="picture 4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449067" y="1206995"/>
            <a:ext cx="1216164" cy="1216164"/>
          </a:xfrm>
          <a:prstGeom prst="rect">
            <a:avLst/>
          </a:prstGeom>
        </p:spPr>
      </p:pic>
      <p:sp>
        <p:nvSpPr>
          <p:cNvPr id="4194" name="textbox 4194"/>
          <p:cNvSpPr/>
          <p:nvPr/>
        </p:nvSpPr>
        <p:spPr>
          <a:xfrm>
            <a:off x="793939" y="3236417"/>
            <a:ext cx="8121650" cy="2209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提交之后会把所有修改信息都存到该日志文件中,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用于在刷新脏页到磁盘,发生错误时,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进行数据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恢复使用。</a:t>
            </a:r>
            <a:endParaRPr lang="en-US" altLang="en-US" sz="1400" dirty="0"/>
          </a:p>
        </p:txBody>
      </p:sp>
      <p:pic>
        <p:nvPicPr>
          <p:cNvPr id="4195" name="picture 41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grpSp>
        <p:nvGrpSpPr>
          <p:cNvPr id="620" name="group 620"/>
          <p:cNvGrpSpPr/>
          <p:nvPr/>
        </p:nvGrpSpPr>
        <p:grpSpPr>
          <a:xfrm rot="21600000">
            <a:off x="7023354" y="3847338"/>
            <a:ext cx="1031747" cy="958595"/>
            <a:chOff x="0" y="0"/>
            <a:chExt cx="1031747" cy="958595"/>
          </a:xfrm>
        </p:grpSpPr>
        <p:sp>
          <p:nvSpPr>
            <p:cNvPr id="4196" name="path"/>
            <p:cNvSpPr/>
            <p:nvPr/>
          </p:nvSpPr>
          <p:spPr>
            <a:xfrm>
              <a:off x="0" y="0"/>
              <a:ext cx="1031747" cy="958595"/>
            </a:xfrm>
            <a:custGeom>
              <a:avLst/>
              <a:gdLst/>
              <a:ahLst/>
              <a:cxnLst/>
              <a:rect l="0" t="0" r="0" b="0"/>
              <a:pathLst>
                <a:path w="1624" h="1509">
                  <a:moveTo>
                    <a:pt x="0" y="75"/>
                  </a:moveTo>
                  <a:moveTo>
                    <a:pt x="0" y="75"/>
                  </a:moveTo>
                  <a:cubicBezTo>
                    <a:pt x="0" y="33"/>
                    <a:pt x="33" y="0"/>
                    <a:pt x="75" y="0"/>
                  </a:cubicBezTo>
                  <a:lnTo>
                    <a:pt x="1549" y="0"/>
                  </a:lnTo>
                  <a:cubicBezTo>
                    <a:pt x="1590" y="0"/>
                    <a:pt x="1624" y="33"/>
                    <a:pt x="1624" y="75"/>
                  </a:cubicBezTo>
                  <a:lnTo>
                    <a:pt x="1624" y="1434"/>
                  </a:lnTo>
                  <a:cubicBezTo>
                    <a:pt x="1624" y="1475"/>
                    <a:pt x="1590" y="1509"/>
                    <a:pt x="1549" y="1509"/>
                  </a:cubicBezTo>
                  <a:lnTo>
                    <a:pt x="75" y="1509"/>
                  </a:lnTo>
                  <a:cubicBezTo>
                    <a:pt x="33" y="1509"/>
                    <a:pt x="0" y="1475"/>
                    <a:pt x="0" y="1434"/>
                  </a:cubicBezTo>
                  <a:lnTo>
                    <a:pt x="0" y="75"/>
                  </a:lnTo>
                  <a:close/>
                </a:path>
              </a:pathLst>
            </a:custGeom>
            <a:solidFill>
              <a:srgbClr val="68E0F8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197" name="path"/>
            <p:cNvSpPr/>
            <p:nvPr/>
          </p:nvSpPr>
          <p:spPr>
            <a:xfrm>
              <a:off x="63245" y="520445"/>
              <a:ext cx="873252" cy="397764"/>
            </a:xfrm>
            <a:custGeom>
              <a:avLst/>
              <a:gdLst/>
              <a:ahLst/>
              <a:cxnLst/>
              <a:rect l="0" t="0" r="0" b="0"/>
              <a:pathLst>
                <a:path w="1375" h="626">
                  <a:moveTo>
                    <a:pt x="0" y="0"/>
                  </a:moveTo>
                  <a:lnTo>
                    <a:pt x="1270" y="0"/>
                  </a:lnTo>
                  <a:lnTo>
                    <a:pt x="1375" y="104"/>
                  </a:lnTo>
                  <a:lnTo>
                    <a:pt x="1375" y="626"/>
                  </a:lnTo>
                  <a:lnTo>
                    <a:pt x="1375" y="626"/>
                  </a:lnTo>
                  <a:lnTo>
                    <a:pt x="104" y="626"/>
                  </a:lnTo>
                  <a:lnTo>
                    <a:pt x="0" y="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EE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198" name="table 4198"/>
          <p:cNvGraphicFramePr>
            <a:graphicFrameLocks noGrp="1"/>
          </p:cNvGraphicFramePr>
          <p:nvPr/>
        </p:nvGraphicFramePr>
        <p:xfrm>
          <a:off x="7010654" y="3834638"/>
          <a:ext cx="1056640" cy="983614"/>
        </p:xfrm>
        <a:graphic>
          <a:graphicData uri="http://schemas.openxmlformats.org/drawingml/2006/table">
            <a:tbl>
              <a:tblPr/>
              <a:tblGrid>
                <a:gridCol w="1056640"/>
              </a:tblGrid>
              <a:tr h="9582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600" dirty="0"/>
                    </a:p>
                    <a:p>
                      <a:pPr marL="9715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900" b="1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Red</a:t>
                      </a:r>
                      <a:r>
                        <a:rPr sz="900" b="1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olog</a:t>
                      </a:r>
                      <a:r>
                        <a:rPr sz="9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 </a:t>
                      </a:r>
                      <a:r>
                        <a:rPr sz="900" b="1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buffer</a:t>
                      </a:r>
                      <a:endParaRPr lang="en-US" altLang="en-US" sz="900" dirty="0"/>
                    </a:p>
                    <a:p>
                      <a:pPr algn="l" rtl="0" eaLnBrk="0">
                        <a:lnSpc>
                          <a:spcPct val="14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4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200" dirty="0"/>
                    </a:p>
                    <a:p>
                      <a:pPr marL="205105" algn="l" rtl="0" eaLnBrk="0">
                        <a:lnSpc>
                          <a:spcPct val="100000"/>
                        </a:lnSpc>
                      </a:pPr>
                      <a:r>
                        <a:rPr sz="90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数据页变</a:t>
                      </a:r>
                      <a:r>
                        <a:rPr sz="9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化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25400" cap="flat" cmpd="sng" algn="ctr">
                      <a:solidFill>
                        <a:srgbClr val="68E0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68E0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68E0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68E0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199" name="picture 41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grpSp>
        <p:nvGrpSpPr>
          <p:cNvPr id="622" name="group 622"/>
          <p:cNvGrpSpPr/>
          <p:nvPr/>
        </p:nvGrpSpPr>
        <p:grpSpPr>
          <a:xfrm rot="21600000">
            <a:off x="5163311" y="4174235"/>
            <a:ext cx="1258823" cy="531876"/>
            <a:chOff x="0" y="0"/>
            <a:chExt cx="1258823" cy="531876"/>
          </a:xfrm>
        </p:grpSpPr>
        <p:sp>
          <p:nvSpPr>
            <p:cNvPr id="4200" name="path"/>
            <p:cNvSpPr/>
            <p:nvPr/>
          </p:nvSpPr>
          <p:spPr>
            <a:xfrm>
              <a:off x="0" y="0"/>
              <a:ext cx="1258823" cy="531876"/>
            </a:xfrm>
            <a:custGeom>
              <a:avLst/>
              <a:gdLst/>
              <a:ahLst/>
              <a:cxnLst/>
              <a:rect l="0" t="0" r="0" b="0"/>
              <a:pathLst>
                <a:path w="1982" h="837">
                  <a:moveTo>
                    <a:pt x="95" y="9"/>
                  </a:moveTo>
                  <a:moveTo>
                    <a:pt x="95" y="9"/>
                  </a:moveTo>
                  <a:lnTo>
                    <a:pt x="573" y="9"/>
                  </a:lnTo>
                  <a:lnTo>
                    <a:pt x="573" y="742"/>
                  </a:lnTo>
                  <a:cubicBezTo>
                    <a:pt x="573" y="794"/>
                    <a:pt x="530" y="837"/>
                    <a:pt x="477" y="837"/>
                  </a:cubicBezTo>
                  <a:lnTo>
                    <a:pt x="0" y="837"/>
                  </a:lnTo>
                  <a:lnTo>
                    <a:pt x="0" y="105"/>
                  </a:lnTo>
                  <a:cubicBezTo>
                    <a:pt x="0" y="52"/>
                    <a:pt x="42" y="9"/>
                    <a:pt x="95" y="9"/>
                  </a:cubicBezTo>
                </a:path>
                <a:path w="1982" h="837">
                  <a:moveTo>
                    <a:pt x="791" y="0"/>
                  </a:moveTo>
                  <a:moveTo>
                    <a:pt x="791" y="0"/>
                  </a:moveTo>
                  <a:lnTo>
                    <a:pt x="1269" y="0"/>
                  </a:lnTo>
                  <a:lnTo>
                    <a:pt x="1269" y="730"/>
                  </a:lnTo>
                  <a:cubicBezTo>
                    <a:pt x="1269" y="782"/>
                    <a:pt x="1226" y="825"/>
                    <a:pt x="1174" y="825"/>
                  </a:cubicBezTo>
                  <a:lnTo>
                    <a:pt x="695" y="825"/>
                  </a:lnTo>
                  <a:lnTo>
                    <a:pt x="695" y="95"/>
                  </a:lnTo>
                  <a:cubicBezTo>
                    <a:pt x="695" y="42"/>
                    <a:pt x="738" y="0"/>
                    <a:pt x="791" y="0"/>
                  </a:cubicBezTo>
                </a:path>
                <a:path w="1982" h="837">
                  <a:moveTo>
                    <a:pt x="1504" y="7"/>
                  </a:moveTo>
                  <a:moveTo>
                    <a:pt x="1504" y="7"/>
                  </a:moveTo>
                  <a:lnTo>
                    <a:pt x="1982" y="7"/>
                  </a:lnTo>
                  <a:lnTo>
                    <a:pt x="1982" y="739"/>
                  </a:lnTo>
                  <a:cubicBezTo>
                    <a:pt x="1982" y="792"/>
                    <a:pt x="1939" y="835"/>
                    <a:pt x="1886" y="835"/>
                  </a:cubicBezTo>
                  <a:lnTo>
                    <a:pt x="1408" y="835"/>
                  </a:lnTo>
                  <a:lnTo>
                    <a:pt x="1408" y="102"/>
                  </a:lnTo>
                  <a:cubicBezTo>
                    <a:pt x="1408" y="50"/>
                    <a:pt x="1451" y="7"/>
                    <a:pt x="1504" y="7"/>
                  </a:cubicBezTo>
                </a:path>
              </a:pathLst>
            </a:custGeom>
            <a:solidFill>
              <a:srgbClr val="FAC09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201" name="path"/>
            <p:cNvSpPr/>
            <p:nvPr/>
          </p:nvSpPr>
          <p:spPr>
            <a:xfrm>
              <a:off x="891540" y="4572"/>
              <a:ext cx="364235" cy="525779"/>
            </a:xfrm>
            <a:custGeom>
              <a:avLst/>
              <a:gdLst/>
              <a:ahLst/>
              <a:cxnLst/>
              <a:rect l="0" t="0" r="0" b="0"/>
              <a:pathLst>
                <a:path w="573" h="827">
                  <a:moveTo>
                    <a:pt x="95" y="0"/>
                  </a:moveTo>
                  <a:moveTo>
                    <a:pt x="95" y="0"/>
                  </a:moveTo>
                  <a:lnTo>
                    <a:pt x="573" y="0"/>
                  </a:lnTo>
                  <a:lnTo>
                    <a:pt x="573" y="732"/>
                  </a:lnTo>
                  <a:cubicBezTo>
                    <a:pt x="573" y="785"/>
                    <a:pt x="530" y="827"/>
                    <a:pt x="477" y="827"/>
                  </a:cubicBezTo>
                  <a:lnTo>
                    <a:pt x="0" y="827"/>
                  </a:lnTo>
                  <a:lnTo>
                    <a:pt x="0" y="95"/>
                  </a:lnTo>
                  <a:cubicBezTo>
                    <a:pt x="0" y="42"/>
                    <a:pt x="42" y="0"/>
                    <a:pt x="95" y="0"/>
                  </a:cubicBezTo>
                </a:path>
              </a:pathLst>
            </a:custGeom>
            <a:solidFill>
              <a:srgbClr val="E46C0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202" name="textbox 4202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4203" name="textbox 4203"/>
          <p:cNvSpPr/>
          <p:nvPr/>
        </p:nvSpPr>
        <p:spPr>
          <a:xfrm>
            <a:off x="8112794" y="5088077"/>
            <a:ext cx="2620010" cy="210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2000"/>
              </a:lnSpc>
            </a:pPr>
            <a:r>
              <a:rPr sz="1400" spc="0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WAL</a:t>
            </a:r>
            <a:r>
              <a:rPr sz="1400" spc="1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150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1400" spc="0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Write</a:t>
            </a:r>
            <a:r>
              <a:rPr sz="1400" spc="150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sz="1400" spc="0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Ahead</a:t>
            </a:r>
            <a:r>
              <a:rPr sz="1400" spc="1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Logging</a:t>
            </a:r>
            <a:r>
              <a:rPr sz="1400" spc="140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1400" dirty="0"/>
          </a:p>
        </p:txBody>
      </p:sp>
      <p:pic>
        <p:nvPicPr>
          <p:cNvPr id="4204" name="picture 42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92097" y="3908425"/>
            <a:ext cx="585216" cy="638302"/>
          </a:xfrm>
          <a:prstGeom prst="rect">
            <a:avLst/>
          </a:prstGeom>
        </p:spPr>
      </p:pic>
      <p:sp>
        <p:nvSpPr>
          <p:cNvPr id="4205" name="textbox 4205"/>
          <p:cNvSpPr/>
          <p:nvPr/>
        </p:nvSpPr>
        <p:spPr>
          <a:xfrm>
            <a:off x="800782" y="1112977"/>
            <a:ext cx="1014730" cy="305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事务原理</a:t>
            </a:r>
            <a:endParaRPr lang="en-US" altLang="en-US" sz="2000" dirty="0"/>
          </a:p>
        </p:txBody>
      </p:sp>
      <p:sp>
        <p:nvSpPr>
          <p:cNvPr id="4206" name="textbox 4206"/>
          <p:cNvSpPr/>
          <p:nvPr/>
        </p:nvSpPr>
        <p:spPr>
          <a:xfrm>
            <a:off x="806864" y="1812086"/>
            <a:ext cx="1108710" cy="2254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7000"/>
              </a:lnSpc>
            </a:pPr>
            <a:r>
              <a:rPr sz="1500" spc="-10" dirty="0">
                <a:solidFill>
                  <a:srgbClr val="00000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10" dirty="0">
                <a:solidFill>
                  <a:srgbClr val="00000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</a:t>
            </a:r>
            <a:r>
              <a:rPr sz="15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</a:t>
            </a:r>
            <a:endParaRPr lang="en-US" altLang="en-US" sz="1500" dirty="0"/>
          </a:p>
        </p:txBody>
      </p:sp>
      <p:sp>
        <p:nvSpPr>
          <p:cNvPr id="4207" name="path"/>
          <p:cNvSpPr/>
          <p:nvPr/>
        </p:nvSpPr>
        <p:spPr>
          <a:xfrm>
            <a:off x="7286244" y="4953000"/>
            <a:ext cx="406907" cy="513588"/>
          </a:xfrm>
          <a:custGeom>
            <a:avLst/>
            <a:gdLst/>
            <a:ahLst/>
            <a:cxnLst/>
            <a:rect l="0" t="0" r="0" b="0"/>
            <a:pathLst>
              <a:path w="640" h="808">
                <a:moveTo>
                  <a:pt x="0" y="488"/>
                </a:moveTo>
                <a:lnTo>
                  <a:pt x="160" y="488"/>
                </a:lnTo>
                <a:lnTo>
                  <a:pt x="160" y="0"/>
                </a:lnTo>
                <a:lnTo>
                  <a:pt x="480" y="0"/>
                </a:lnTo>
                <a:lnTo>
                  <a:pt x="480" y="488"/>
                </a:lnTo>
                <a:lnTo>
                  <a:pt x="640" y="488"/>
                </a:lnTo>
                <a:lnTo>
                  <a:pt x="320" y="808"/>
                </a:lnTo>
                <a:lnTo>
                  <a:pt x="0" y="488"/>
                </a:lnTo>
                <a:close/>
              </a:path>
            </a:pathLst>
          </a:custGeom>
          <a:solidFill>
            <a:srgbClr val="68E0F8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624" name="group 62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208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209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210" name="rect"/>
          <p:cNvSpPr/>
          <p:nvPr/>
        </p:nvSpPr>
        <p:spPr>
          <a:xfrm>
            <a:off x="4721352" y="4178808"/>
            <a:ext cx="364235" cy="525779"/>
          </a:xfrm>
          <a:prstGeom prst="rect">
            <a:avLst/>
          </a:prstGeom>
          <a:solidFill>
            <a:srgbClr val="FAC090">
              <a:alpha val="97254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211" name="picture 42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4212" name="picture 42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887474" y="4193285"/>
            <a:ext cx="1871217" cy="76200"/>
          </a:xfrm>
          <a:prstGeom prst="rect">
            <a:avLst/>
          </a:prstGeom>
        </p:spPr>
      </p:pic>
      <p:pic>
        <p:nvPicPr>
          <p:cNvPr id="4213" name="picture 42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447544" y="4001389"/>
            <a:ext cx="600964" cy="236220"/>
          </a:xfrm>
          <a:prstGeom prst="rect">
            <a:avLst/>
          </a:prstGeom>
        </p:spPr>
      </p:pic>
      <p:grpSp>
        <p:nvGrpSpPr>
          <p:cNvPr id="626" name="group 626"/>
          <p:cNvGrpSpPr/>
          <p:nvPr/>
        </p:nvGrpSpPr>
        <p:grpSpPr>
          <a:xfrm rot="21600000">
            <a:off x="5812790" y="4929758"/>
            <a:ext cx="235711" cy="533527"/>
            <a:chOff x="0" y="0"/>
            <a:chExt cx="235711" cy="533527"/>
          </a:xfrm>
        </p:grpSpPr>
        <p:sp>
          <p:nvSpPr>
            <p:cNvPr id="4214" name="path"/>
            <p:cNvSpPr/>
            <p:nvPr/>
          </p:nvSpPr>
          <p:spPr>
            <a:xfrm>
              <a:off x="12700" y="12700"/>
              <a:ext cx="210311" cy="289941"/>
            </a:xfrm>
            <a:custGeom>
              <a:avLst/>
              <a:gdLst/>
              <a:ahLst/>
              <a:cxnLst/>
              <a:rect l="0" t="0" r="0" b="0"/>
              <a:pathLst>
                <a:path w="331" h="456">
                  <a:moveTo>
                    <a:pt x="331" y="456"/>
                  </a:moveTo>
                  <a:cubicBezTo>
                    <a:pt x="331" y="300"/>
                    <a:pt x="228" y="163"/>
                    <a:pt x="82" y="124"/>
                  </a:cubicBezTo>
                  <a:lnTo>
                    <a:pt x="82" y="165"/>
                  </a:lnTo>
                  <a:lnTo>
                    <a:pt x="0" y="71"/>
                  </a:lnTo>
                  <a:lnTo>
                    <a:pt x="82" y="0"/>
                  </a:lnTo>
                  <a:lnTo>
                    <a:pt x="82" y="41"/>
                  </a:lnTo>
                  <a:cubicBezTo>
                    <a:pt x="228" y="80"/>
                    <a:pt x="331" y="217"/>
                    <a:pt x="331" y="373"/>
                  </a:cubicBezTo>
                  <a:lnTo>
                    <a:pt x="331" y="456"/>
                  </a:lnTo>
                  <a:close/>
                </a:path>
              </a:pathLst>
            </a:custGeom>
            <a:solidFill>
              <a:srgbClr val="92D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215" name="path"/>
            <p:cNvSpPr/>
            <p:nvPr/>
          </p:nvSpPr>
          <p:spPr>
            <a:xfrm>
              <a:off x="12700" y="276351"/>
              <a:ext cx="222758" cy="244475"/>
            </a:xfrm>
            <a:custGeom>
              <a:avLst/>
              <a:gdLst/>
              <a:ahLst/>
              <a:cxnLst/>
              <a:rect l="0" t="0" r="0" b="0"/>
              <a:pathLst>
                <a:path w="350" h="385">
                  <a:moveTo>
                    <a:pt x="0" y="302"/>
                  </a:moveTo>
                  <a:cubicBezTo>
                    <a:pt x="167" y="302"/>
                    <a:pt x="308" y="172"/>
                    <a:pt x="328" y="0"/>
                  </a:cubicBezTo>
                  <a:cubicBezTo>
                    <a:pt x="350" y="188"/>
                    <a:pt x="221" y="359"/>
                    <a:pt x="40" y="382"/>
                  </a:cubicBezTo>
                  <a:cubicBezTo>
                    <a:pt x="26" y="384"/>
                    <a:pt x="13" y="385"/>
                    <a:pt x="0" y="385"/>
                  </a:cubicBezTo>
                  <a:lnTo>
                    <a:pt x="0" y="302"/>
                  </a:lnTo>
                  <a:close/>
                </a:path>
              </a:pathLst>
            </a:custGeom>
            <a:solidFill>
              <a:srgbClr val="75A74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216" name="path"/>
            <p:cNvSpPr/>
            <p:nvPr/>
          </p:nvSpPr>
          <p:spPr>
            <a:xfrm>
              <a:off x="0" y="0"/>
              <a:ext cx="235711" cy="533527"/>
            </a:xfrm>
            <a:custGeom>
              <a:avLst/>
              <a:gdLst/>
              <a:ahLst/>
              <a:cxnLst/>
              <a:rect l="0" t="0" r="0" b="0"/>
              <a:pathLst>
                <a:path w="371" h="840">
                  <a:moveTo>
                    <a:pt x="351" y="476"/>
                  </a:moveTo>
                  <a:cubicBezTo>
                    <a:pt x="351" y="320"/>
                    <a:pt x="248" y="183"/>
                    <a:pt x="102" y="144"/>
                  </a:cubicBezTo>
                  <a:lnTo>
                    <a:pt x="102" y="185"/>
                  </a:lnTo>
                  <a:lnTo>
                    <a:pt x="20" y="91"/>
                  </a:lnTo>
                  <a:lnTo>
                    <a:pt x="102" y="20"/>
                  </a:lnTo>
                  <a:lnTo>
                    <a:pt x="102" y="61"/>
                  </a:lnTo>
                  <a:cubicBezTo>
                    <a:pt x="248" y="100"/>
                    <a:pt x="351" y="237"/>
                    <a:pt x="351" y="393"/>
                  </a:cubicBezTo>
                  <a:lnTo>
                    <a:pt x="351" y="476"/>
                  </a:lnTo>
                  <a:cubicBezTo>
                    <a:pt x="351" y="666"/>
                    <a:pt x="202" y="820"/>
                    <a:pt x="20" y="820"/>
                  </a:cubicBezTo>
                  <a:lnTo>
                    <a:pt x="20" y="737"/>
                  </a:lnTo>
                  <a:cubicBezTo>
                    <a:pt x="187" y="737"/>
                    <a:pt x="328" y="607"/>
                    <a:pt x="348" y="435"/>
                  </a:cubicBezTo>
                </a:path>
              </a:pathLst>
            </a:custGeom>
            <a:noFill/>
            <a:ln w="25400" cap="flat">
              <a:solidFill>
                <a:srgbClr val="92D05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628" name="group 628"/>
          <p:cNvGrpSpPr/>
          <p:nvPr/>
        </p:nvGrpSpPr>
        <p:grpSpPr>
          <a:xfrm rot="21600000">
            <a:off x="5139182" y="4951729"/>
            <a:ext cx="234188" cy="533527"/>
            <a:chOff x="0" y="0"/>
            <a:chExt cx="234188" cy="533527"/>
          </a:xfrm>
        </p:grpSpPr>
        <p:sp>
          <p:nvSpPr>
            <p:cNvPr id="4217" name="path"/>
            <p:cNvSpPr/>
            <p:nvPr/>
          </p:nvSpPr>
          <p:spPr>
            <a:xfrm>
              <a:off x="12700" y="231140"/>
              <a:ext cx="208788" cy="289686"/>
            </a:xfrm>
            <a:custGeom>
              <a:avLst/>
              <a:gdLst/>
              <a:ahLst/>
              <a:cxnLst/>
              <a:rect l="0" t="0" r="0" b="0"/>
              <a:pathLst>
                <a:path w="328" h="456">
                  <a:moveTo>
                    <a:pt x="0" y="0"/>
                  </a:moveTo>
                  <a:cubicBezTo>
                    <a:pt x="0" y="156"/>
                    <a:pt x="101" y="293"/>
                    <a:pt x="246" y="332"/>
                  </a:cubicBezTo>
                  <a:lnTo>
                    <a:pt x="246" y="291"/>
                  </a:lnTo>
                  <a:lnTo>
                    <a:pt x="328" y="384"/>
                  </a:lnTo>
                  <a:lnTo>
                    <a:pt x="246" y="456"/>
                  </a:lnTo>
                  <a:lnTo>
                    <a:pt x="246" y="415"/>
                  </a:lnTo>
                  <a:cubicBezTo>
                    <a:pt x="101" y="375"/>
                    <a:pt x="0" y="238"/>
                    <a:pt x="0" y="8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2D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218" name="path"/>
            <p:cNvSpPr/>
            <p:nvPr/>
          </p:nvSpPr>
          <p:spPr>
            <a:xfrm>
              <a:off x="380" y="12700"/>
              <a:ext cx="221107" cy="244475"/>
            </a:xfrm>
            <a:custGeom>
              <a:avLst/>
              <a:gdLst/>
              <a:ahLst/>
              <a:cxnLst/>
              <a:rect l="0" t="0" r="0" b="0"/>
              <a:pathLst>
                <a:path w="348" h="385">
                  <a:moveTo>
                    <a:pt x="348" y="82"/>
                  </a:moveTo>
                  <a:cubicBezTo>
                    <a:pt x="181" y="82"/>
                    <a:pt x="41" y="212"/>
                    <a:pt x="21" y="385"/>
                  </a:cubicBezTo>
                  <a:cubicBezTo>
                    <a:pt x="0" y="196"/>
                    <a:pt x="128" y="25"/>
                    <a:pt x="309" y="2"/>
                  </a:cubicBezTo>
                  <a:cubicBezTo>
                    <a:pt x="322" y="0"/>
                    <a:pt x="335" y="0"/>
                    <a:pt x="348" y="0"/>
                  </a:cubicBezTo>
                  <a:lnTo>
                    <a:pt x="348" y="82"/>
                  </a:lnTo>
                  <a:close/>
                </a:path>
              </a:pathLst>
            </a:custGeom>
            <a:solidFill>
              <a:srgbClr val="75A74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219" name="path"/>
            <p:cNvSpPr/>
            <p:nvPr/>
          </p:nvSpPr>
          <p:spPr>
            <a:xfrm>
              <a:off x="0" y="0"/>
              <a:ext cx="234188" cy="533527"/>
            </a:xfrm>
            <a:custGeom>
              <a:avLst/>
              <a:gdLst/>
              <a:ahLst/>
              <a:cxnLst/>
              <a:rect l="0" t="0" r="0" b="0"/>
              <a:pathLst>
                <a:path w="368" h="840">
                  <a:moveTo>
                    <a:pt x="20" y="364"/>
                  </a:moveTo>
                  <a:cubicBezTo>
                    <a:pt x="20" y="520"/>
                    <a:pt x="121" y="657"/>
                    <a:pt x="266" y="697"/>
                  </a:cubicBezTo>
                  <a:lnTo>
                    <a:pt x="266" y="655"/>
                  </a:lnTo>
                  <a:lnTo>
                    <a:pt x="348" y="749"/>
                  </a:lnTo>
                  <a:lnTo>
                    <a:pt x="266" y="820"/>
                  </a:lnTo>
                  <a:lnTo>
                    <a:pt x="266" y="779"/>
                  </a:lnTo>
                  <a:cubicBezTo>
                    <a:pt x="121" y="740"/>
                    <a:pt x="20" y="603"/>
                    <a:pt x="20" y="446"/>
                  </a:cubicBezTo>
                  <a:lnTo>
                    <a:pt x="20" y="364"/>
                  </a:lnTo>
                  <a:cubicBezTo>
                    <a:pt x="20" y="174"/>
                    <a:pt x="167" y="20"/>
                    <a:pt x="348" y="20"/>
                  </a:cubicBezTo>
                  <a:lnTo>
                    <a:pt x="348" y="102"/>
                  </a:lnTo>
                  <a:cubicBezTo>
                    <a:pt x="182" y="102"/>
                    <a:pt x="42" y="232"/>
                    <a:pt x="22" y="405"/>
                  </a:cubicBezTo>
                </a:path>
              </a:pathLst>
            </a:custGeom>
            <a:noFill/>
            <a:ln w="25400" cap="flat">
              <a:solidFill>
                <a:srgbClr val="92D05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220" name="path"/>
          <p:cNvSpPr/>
          <p:nvPr/>
        </p:nvSpPr>
        <p:spPr>
          <a:xfrm>
            <a:off x="6998207" y="5844540"/>
            <a:ext cx="301752" cy="388620"/>
          </a:xfrm>
          <a:custGeom>
            <a:avLst/>
            <a:gdLst/>
            <a:ahLst/>
            <a:cxnLst/>
            <a:rect l="0" t="0" r="0" b="0"/>
            <a:pathLst>
              <a:path w="475" h="612">
                <a:moveTo>
                  <a:pt x="97" y="333"/>
                </a:moveTo>
                <a:lnTo>
                  <a:pt x="313" y="333"/>
                </a:lnTo>
                <a:cubicBezTo>
                  <a:pt x="319" y="333"/>
                  <a:pt x="324" y="327"/>
                  <a:pt x="324" y="319"/>
                </a:cubicBezTo>
                <a:cubicBezTo>
                  <a:pt x="324" y="312"/>
                  <a:pt x="319" y="306"/>
                  <a:pt x="313" y="306"/>
                </a:cubicBezTo>
                <a:lnTo>
                  <a:pt x="97" y="306"/>
                </a:lnTo>
                <a:cubicBezTo>
                  <a:pt x="91" y="306"/>
                  <a:pt x="86" y="312"/>
                  <a:pt x="86" y="319"/>
                </a:cubicBezTo>
                <a:cubicBezTo>
                  <a:pt x="86" y="327"/>
                  <a:pt x="91" y="333"/>
                  <a:pt x="97" y="333"/>
                </a:cubicBezTo>
                <a:moveTo>
                  <a:pt x="453" y="584"/>
                </a:moveTo>
                <a:lnTo>
                  <a:pt x="129" y="584"/>
                </a:lnTo>
                <a:lnTo>
                  <a:pt x="129" y="459"/>
                </a:lnTo>
                <a:cubicBezTo>
                  <a:pt x="129" y="451"/>
                  <a:pt x="124" y="445"/>
                  <a:pt x="118" y="445"/>
                </a:cubicBezTo>
                <a:lnTo>
                  <a:pt x="21" y="445"/>
                </a:lnTo>
                <a:lnTo>
                  <a:pt x="21" y="27"/>
                </a:lnTo>
                <a:lnTo>
                  <a:pt x="453" y="27"/>
                </a:lnTo>
                <a:cubicBezTo>
                  <a:pt x="453" y="27"/>
                  <a:pt x="453" y="584"/>
                  <a:pt x="453" y="584"/>
                </a:cubicBezTo>
                <a:moveTo>
                  <a:pt x="108" y="570"/>
                </a:moveTo>
                <a:lnTo>
                  <a:pt x="32" y="472"/>
                </a:lnTo>
                <a:lnTo>
                  <a:pt x="108" y="472"/>
                </a:lnTo>
                <a:cubicBezTo>
                  <a:pt x="108" y="472"/>
                  <a:pt x="108" y="570"/>
                  <a:pt x="108" y="570"/>
                </a:cubicBezTo>
                <a:moveTo>
                  <a:pt x="453" y="0"/>
                </a:moveTo>
                <a:lnTo>
                  <a:pt x="21" y="0"/>
                </a:lnTo>
                <a:cubicBezTo>
                  <a:pt x="9" y="0"/>
                  <a:pt x="0" y="12"/>
                  <a:pt x="0" y="27"/>
                </a:cubicBezTo>
                <a:lnTo>
                  <a:pt x="0" y="472"/>
                </a:lnTo>
                <a:lnTo>
                  <a:pt x="108" y="612"/>
                </a:lnTo>
                <a:lnTo>
                  <a:pt x="453" y="612"/>
                </a:lnTo>
                <a:cubicBezTo>
                  <a:pt x="465" y="612"/>
                  <a:pt x="475" y="599"/>
                  <a:pt x="475" y="584"/>
                </a:cubicBezTo>
                <a:lnTo>
                  <a:pt x="475" y="27"/>
                </a:lnTo>
                <a:cubicBezTo>
                  <a:pt x="475" y="12"/>
                  <a:pt x="465" y="0"/>
                  <a:pt x="453" y="0"/>
                </a:cubicBezTo>
                <a:moveTo>
                  <a:pt x="97" y="250"/>
                </a:moveTo>
                <a:lnTo>
                  <a:pt x="378" y="250"/>
                </a:lnTo>
                <a:cubicBezTo>
                  <a:pt x="384" y="250"/>
                  <a:pt x="388" y="244"/>
                  <a:pt x="388" y="236"/>
                </a:cubicBezTo>
                <a:cubicBezTo>
                  <a:pt x="388" y="228"/>
                  <a:pt x="384" y="222"/>
                  <a:pt x="378" y="222"/>
                </a:cubicBezTo>
                <a:lnTo>
                  <a:pt x="97" y="222"/>
                </a:lnTo>
                <a:cubicBezTo>
                  <a:pt x="91" y="222"/>
                  <a:pt x="86" y="228"/>
                  <a:pt x="86" y="236"/>
                </a:cubicBezTo>
                <a:cubicBezTo>
                  <a:pt x="86" y="244"/>
                  <a:pt x="91" y="250"/>
                  <a:pt x="97" y="250"/>
                </a:cubicBezTo>
                <a:moveTo>
                  <a:pt x="97" y="166"/>
                </a:moveTo>
                <a:lnTo>
                  <a:pt x="226" y="166"/>
                </a:lnTo>
                <a:cubicBezTo>
                  <a:pt x="232" y="166"/>
                  <a:pt x="237" y="160"/>
                  <a:pt x="237" y="153"/>
                </a:cubicBezTo>
                <a:cubicBezTo>
                  <a:pt x="237" y="145"/>
                  <a:pt x="232" y="139"/>
                  <a:pt x="226" y="139"/>
                </a:cubicBezTo>
                <a:lnTo>
                  <a:pt x="97" y="139"/>
                </a:lnTo>
                <a:cubicBezTo>
                  <a:pt x="91" y="139"/>
                  <a:pt x="86" y="145"/>
                  <a:pt x="86" y="153"/>
                </a:cubicBezTo>
                <a:cubicBezTo>
                  <a:pt x="86" y="160"/>
                  <a:pt x="91" y="166"/>
                  <a:pt x="97" y="166"/>
                </a:cubicBezTo>
              </a:path>
            </a:pathLst>
          </a:custGeom>
          <a:solidFill>
            <a:srgbClr val="00B0F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21" name="path"/>
          <p:cNvSpPr/>
          <p:nvPr/>
        </p:nvSpPr>
        <p:spPr>
          <a:xfrm>
            <a:off x="7569707" y="5844540"/>
            <a:ext cx="300228" cy="388620"/>
          </a:xfrm>
          <a:custGeom>
            <a:avLst/>
            <a:gdLst/>
            <a:ahLst/>
            <a:cxnLst/>
            <a:rect l="0" t="0" r="0" b="0"/>
            <a:pathLst>
              <a:path w="472" h="612">
                <a:moveTo>
                  <a:pt x="96" y="333"/>
                </a:moveTo>
                <a:lnTo>
                  <a:pt x="311" y="333"/>
                </a:lnTo>
                <a:cubicBezTo>
                  <a:pt x="317" y="333"/>
                  <a:pt x="322" y="327"/>
                  <a:pt x="322" y="319"/>
                </a:cubicBezTo>
                <a:cubicBezTo>
                  <a:pt x="322" y="312"/>
                  <a:pt x="317" y="306"/>
                  <a:pt x="311" y="306"/>
                </a:cubicBezTo>
                <a:lnTo>
                  <a:pt x="96" y="306"/>
                </a:lnTo>
                <a:cubicBezTo>
                  <a:pt x="90" y="306"/>
                  <a:pt x="85" y="312"/>
                  <a:pt x="85" y="319"/>
                </a:cubicBezTo>
                <a:cubicBezTo>
                  <a:pt x="85" y="327"/>
                  <a:pt x="90" y="333"/>
                  <a:pt x="96" y="333"/>
                </a:cubicBezTo>
                <a:moveTo>
                  <a:pt x="451" y="584"/>
                </a:moveTo>
                <a:lnTo>
                  <a:pt x="129" y="584"/>
                </a:lnTo>
                <a:lnTo>
                  <a:pt x="129" y="459"/>
                </a:lnTo>
                <a:cubicBezTo>
                  <a:pt x="129" y="451"/>
                  <a:pt x="124" y="445"/>
                  <a:pt x="118" y="445"/>
                </a:cubicBezTo>
                <a:lnTo>
                  <a:pt x="21" y="445"/>
                </a:lnTo>
                <a:lnTo>
                  <a:pt x="21" y="27"/>
                </a:lnTo>
                <a:lnTo>
                  <a:pt x="451" y="27"/>
                </a:lnTo>
                <a:cubicBezTo>
                  <a:pt x="451" y="27"/>
                  <a:pt x="451" y="584"/>
                  <a:pt x="451" y="584"/>
                </a:cubicBezTo>
                <a:moveTo>
                  <a:pt x="107" y="570"/>
                </a:moveTo>
                <a:lnTo>
                  <a:pt x="32" y="472"/>
                </a:lnTo>
                <a:lnTo>
                  <a:pt x="107" y="472"/>
                </a:lnTo>
                <a:cubicBezTo>
                  <a:pt x="107" y="472"/>
                  <a:pt x="107" y="570"/>
                  <a:pt x="107" y="570"/>
                </a:cubicBezTo>
                <a:moveTo>
                  <a:pt x="451" y="0"/>
                </a:moveTo>
                <a:lnTo>
                  <a:pt x="21" y="0"/>
                </a:lnTo>
                <a:cubicBezTo>
                  <a:pt x="9" y="0"/>
                  <a:pt x="0" y="12"/>
                  <a:pt x="0" y="27"/>
                </a:cubicBezTo>
                <a:lnTo>
                  <a:pt x="0" y="472"/>
                </a:lnTo>
                <a:lnTo>
                  <a:pt x="107" y="612"/>
                </a:lnTo>
                <a:lnTo>
                  <a:pt x="451" y="612"/>
                </a:lnTo>
                <a:cubicBezTo>
                  <a:pt x="463" y="612"/>
                  <a:pt x="472" y="599"/>
                  <a:pt x="472" y="584"/>
                </a:cubicBezTo>
                <a:lnTo>
                  <a:pt x="472" y="27"/>
                </a:lnTo>
                <a:cubicBezTo>
                  <a:pt x="472" y="12"/>
                  <a:pt x="463" y="0"/>
                  <a:pt x="451" y="0"/>
                </a:cubicBezTo>
                <a:moveTo>
                  <a:pt x="96" y="250"/>
                </a:moveTo>
                <a:lnTo>
                  <a:pt x="375" y="250"/>
                </a:lnTo>
                <a:cubicBezTo>
                  <a:pt x="381" y="250"/>
                  <a:pt x="386" y="244"/>
                  <a:pt x="386" y="236"/>
                </a:cubicBezTo>
                <a:cubicBezTo>
                  <a:pt x="386" y="228"/>
                  <a:pt x="381" y="222"/>
                  <a:pt x="375" y="222"/>
                </a:cubicBezTo>
                <a:lnTo>
                  <a:pt x="96" y="222"/>
                </a:lnTo>
                <a:cubicBezTo>
                  <a:pt x="90" y="222"/>
                  <a:pt x="85" y="228"/>
                  <a:pt x="85" y="236"/>
                </a:cubicBezTo>
                <a:cubicBezTo>
                  <a:pt x="85" y="244"/>
                  <a:pt x="90" y="250"/>
                  <a:pt x="96" y="250"/>
                </a:cubicBezTo>
                <a:moveTo>
                  <a:pt x="96" y="166"/>
                </a:moveTo>
                <a:lnTo>
                  <a:pt x="225" y="166"/>
                </a:lnTo>
                <a:cubicBezTo>
                  <a:pt x="231" y="166"/>
                  <a:pt x="236" y="160"/>
                  <a:pt x="236" y="153"/>
                </a:cubicBezTo>
                <a:cubicBezTo>
                  <a:pt x="236" y="145"/>
                  <a:pt x="231" y="139"/>
                  <a:pt x="225" y="139"/>
                </a:cubicBezTo>
                <a:lnTo>
                  <a:pt x="96" y="139"/>
                </a:lnTo>
                <a:cubicBezTo>
                  <a:pt x="90" y="139"/>
                  <a:pt x="85" y="145"/>
                  <a:pt x="85" y="153"/>
                </a:cubicBezTo>
                <a:cubicBezTo>
                  <a:pt x="85" y="160"/>
                  <a:pt x="90" y="166"/>
                  <a:pt x="96" y="166"/>
                </a:cubicBezTo>
              </a:path>
            </a:pathLst>
          </a:custGeom>
          <a:solidFill>
            <a:srgbClr val="00B0F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22" name="path"/>
          <p:cNvSpPr/>
          <p:nvPr/>
        </p:nvSpPr>
        <p:spPr>
          <a:xfrm>
            <a:off x="6662927" y="4221479"/>
            <a:ext cx="321564" cy="344424"/>
          </a:xfrm>
          <a:custGeom>
            <a:avLst/>
            <a:gdLst/>
            <a:ahLst/>
            <a:cxnLst/>
            <a:rect l="0" t="0" r="0" b="0"/>
            <a:pathLst>
              <a:path w="506" h="542">
                <a:moveTo>
                  <a:pt x="0" y="135"/>
                </a:moveTo>
                <a:lnTo>
                  <a:pt x="253" y="135"/>
                </a:lnTo>
                <a:lnTo>
                  <a:pt x="253" y="0"/>
                </a:lnTo>
                <a:lnTo>
                  <a:pt x="506" y="271"/>
                </a:lnTo>
                <a:lnTo>
                  <a:pt x="253" y="542"/>
                </a:lnTo>
                <a:lnTo>
                  <a:pt x="253" y="406"/>
                </a:lnTo>
                <a:lnTo>
                  <a:pt x="0" y="406"/>
                </a:lnTo>
                <a:lnTo>
                  <a:pt x="0" y="135"/>
                </a:lnTo>
                <a:close/>
              </a:path>
            </a:pathLst>
          </a:custGeom>
          <a:solidFill>
            <a:srgbClr val="746D74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23" name="path"/>
          <p:cNvSpPr/>
          <p:nvPr/>
        </p:nvSpPr>
        <p:spPr>
          <a:xfrm>
            <a:off x="5359908" y="5838444"/>
            <a:ext cx="266700" cy="394715"/>
          </a:xfrm>
          <a:custGeom>
            <a:avLst/>
            <a:gdLst/>
            <a:ahLst/>
            <a:cxnLst/>
            <a:rect l="0" t="0" r="0" b="0"/>
            <a:pathLst>
              <a:path w="420" h="621">
                <a:moveTo>
                  <a:pt x="280" y="169"/>
                </a:moveTo>
                <a:lnTo>
                  <a:pt x="280" y="28"/>
                </a:lnTo>
                <a:lnTo>
                  <a:pt x="291" y="28"/>
                </a:lnTo>
                <a:lnTo>
                  <a:pt x="396" y="169"/>
                </a:lnTo>
                <a:cubicBezTo>
                  <a:pt x="396" y="169"/>
                  <a:pt x="280" y="169"/>
                  <a:pt x="280" y="169"/>
                </a:cubicBezTo>
                <a:moveTo>
                  <a:pt x="396" y="565"/>
                </a:moveTo>
                <a:cubicBezTo>
                  <a:pt x="396" y="580"/>
                  <a:pt x="386" y="593"/>
                  <a:pt x="373" y="593"/>
                </a:cubicBezTo>
                <a:lnTo>
                  <a:pt x="46" y="593"/>
                </a:lnTo>
                <a:cubicBezTo>
                  <a:pt x="33" y="593"/>
                  <a:pt x="23" y="580"/>
                  <a:pt x="23" y="565"/>
                </a:cubicBezTo>
                <a:lnTo>
                  <a:pt x="23" y="56"/>
                </a:lnTo>
                <a:cubicBezTo>
                  <a:pt x="23" y="40"/>
                  <a:pt x="33" y="28"/>
                  <a:pt x="46" y="28"/>
                </a:cubicBezTo>
                <a:lnTo>
                  <a:pt x="256" y="28"/>
                </a:lnTo>
                <a:lnTo>
                  <a:pt x="256" y="169"/>
                </a:lnTo>
                <a:cubicBezTo>
                  <a:pt x="256" y="185"/>
                  <a:pt x="267" y="197"/>
                  <a:pt x="280" y="197"/>
                </a:cubicBezTo>
                <a:lnTo>
                  <a:pt x="396" y="197"/>
                </a:lnTo>
                <a:cubicBezTo>
                  <a:pt x="396" y="197"/>
                  <a:pt x="396" y="565"/>
                  <a:pt x="396" y="565"/>
                </a:cubicBezTo>
                <a:moveTo>
                  <a:pt x="303" y="0"/>
                </a:moveTo>
                <a:lnTo>
                  <a:pt x="46" y="0"/>
                </a:lnTo>
                <a:cubicBezTo>
                  <a:pt x="20" y="0"/>
                  <a:pt x="0" y="25"/>
                  <a:pt x="0" y="56"/>
                </a:cubicBezTo>
                <a:lnTo>
                  <a:pt x="0" y="565"/>
                </a:lnTo>
                <a:cubicBezTo>
                  <a:pt x="0" y="596"/>
                  <a:pt x="20" y="621"/>
                  <a:pt x="46" y="621"/>
                </a:cubicBezTo>
                <a:lnTo>
                  <a:pt x="373" y="621"/>
                </a:lnTo>
                <a:cubicBezTo>
                  <a:pt x="398" y="621"/>
                  <a:pt x="420" y="596"/>
                  <a:pt x="420" y="565"/>
                </a:cubicBezTo>
                <a:lnTo>
                  <a:pt x="420" y="155"/>
                </a:lnTo>
                <a:cubicBezTo>
                  <a:pt x="420" y="155"/>
                  <a:pt x="303" y="0"/>
                  <a:pt x="303" y="0"/>
                </a:cubicBezTo>
              </a:path>
            </a:pathLst>
          </a:cu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24" name="path"/>
          <p:cNvSpPr/>
          <p:nvPr/>
        </p:nvSpPr>
        <p:spPr>
          <a:xfrm>
            <a:off x="5891783" y="5838444"/>
            <a:ext cx="266700" cy="394715"/>
          </a:xfrm>
          <a:custGeom>
            <a:avLst/>
            <a:gdLst/>
            <a:ahLst/>
            <a:cxnLst/>
            <a:rect l="0" t="0" r="0" b="0"/>
            <a:pathLst>
              <a:path w="420" h="621">
                <a:moveTo>
                  <a:pt x="280" y="169"/>
                </a:moveTo>
                <a:lnTo>
                  <a:pt x="280" y="28"/>
                </a:lnTo>
                <a:lnTo>
                  <a:pt x="291" y="28"/>
                </a:lnTo>
                <a:lnTo>
                  <a:pt x="396" y="169"/>
                </a:lnTo>
                <a:cubicBezTo>
                  <a:pt x="396" y="169"/>
                  <a:pt x="280" y="169"/>
                  <a:pt x="280" y="169"/>
                </a:cubicBezTo>
                <a:moveTo>
                  <a:pt x="396" y="565"/>
                </a:moveTo>
                <a:cubicBezTo>
                  <a:pt x="396" y="580"/>
                  <a:pt x="386" y="593"/>
                  <a:pt x="373" y="593"/>
                </a:cubicBezTo>
                <a:lnTo>
                  <a:pt x="46" y="593"/>
                </a:lnTo>
                <a:cubicBezTo>
                  <a:pt x="33" y="593"/>
                  <a:pt x="23" y="580"/>
                  <a:pt x="23" y="565"/>
                </a:cubicBezTo>
                <a:lnTo>
                  <a:pt x="23" y="56"/>
                </a:lnTo>
                <a:cubicBezTo>
                  <a:pt x="23" y="40"/>
                  <a:pt x="33" y="28"/>
                  <a:pt x="46" y="28"/>
                </a:cubicBezTo>
                <a:lnTo>
                  <a:pt x="256" y="28"/>
                </a:lnTo>
                <a:lnTo>
                  <a:pt x="256" y="169"/>
                </a:lnTo>
                <a:cubicBezTo>
                  <a:pt x="256" y="185"/>
                  <a:pt x="267" y="197"/>
                  <a:pt x="280" y="197"/>
                </a:cubicBezTo>
                <a:lnTo>
                  <a:pt x="396" y="197"/>
                </a:lnTo>
                <a:cubicBezTo>
                  <a:pt x="396" y="197"/>
                  <a:pt x="396" y="565"/>
                  <a:pt x="396" y="565"/>
                </a:cubicBezTo>
                <a:moveTo>
                  <a:pt x="303" y="0"/>
                </a:moveTo>
                <a:lnTo>
                  <a:pt x="46" y="0"/>
                </a:lnTo>
                <a:cubicBezTo>
                  <a:pt x="21" y="0"/>
                  <a:pt x="0" y="25"/>
                  <a:pt x="0" y="56"/>
                </a:cubicBezTo>
                <a:lnTo>
                  <a:pt x="0" y="565"/>
                </a:lnTo>
                <a:cubicBezTo>
                  <a:pt x="0" y="596"/>
                  <a:pt x="21" y="621"/>
                  <a:pt x="46" y="621"/>
                </a:cubicBezTo>
                <a:lnTo>
                  <a:pt x="373" y="621"/>
                </a:lnTo>
                <a:cubicBezTo>
                  <a:pt x="399" y="621"/>
                  <a:pt x="420" y="596"/>
                  <a:pt x="420" y="565"/>
                </a:cubicBezTo>
                <a:lnTo>
                  <a:pt x="420" y="155"/>
                </a:lnTo>
                <a:cubicBezTo>
                  <a:pt x="420" y="155"/>
                  <a:pt x="303" y="0"/>
                  <a:pt x="303" y="0"/>
                </a:cubicBezTo>
              </a:path>
            </a:pathLst>
          </a:cu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25" name="path"/>
          <p:cNvSpPr/>
          <p:nvPr/>
        </p:nvSpPr>
        <p:spPr>
          <a:xfrm>
            <a:off x="4828032" y="5838444"/>
            <a:ext cx="266700" cy="394715"/>
          </a:xfrm>
          <a:custGeom>
            <a:avLst/>
            <a:gdLst/>
            <a:ahLst/>
            <a:cxnLst/>
            <a:rect l="0" t="0" r="0" b="0"/>
            <a:pathLst>
              <a:path w="420" h="621">
                <a:moveTo>
                  <a:pt x="280" y="169"/>
                </a:moveTo>
                <a:lnTo>
                  <a:pt x="280" y="28"/>
                </a:lnTo>
                <a:lnTo>
                  <a:pt x="291" y="28"/>
                </a:lnTo>
                <a:lnTo>
                  <a:pt x="396" y="169"/>
                </a:lnTo>
                <a:cubicBezTo>
                  <a:pt x="396" y="169"/>
                  <a:pt x="280" y="169"/>
                  <a:pt x="280" y="169"/>
                </a:cubicBezTo>
                <a:moveTo>
                  <a:pt x="396" y="565"/>
                </a:moveTo>
                <a:cubicBezTo>
                  <a:pt x="396" y="580"/>
                  <a:pt x="386" y="593"/>
                  <a:pt x="373" y="593"/>
                </a:cubicBezTo>
                <a:lnTo>
                  <a:pt x="46" y="593"/>
                </a:lnTo>
                <a:cubicBezTo>
                  <a:pt x="33" y="593"/>
                  <a:pt x="23" y="580"/>
                  <a:pt x="23" y="565"/>
                </a:cubicBezTo>
                <a:lnTo>
                  <a:pt x="23" y="56"/>
                </a:lnTo>
                <a:cubicBezTo>
                  <a:pt x="23" y="40"/>
                  <a:pt x="33" y="28"/>
                  <a:pt x="46" y="28"/>
                </a:cubicBezTo>
                <a:lnTo>
                  <a:pt x="256" y="28"/>
                </a:lnTo>
                <a:lnTo>
                  <a:pt x="256" y="169"/>
                </a:lnTo>
                <a:cubicBezTo>
                  <a:pt x="256" y="185"/>
                  <a:pt x="267" y="197"/>
                  <a:pt x="280" y="197"/>
                </a:cubicBezTo>
                <a:lnTo>
                  <a:pt x="396" y="197"/>
                </a:lnTo>
                <a:cubicBezTo>
                  <a:pt x="396" y="197"/>
                  <a:pt x="396" y="565"/>
                  <a:pt x="396" y="565"/>
                </a:cubicBezTo>
                <a:moveTo>
                  <a:pt x="303" y="0"/>
                </a:moveTo>
                <a:lnTo>
                  <a:pt x="46" y="0"/>
                </a:lnTo>
                <a:cubicBezTo>
                  <a:pt x="21" y="0"/>
                  <a:pt x="0" y="25"/>
                  <a:pt x="0" y="56"/>
                </a:cubicBezTo>
                <a:lnTo>
                  <a:pt x="0" y="565"/>
                </a:lnTo>
                <a:cubicBezTo>
                  <a:pt x="0" y="596"/>
                  <a:pt x="21" y="621"/>
                  <a:pt x="46" y="621"/>
                </a:cubicBezTo>
                <a:lnTo>
                  <a:pt x="373" y="621"/>
                </a:lnTo>
                <a:cubicBezTo>
                  <a:pt x="399" y="621"/>
                  <a:pt x="420" y="596"/>
                  <a:pt x="420" y="565"/>
                </a:cubicBezTo>
                <a:lnTo>
                  <a:pt x="420" y="155"/>
                </a:lnTo>
                <a:cubicBezTo>
                  <a:pt x="420" y="155"/>
                  <a:pt x="303" y="0"/>
                  <a:pt x="303" y="0"/>
                </a:cubicBezTo>
              </a:path>
            </a:pathLst>
          </a:cu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226" name="picture 42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7218298" y="6229413"/>
            <a:ext cx="464820" cy="225300"/>
          </a:xfrm>
          <a:prstGeom prst="rect">
            <a:avLst/>
          </a:prstGeom>
        </p:spPr>
      </p:pic>
      <p:sp>
        <p:nvSpPr>
          <p:cNvPr id="4227" name="path"/>
          <p:cNvSpPr/>
          <p:nvPr/>
        </p:nvSpPr>
        <p:spPr>
          <a:xfrm>
            <a:off x="6158483" y="4953000"/>
            <a:ext cx="210311" cy="496823"/>
          </a:xfrm>
          <a:custGeom>
            <a:avLst/>
            <a:gdLst/>
            <a:ahLst/>
            <a:cxnLst/>
            <a:rect l="0" t="0" r="0" b="0"/>
            <a:pathLst>
              <a:path w="331" h="782">
                <a:moveTo>
                  <a:pt x="0" y="616"/>
                </a:moveTo>
                <a:lnTo>
                  <a:pt x="82" y="616"/>
                </a:lnTo>
                <a:lnTo>
                  <a:pt x="82" y="0"/>
                </a:lnTo>
                <a:lnTo>
                  <a:pt x="248" y="0"/>
                </a:lnTo>
                <a:lnTo>
                  <a:pt x="248" y="616"/>
                </a:lnTo>
                <a:lnTo>
                  <a:pt x="331" y="616"/>
                </a:lnTo>
                <a:lnTo>
                  <a:pt x="165" y="782"/>
                </a:lnTo>
                <a:lnTo>
                  <a:pt x="0" y="616"/>
                </a:lnTo>
                <a:close/>
              </a:path>
            </a:pathLst>
          </a:custGeom>
          <a:solidFill>
            <a:srgbClr val="E46C0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228" name="picture 42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7191883" y="5605119"/>
            <a:ext cx="463168" cy="211988"/>
          </a:xfrm>
          <a:prstGeom prst="rect">
            <a:avLst/>
          </a:prstGeom>
        </p:spPr>
      </p:pic>
      <p:sp>
        <p:nvSpPr>
          <p:cNvPr id="4229" name="textbox 4229"/>
          <p:cNvSpPr/>
          <p:nvPr/>
        </p:nvSpPr>
        <p:spPr>
          <a:xfrm>
            <a:off x="2786136" y="1708988"/>
            <a:ext cx="548005" cy="222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400" spc="-20" dirty="0">
                <a:solidFill>
                  <a:srgbClr val="746D7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持久性</a:t>
            </a:r>
            <a:endParaRPr lang="en-US" altLang="en-US" sz="1400" dirty="0"/>
          </a:p>
        </p:txBody>
      </p:sp>
      <p:sp>
        <p:nvSpPr>
          <p:cNvPr id="4230" name="textbox 4230"/>
          <p:cNvSpPr/>
          <p:nvPr/>
        </p:nvSpPr>
        <p:spPr>
          <a:xfrm>
            <a:off x="8305952" y="5954369"/>
            <a:ext cx="621030" cy="1949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磁盘结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1200" dirty="0"/>
          </a:p>
        </p:txBody>
      </p:sp>
      <p:sp>
        <p:nvSpPr>
          <p:cNvPr id="4231" name="textbox 4231"/>
          <p:cNvSpPr/>
          <p:nvPr/>
        </p:nvSpPr>
        <p:spPr>
          <a:xfrm>
            <a:off x="8323173" y="4243832"/>
            <a:ext cx="603884" cy="1949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2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内存结</a:t>
            </a:r>
            <a:r>
              <a:rPr sz="12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1200" dirty="0"/>
          </a:p>
        </p:txBody>
      </p:sp>
      <p:sp>
        <p:nvSpPr>
          <p:cNvPr id="4232" name="path"/>
          <p:cNvSpPr/>
          <p:nvPr/>
        </p:nvSpPr>
        <p:spPr>
          <a:xfrm>
            <a:off x="7010654" y="3834638"/>
            <a:ext cx="1057147" cy="73279"/>
          </a:xfrm>
          <a:custGeom>
            <a:avLst/>
            <a:gdLst/>
            <a:ahLst/>
            <a:cxnLst/>
            <a:rect l="0" t="0" r="0" b="0"/>
            <a:pathLst>
              <a:path w="1664" h="115">
                <a:moveTo>
                  <a:pt x="20" y="95"/>
                </a:moveTo>
                <a:cubicBezTo>
                  <a:pt x="20" y="53"/>
                  <a:pt x="53" y="20"/>
                  <a:pt x="95" y="20"/>
                </a:cubicBezTo>
                <a:moveTo>
                  <a:pt x="1569" y="20"/>
                </a:moveTo>
                <a:cubicBezTo>
                  <a:pt x="1610" y="20"/>
                  <a:pt x="1644" y="53"/>
                  <a:pt x="1644" y="95"/>
                </a:cubicBezTo>
              </a:path>
            </a:pathLst>
          </a:custGeom>
          <a:noFill/>
          <a:ln w="25400" cap="flat">
            <a:solidFill>
              <a:srgbClr val="68E0F8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33" name="textbox 4233"/>
          <p:cNvSpPr/>
          <p:nvPr/>
        </p:nvSpPr>
        <p:spPr>
          <a:xfrm>
            <a:off x="5236613" y="6336125"/>
            <a:ext cx="582294" cy="1689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1000" b="1" spc="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xxx</a:t>
            </a:r>
            <a:r>
              <a:rPr sz="1000" b="1" spc="17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.</a:t>
            </a:r>
            <a:r>
              <a:rPr sz="1000" b="1" spc="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ibd</a:t>
            </a:r>
            <a:endParaRPr lang="en-US" altLang="en-US" sz="1000" dirty="0"/>
          </a:p>
        </p:txBody>
      </p:sp>
      <p:sp>
        <p:nvSpPr>
          <p:cNvPr id="4234" name="path"/>
          <p:cNvSpPr/>
          <p:nvPr/>
        </p:nvSpPr>
        <p:spPr>
          <a:xfrm>
            <a:off x="929639" y="4134611"/>
            <a:ext cx="280416" cy="202691"/>
          </a:xfrm>
          <a:custGeom>
            <a:avLst/>
            <a:gdLst/>
            <a:ahLst/>
            <a:cxnLst/>
            <a:rect l="0" t="0" r="0" b="0"/>
            <a:pathLst>
              <a:path w="441" h="319">
                <a:moveTo>
                  <a:pt x="28" y="299"/>
                </a:moveTo>
                <a:lnTo>
                  <a:pt x="56" y="258"/>
                </a:lnTo>
                <a:cubicBezTo>
                  <a:pt x="57" y="258"/>
                  <a:pt x="58" y="259"/>
                  <a:pt x="60" y="259"/>
                </a:cubicBezTo>
                <a:lnTo>
                  <a:pt x="381" y="259"/>
                </a:lnTo>
                <a:cubicBezTo>
                  <a:pt x="382" y="259"/>
                  <a:pt x="384" y="258"/>
                  <a:pt x="385" y="258"/>
                </a:cubicBezTo>
                <a:lnTo>
                  <a:pt x="412" y="299"/>
                </a:lnTo>
                <a:cubicBezTo>
                  <a:pt x="412" y="299"/>
                  <a:pt x="28" y="299"/>
                  <a:pt x="28" y="299"/>
                </a:cubicBezTo>
                <a:moveTo>
                  <a:pt x="60" y="20"/>
                </a:moveTo>
                <a:lnTo>
                  <a:pt x="381" y="20"/>
                </a:lnTo>
                <a:lnTo>
                  <a:pt x="381" y="239"/>
                </a:lnTo>
                <a:lnTo>
                  <a:pt x="60" y="239"/>
                </a:lnTo>
                <a:cubicBezTo>
                  <a:pt x="60" y="239"/>
                  <a:pt x="60" y="20"/>
                  <a:pt x="60" y="20"/>
                </a:cubicBezTo>
                <a:moveTo>
                  <a:pt x="439" y="303"/>
                </a:moveTo>
                <a:lnTo>
                  <a:pt x="439" y="303"/>
                </a:lnTo>
                <a:lnTo>
                  <a:pt x="400" y="244"/>
                </a:lnTo>
                <a:cubicBezTo>
                  <a:pt x="401" y="243"/>
                  <a:pt x="401" y="241"/>
                  <a:pt x="401" y="239"/>
                </a:cubicBezTo>
                <a:lnTo>
                  <a:pt x="401" y="20"/>
                </a:lnTo>
                <a:cubicBezTo>
                  <a:pt x="401" y="8"/>
                  <a:pt x="392" y="0"/>
                  <a:pt x="381" y="0"/>
                </a:cubicBezTo>
                <a:lnTo>
                  <a:pt x="60" y="0"/>
                </a:lnTo>
                <a:cubicBezTo>
                  <a:pt x="49" y="0"/>
                  <a:pt x="40" y="8"/>
                  <a:pt x="40" y="20"/>
                </a:cubicBezTo>
                <a:lnTo>
                  <a:pt x="40" y="239"/>
                </a:lnTo>
                <a:cubicBezTo>
                  <a:pt x="40" y="241"/>
                  <a:pt x="40" y="243"/>
                  <a:pt x="41" y="244"/>
                </a:cubicBezTo>
                <a:lnTo>
                  <a:pt x="1" y="303"/>
                </a:lnTo>
                <a:lnTo>
                  <a:pt x="1" y="303"/>
                </a:lnTo>
                <a:cubicBezTo>
                  <a:pt x="0" y="305"/>
                  <a:pt x="0" y="307"/>
                  <a:pt x="0" y="309"/>
                </a:cubicBezTo>
                <a:cubicBezTo>
                  <a:pt x="0" y="314"/>
                  <a:pt x="4" y="319"/>
                  <a:pt x="10" y="319"/>
                </a:cubicBezTo>
                <a:lnTo>
                  <a:pt x="431" y="319"/>
                </a:lnTo>
                <a:cubicBezTo>
                  <a:pt x="437" y="319"/>
                  <a:pt x="441" y="314"/>
                  <a:pt x="441" y="309"/>
                </a:cubicBezTo>
                <a:cubicBezTo>
                  <a:pt x="441" y="307"/>
                  <a:pt x="440" y="305"/>
                  <a:pt x="439" y="303"/>
                </a:cubicBezTo>
              </a:path>
            </a:pathLst>
          </a:custGeom>
          <a:solidFill>
            <a:srgbClr val="00B0F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35" name="path"/>
          <p:cNvSpPr/>
          <p:nvPr/>
        </p:nvSpPr>
        <p:spPr>
          <a:xfrm>
            <a:off x="6174994" y="5421376"/>
            <a:ext cx="178815" cy="218389"/>
          </a:xfrm>
          <a:custGeom>
            <a:avLst/>
            <a:gdLst/>
            <a:ahLst/>
            <a:cxnLst/>
            <a:rect l="0" t="0" r="0" b="0"/>
            <a:pathLst>
              <a:path w="281" h="343">
                <a:moveTo>
                  <a:pt x="0" y="29"/>
                </a:moveTo>
                <a:lnTo>
                  <a:pt x="38" y="0"/>
                </a:lnTo>
                <a:lnTo>
                  <a:pt x="140" y="132"/>
                </a:lnTo>
                <a:lnTo>
                  <a:pt x="243" y="0"/>
                </a:lnTo>
                <a:lnTo>
                  <a:pt x="281" y="29"/>
                </a:lnTo>
                <a:lnTo>
                  <a:pt x="171" y="171"/>
                </a:lnTo>
                <a:lnTo>
                  <a:pt x="281" y="314"/>
                </a:lnTo>
                <a:lnTo>
                  <a:pt x="243" y="343"/>
                </a:lnTo>
                <a:lnTo>
                  <a:pt x="140" y="211"/>
                </a:lnTo>
                <a:lnTo>
                  <a:pt x="38" y="343"/>
                </a:lnTo>
                <a:lnTo>
                  <a:pt x="0" y="314"/>
                </a:lnTo>
                <a:lnTo>
                  <a:pt x="110" y="171"/>
                </a:lnTo>
                <a:lnTo>
                  <a:pt x="0" y="29"/>
                </a:lnTo>
                <a:close/>
              </a:path>
            </a:pathLst>
          </a:cu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36" name="path"/>
          <p:cNvSpPr/>
          <p:nvPr/>
        </p:nvSpPr>
        <p:spPr>
          <a:xfrm>
            <a:off x="7010654" y="4745354"/>
            <a:ext cx="73279" cy="73279"/>
          </a:xfrm>
          <a:custGeom>
            <a:avLst/>
            <a:gdLst/>
            <a:ahLst/>
            <a:cxnLst/>
            <a:rect l="0" t="0" r="0" b="0"/>
            <a:pathLst>
              <a:path w="115" h="115">
                <a:moveTo>
                  <a:pt x="95" y="95"/>
                </a:moveTo>
                <a:cubicBezTo>
                  <a:pt x="53" y="95"/>
                  <a:pt x="20" y="61"/>
                  <a:pt x="20" y="20"/>
                </a:cubicBezTo>
              </a:path>
            </a:pathLst>
          </a:custGeom>
          <a:noFill/>
          <a:ln w="25400" cap="flat">
            <a:solidFill>
              <a:srgbClr val="68E0F8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37" name="path"/>
          <p:cNvSpPr/>
          <p:nvPr/>
        </p:nvSpPr>
        <p:spPr>
          <a:xfrm>
            <a:off x="7994523" y="4745354"/>
            <a:ext cx="73278" cy="73279"/>
          </a:xfrm>
          <a:custGeom>
            <a:avLst/>
            <a:gdLst/>
            <a:ahLst/>
            <a:cxnLst/>
            <a:rect l="0" t="0" r="0" b="0"/>
            <a:pathLst>
              <a:path w="115" h="115">
                <a:moveTo>
                  <a:pt x="95" y="20"/>
                </a:moveTo>
                <a:cubicBezTo>
                  <a:pt x="95" y="61"/>
                  <a:pt x="61" y="95"/>
                  <a:pt x="20" y="95"/>
                </a:cubicBezTo>
              </a:path>
            </a:pathLst>
          </a:custGeom>
          <a:noFill/>
          <a:ln w="25400" cap="flat">
            <a:solidFill>
              <a:srgbClr val="68E0F8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0" y="4546600"/>
            <a:ext cx="3840480" cy="2122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>
                <a:solidFill>
                  <a:srgbClr val="FF0000"/>
                </a:solidFill>
              </a:rPr>
              <a:t>当要执行sql语句的时候会查看buffer pool里面是否</a:t>
            </a:r>
            <a:endParaRPr lang="zh-CN" altLang="en-US" sz="1200">
              <a:solidFill>
                <a:srgbClr val="FF0000"/>
              </a:solidFill>
            </a:endParaRPr>
          </a:p>
          <a:p>
            <a:pPr algn="l"/>
            <a:r>
              <a:rPr lang="zh-CN" altLang="en-US" sz="1200">
                <a:solidFill>
                  <a:srgbClr val="FF0000"/>
                </a:solidFill>
              </a:rPr>
              <a:t>有要修改的数据</a:t>
            </a:r>
            <a:endParaRPr lang="zh-CN" altLang="en-US" sz="1200">
              <a:solidFill>
                <a:srgbClr val="FF0000"/>
              </a:solidFill>
            </a:endParaRPr>
          </a:p>
          <a:p>
            <a:pPr algn="l"/>
            <a:r>
              <a:rPr lang="zh-CN" altLang="en-US" sz="1200">
                <a:solidFill>
                  <a:srgbClr val="FF0000"/>
                </a:solidFill>
              </a:rPr>
              <a:t>如果没有从磁盘里面拿到buffer pool,操作buffer </a:t>
            </a:r>
            <a:endParaRPr lang="zh-CN" altLang="en-US" sz="1200">
              <a:solidFill>
                <a:srgbClr val="FF0000"/>
              </a:solidFill>
            </a:endParaRPr>
          </a:p>
          <a:p>
            <a:pPr algn="l"/>
            <a:r>
              <a:rPr lang="zh-CN" altLang="en-US" sz="1200">
                <a:solidFill>
                  <a:srgbClr val="FF0000"/>
                </a:solidFill>
              </a:rPr>
              <a:t>pool里面的数据，buffer pool里的数据发生了变更，</a:t>
            </a:r>
            <a:endParaRPr lang="zh-CN" altLang="en-US" sz="1200">
              <a:solidFill>
                <a:srgbClr val="FF0000"/>
              </a:solidFill>
            </a:endParaRPr>
          </a:p>
          <a:p>
            <a:pPr algn="l"/>
            <a:r>
              <a:rPr lang="zh-CN" altLang="en-US" sz="1200">
                <a:solidFill>
                  <a:srgbClr val="FF0000"/>
                </a:solidFill>
              </a:rPr>
              <a:t>此时磁盘里的数据没有发生。此时，该数据页被称之</a:t>
            </a:r>
            <a:endParaRPr lang="zh-CN" altLang="en-US" sz="1200">
              <a:solidFill>
                <a:srgbClr val="FF0000"/>
              </a:solidFill>
            </a:endParaRPr>
          </a:p>
          <a:p>
            <a:pPr algn="l"/>
            <a:r>
              <a:rPr lang="zh-CN" altLang="en-US" sz="1200">
                <a:solidFill>
                  <a:srgbClr val="FF0000"/>
                </a:solidFill>
              </a:rPr>
              <a:t>为脏页，脏页通过后台线程刷新到磁盘中，让buffer</a:t>
            </a:r>
            <a:endParaRPr lang="zh-CN" altLang="en-US" sz="1200">
              <a:solidFill>
                <a:srgbClr val="FF0000"/>
              </a:solidFill>
            </a:endParaRPr>
          </a:p>
          <a:p>
            <a:pPr algn="l"/>
            <a:r>
              <a:rPr lang="zh-CN" altLang="en-US" sz="1200">
                <a:solidFill>
                  <a:srgbClr val="FF0000"/>
                </a:solidFill>
              </a:rPr>
              <a:t>和磁盘保存一致。如果同步到磁盘的过程失败了，持</a:t>
            </a:r>
            <a:endParaRPr lang="zh-CN" altLang="en-US" sz="1200">
              <a:solidFill>
                <a:srgbClr val="FF0000"/>
              </a:solidFill>
            </a:endParaRPr>
          </a:p>
          <a:p>
            <a:pPr algn="l"/>
            <a:r>
              <a:rPr lang="zh-CN" altLang="en-US" sz="1200">
                <a:solidFill>
                  <a:srgbClr val="FF0000"/>
                </a:solidFill>
              </a:rPr>
              <a:t>久性就会失效。通过redo log 记录修改过的数据页的</a:t>
            </a:r>
            <a:endParaRPr lang="zh-CN" altLang="en-US" sz="1200">
              <a:solidFill>
                <a:srgbClr val="FF0000"/>
              </a:solidFill>
            </a:endParaRPr>
          </a:p>
          <a:p>
            <a:pPr algn="l"/>
            <a:r>
              <a:rPr lang="zh-CN" altLang="en-US" sz="1200">
                <a:solidFill>
                  <a:srgbClr val="FF0000"/>
                </a:solidFill>
              </a:rPr>
              <a:t>变化，然后直接刷新到磁盘中，持久化保存成一个文件</a:t>
            </a:r>
            <a:endParaRPr lang="zh-CN" altLang="en-US" sz="1200">
              <a:solidFill>
                <a:srgbClr val="FF0000"/>
              </a:solidFill>
            </a:endParaRPr>
          </a:p>
          <a:p>
            <a:pPr algn="l"/>
            <a:r>
              <a:rPr lang="zh-CN" altLang="en-US" sz="1200">
                <a:solidFill>
                  <a:srgbClr val="FF0000"/>
                </a:solidFill>
              </a:rPr>
              <a:t>。如果脏页通过后台线程刷新到磁盘的过程失败了也</a:t>
            </a:r>
            <a:endParaRPr lang="zh-CN" altLang="en-US" sz="1200">
              <a:solidFill>
                <a:srgbClr val="FF0000"/>
              </a:solidFill>
            </a:endParaRPr>
          </a:p>
          <a:p>
            <a:pPr algn="l"/>
            <a:r>
              <a:rPr lang="zh-CN" altLang="en-US" sz="1200">
                <a:solidFill>
                  <a:srgbClr val="FF0000"/>
                </a:solidFill>
              </a:rPr>
              <a:t>可以通过redo log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16365" y="2965450"/>
            <a:ext cx="317563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olidFill>
                  <a:srgbClr val="FF0000"/>
                </a:solidFill>
              </a:rPr>
              <a:t>log日志文件是顺序磁盘IO的，也就是追加在原</a:t>
            </a:r>
            <a:endParaRPr lang="zh-CN" altLang="en-US" sz="1200">
              <a:solidFill>
                <a:srgbClr val="FF0000"/>
              </a:solidFill>
            </a:endParaRPr>
          </a:p>
          <a:p>
            <a:pPr algn="l"/>
            <a:r>
              <a:rPr lang="zh-CN" altLang="en-US" sz="1200">
                <a:solidFill>
                  <a:srgbClr val="FF0000"/>
                </a:solidFill>
              </a:rPr>
              <a:t>有内容后面。</a:t>
            </a:r>
            <a:endParaRPr lang="zh-CN" altLang="en-US" sz="1200">
              <a:solidFill>
                <a:srgbClr val="FF0000"/>
              </a:solidFill>
            </a:endParaRPr>
          </a:p>
          <a:p>
            <a:pPr algn="l"/>
            <a:r>
              <a:rPr lang="zh-CN" altLang="en-US" sz="1200">
                <a:solidFill>
                  <a:srgbClr val="FF0000"/>
                </a:solidFill>
              </a:rPr>
              <a:t>先写日志，再把buffer pool的脏页数据同步到</a:t>
            </a:r>
            <a:endParaRPr lang="zh-CN" altLang="en-US" sz="1200">
              <a:solidFill>
                <a:srgbClr val="FF0000"/>
              </a:solidFill>
            </a:endParaRPr>
          </a:p>
          <a:p>
            <a:pPr algn="l"/>
            <a:r>
              <a:rPr lang="zh-CN" altLang="en-US" sz="1200">
                <a:solidFill>
                  <a:srgbClr val="FF0000"/>
                </a:solidFill>
              </a:rPr>
              <a:t>磁盘中。如果脏页数据同步成功那么redo log</a:t>
            </a:r>
            <a:endParaRPr lang="zh-CN" altLang="en-US" sz="1200">
              <a:solidFill>
                <a:srgbClr val="FF0000"/>
              </a:solidFill>
            </a:endParaRPr>
          </a:p>
          <a:p>
            <a:pPr algn="l"/>
            <a:r>
              <a:rPr lang="zh-CN" altLang="en-US" sz="1200">
                <a:solidFill>
                  <a:srgbClr val="FF0000"/>
                </a:solidFill>
              </a:rPr>
              <a:t>文件里的内容不用了，就会每隔一段时间清理</a:t>
            </a:r>
            <a:endParaRPr lang="zh-CN" altLang="en-US" sz="1200">
              <a:solidFill>
                <a:srgbClr val="FF0000"/>
              </a:solidFill>
            </a:endParaRPr>
          </a:p>
          <a:p>
            <a:pPr algn="l"/>
            <a:r>
              <a:rPr lang="zh-CN" altLang="en-US" sz="1200">
                <a:solidFill>
                  <a:srgbClr val="FF0000"/>
                </a:solidFill>
              </a:rPr>
              <a:t>，两个日志ib_logfile0/1是循环写入的不会永</a:t>
            </a:r>
            <a:endParaRPr lang="zh-CN" altLang="en-US" sz="1200">
              <a:solidFill>
                <a:srgbClr val="FF0000"/>
              </a:solidFill>
            </a:endParaRPr>
          </a:p>
          <a:p>
            <a:pPr algn="l"/>
            <a:r>
              <a:rPr lang="zh-CN" altLang="en-US" sz="1200">
                <a:solidFill>
                  <a:srgbClr val="FF0000"/>
                </a:solidFill>
              </a:rPr>
              <a:t>久保留</a:t>
            </a:r>
            <a:endParaRPr lang="zh-CN" altLang="en-US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8" name="picture 42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337816" y="1263383"/>
            <a:ext cx="1213104" cy="1208544"/>
          </a:xfrm>
          <a:prstGeom prst="rect">
            <a:avLst/>
          </a:prstGeom>
        </p:spPr>
      </p:pic>
      <p:sp>
        <p:nvSpPr>
          <p:cNvPr id="4239" name="textbox 4239"/>
          <p:cNvSpPr/>
          <p:nvPr/>
        </p:nvSpPr>
        <p:spPr>
          <a:xfrm>
            <a:off x="803871" y="2421331"/>
            <a:ext cx="10768965" cy="28143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27940" algn="l" rtl="0" eaLnBrk="0">
              <a:lnSpc>
                <a:spcPct val="89000"/>
              </a:lnSpc>
            </a:pPr>
            <a:r>
              <a:rPr sz="1400" b="1" spc="-30" dirty="0">
                <a:solidFill>
                  <a:srgbClr val="FF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回滚日志，用于记录数据被修改前的信息 , 作用包含两个 : 提供回滚 和 M</a:t>
            </a:r>
            <a:r>
              <a:rPr sz="1400" b="1" spc="-10" dirty="0">
                <a:solidFill>
                  <a:srgbClr val="FF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1400" b="1" spc="0" dirty="0">
                <a:solidFill>
                  <a:srgbClr val="FF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CC</a:t>
            </a:r>
            <a:r>
              <a:rPr sz="1400" b="1" spc="-30" dirty="0">
                <a:solidFill>
                  <a:srgbClr val="FF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(多版本并发控制) 。</a:t>
            </a:r>
            <a:endParaRPr lang="en-US" altLang="en-US" sz="14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12700" indent="11430" algn="l" rtl="0" eaLnBrk="0">
              <a:lnSpc>
                <a:spcPct val="199000"/>
              </a:lnSpc>
              <a:spcBef>
                <a:spcPts val="105"/>
              </a:spcBef>
            </a:pPr>
            <a:r>
              <a:rPr sz="1400" b="1" spc="-30" dirty="0">
                <a:solidFill>
                  <a:srgbClr val="92D05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undo log和redo log记录物理日志不一样，它是逻辑日志。</a:t>
            </a:r>
            <a:r>
              <a:rPr sz="1400" b="1" spc="-30" dirty="0">
                <a:solidFill>
                  <a:srgbClr val="FF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可以认为当delete一条记录时，  undo log中会记录一条对应的i</a:t>
            </a:r>
            <a:r>
              <a:rPr sz="1400" b="1" spc="-10" dirty="0">
                <a:solidFill>
                  <a:srgbClr val="FF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400" b="1" spc="0" dirty="0">
                <a:solidFill>
                  <a:srgbClr val="FF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sert</a:t>
            </a:r>
            <a:r>
              <a:rPr sz="1400" b="1" spc="-30" dirty="0">
                <a:solidFill>
                  <a:srgbClr val="FF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记录，反之</a:t>
            </a:r>
            <a:r>
              <a:rPr sz="1400" b="1" spc="0" dirty="0">
                <a:solidFill>
                  <a:srgbClr val="FF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b="1" spc="-30" dirty="0">
                <a:solidFill>
                  <a:srgbClr val="FF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亦然，当update一条记录时，它记录一条对应相反的update记录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当执行r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llback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时，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就可以从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undo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中的逻辑记录读取到相应的内容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并进行回滚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  <a:p>
            <a:pPr algn="l" rtl="0" eaLnBrk="0">
              <a:lnSpc>
                <a:spcPct val="149000"/>
              </a:lnSpc>
            </a:pPr>
            <a:endParaRPr lang="en-US" altLang="en-US" sz="1000" dirty="0"/>
          </a:p>
          <a:p>
            <a:pPr marL="24130" algn="l" rtl="0" eaLnBrk="0">
              <a:lnSpc>
                <a:spcPct val="83000"/>
              </a:lnSpc>
              <a:spcBef>
                <a:spcPts val="420"/>
              </a:spcBef>
            </a:pPr>
            <a:r>
              <a:rPr sz="1400" b="1" spc="-5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Undo log销毁：  undo log在事务执行时产生，  事务提交时，并不会立即删除undo log，因为这些日志可能还用于MVCC。</a:t>
            </a:r>
            <a:endParaRPr lang="en-US" altLang="en-US" sz="14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  <a:p>
            <a:pPr marL="19050" indent="5080" algn="l" rtl="0" eaLnBrk="0">
              <a:lnSpc>
                <a:spcPct val="194000"/>
              </a:lnSpc>
              <a:spcBef>
                <a:spcPts val="205"/>
              </a:spcBef>
            </a:pPr>
            <a:r>
              <a:rPr sz="1400" b="1" spc="-4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Undo log存储：  undo log采用段的方式进行管理和记录，  存放在前面介绍的 rollback segment 回滚段中，内部包含1024个u</a:t>
            </a:r>
            <a:r>
              <a:rPr sz="1400" b="1" spc="-3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400" b="1" spc="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</a:t>
            </a:r>
            <a:r>
              <a:rPr sz="1400" b="1" spc="-4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b="1" spc="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       </a:t>
            </a:r>
            <a:r>
              <a:rPr sz="1400" b="1" spc="-2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seg</a:t>
            </a:r>
            <a:r>
              <a:rPr sz="1400" b="1" spc="-1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sz="1400" b="1" spc="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ent</a:t>
            </a:r>
            <a:r>
              <a:rPr sz="1400" b="1" spc="-2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b="1" spc="-2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40" name="picture 42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241" name="textbox 4241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4242" name="picture 4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243" name="picture 42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244" name="textbox 4244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4245" name="textbox 4245"/>
          <p:cNvSpPr/>
          <p:nvPr/>
        </p:nvSpPr>
        <p:spPr>
          <a:xfrm>
            <a:off x="800782" y="1112977"/>
            <a:ext cx="1014730" cy="305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事务原理</a:t>
            </a:r>
            <a:endParaRPr lang="en-US" altLang="en-US" sz="2000" dirty="0"/>
          </a:p>
        </p:txBody>
      </p:sp>
      <p:sp>
        <p:nvSpPr>
          <p:cNvPr id="4246" name="textbox 4246"/>
          <p:cNvSpPr/>
          <p:nvPr/>
        </p:nvSpPr>
        <p:spPr>
          <a:xfrm>
            <a:off x="806864" y="1812086"/>
            <a:ext cx="1163319" cy="2254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7000"/>
              </a:lnSpc>
            </a:pPr>
            <a:r>
              <a:rPr sz="1500" spc="-10" dirty="0">
                <a:solidFill>
                  <a:srgbClr val="00000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10" dirty="0">
                <a:solidFill>
                  <a:srgbClr val="00000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ndo</a:t>
            </a:r>
            <a:r>
              <a:rPr sz="15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</a:t>
            </a:r>
            <a:endParaRPr lang="en-US" altLang="en-US" sz="1500" dirty="0"/>
          </a:p>
        </p:txBody>
      </p:sp>
      <p:grpSp>
        <p:nvGrpSpPr>
          <p:cNvPr id="630" name="group 63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247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248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249" name="picture 42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4250" name="textbox 4250"/>
          <p:cNvSpPr/>
          <p:nvPr/>
        </p:nvSpPr>
        <p:spPr>
          <a:xfrm>
            <a:off x="2676501" y="1761561"/>
            <a:ext cx="546100" cy="2228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400" spc="-3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原子</a:t>
            </a: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</a:t>
            </a:r>
            <a:endParaRPr lang="en-US" altLang="en-US" sz="1400" dirty="0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1" name="textbox 4251"/>
          <p:cNvSpPr/>
          <p:nvPr/>
        </p:nvSpPr>
        <p:spPr>
          <a:xfrm>
            <a:off x="5363157" y="2444286"/>
            <a:ext cx="2275204" cy="23952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41910" algn="l" rtl="0" eaLnBrk="0">
              <a:lnSpc>
                <a:spcPct val="98000"/>
              </a:lnSpc>
            </a:pPr>
            <a:r>
              <a:rPr sz="32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</a:t>
            </a:r>
            <a:r>
              <a:rPr sz="32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32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引擎</a:t>
            </a:r>
            <a:endParaRPr lang="en-US" altLang="en-US" sz="3200" dirty="0"/>
          </a:p>
          <a:p>
            <a:pPr marL="12700" algn="l" rtl="0" eaLnBrk="0">
              <a:lnSpc>
                <a:spcPts val="1860"/>
              </a:lnSpc>
              <a:spcBef>
                <a:spcPts val="1280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逻辑存储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60"/>
              </a:lnSpc>
              <a:spcBef>
                <a:spcPts val="455"/>
              </a:spcBef>
            </a:pP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50"/>
              </a:lnSpc>
              <a:spcBef>
                <a:spcPts val="46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</a:t>
            </a:r>
            <a:endParaRPr lang="en-US" altLang="en-US" sz="1500" dirty="0"/>
          </a:p>
          <a:p>
            <a:pPr algn="l" rtl="0" eaLnBrk="0">
              <a:lnSpc>
                <a:spcPct val="137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2700" algn="l" rtl="0" eaLnBrk="0">
              <a:lnSpc>
                <a:spcPts val="1905"/>
              </a:lnSpc>
              <a:spcBef>
                <a:spcPts val="0"/>
              </a:spcBef>
            </a:pPr>
            <a:r>
              <a:rPr sz="1500" spc="4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4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500" spc="2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MVCC</a:t>
            </a:r>
            <a:endParaRPr lang="en-US" altLang="en-US" sz="1500" dirty="0"/>
          </a:p>
        </p:txBody>
      </p:sp>
      <p:grpSp>
        <p:nvGrpSpPr>
          <p:cNvPr id="632" name="group 632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4252" name="picture 425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4253" name="textbox 4253"/>
            <p:cNvSpPr/>
            <p:nvPr/>
          </p:nvSpPr>
          <p:spPr>
            <a:xfrm>
              <a:off x="-12700" y="-12700"/>
              <a:ext cx="1437005" cy="14579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marL="733425" algn="l" rtl="0" eaLnBrk="0">
                <a:lnSpc>
                  <a:spcPct val="86000"/>
                </a:lnSpc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6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4" name="textbox 4254"/>
          <p:cNvSpPr/>
          <p:nvPr/>
        </p:nvSpPr>
        <p:spPr>
          <a:xfrm>
            <a:off x="796079" y="1112723"/>
            <a:ext cx="10678159" cy="50247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27305" algn="l" rtl="0" eaLnBrk="0">
              <a:lnSpc>
                <a:spcPts val="2460"/>
              </a:lnSpc>
            </a:pPr>
            <a:r>
              <a:rPr sz="2000" spc="-9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sz="2000" spc="-9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-基本概念</a:t>
            </a:r>
            <a:endParaRPr lang="en-US" altLang="en-US" sz="2000" dirty="0"/>
          </a:p>
          <a:p>
            <a:pPr algn="l" rtl="0" eaLnBrk="0">
              <a:lnSpc>
                <a:spcPct val="164000"/>
              </a:lnSpc>
            </a:pPr>
            <a:endParaRPr lang="en-US" altLang="en-US" sz="1000" dirty="0"/>
          </a:p>
          <a:p>
            <a:pPr marL="20955" algn="l" rtl="0" eaLnBrk="0">
              <a:lnSpc>
                <a:spcPts val="1850"/>
              </a:lnSpc>
              <a:spcBef>
                <a:spcPts val="460"/>
              </a:spcBef>
            </a:pPr>
            <a:r>
              <a:rPr sz="1300" spc="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当前读</a:t>
            </a:r>
            <a:endParaRPr lang="en-US" altLang="en-US" sz="15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marL="15240" algn="l" rtl="0" eaLnBrk="0">
              <a:lnSpc>
                <a:spcPct val="84000"/>
              </a:lnSpc>
              <a:spcBef>
                <a:spcPts val="420"/>
              </a:spcBef>
            </a:pPr>
            <a:r>
              <a:rPr sz="1400" b="1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读取的是记录的最新版本，读取时还要保证其他并发事务不能修改当前记录，会对读取的记录进行加锁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。对于我们日常的操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作，如：</a:t>
            </a:r>
            <a:endParaRPr lang="en-US" altLang="en-US" sz="1400" dirty="0"/>
          </a:p>
          <a:p>
            <a:pPr marL="17145" algn="l" rtl="0" eaLnBrk="0">
              <a:lnSpc>
                <a:spcPts val="3360"/>
              </a:lnSpc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select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...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lock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share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mode(共享锁)，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select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...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update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update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insert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delete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(排他锁)都是一种当前读。</a:t>
            </a:r>
            <a:endParaRPr lang="en-US" altLang="en-US" sz="1400" dirty="0"/>
          </a:p>
          <a:p>
            <a:pPr marL="20955" algn="l" rtl="0" eaLnBrk="0">
              <a:lnSpc>
                <a:spcPts val="1850"/>
              </a:lnSpc>
              <a:spcBef>
                <a:spcPts val="1525"/>
              </a:spcBef>
            </a:pPr>
            <a:r>
              <a:rPr sz="1300" spc="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快照读</a:t>
            </a:r>
            <a:endParaRPr lang="en-US" altLang="en-US" sz="1500" dirty="0"/>
          </a:p>
          <a:p>
            <a:pPr marL="36195" algn="l" rtl="0" eaLnBrk="0">
              <a:lnSpc>
                <a:spcPct val="89000"/>
              </a:lnSpc>
              <a:spcBef>
                <a:spcPts val="1345"/>
              </a:spcBef>
            </a:pPr>
            <a:r>
              <a:rPr sz="1400" b="1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简单的</a:t>
            </a:r>
            <a:r>
              <a:rPr sz="1400" b="1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select</a:t>
            </a:r>
            <a:r>
              <a:rPr sz="1400" b="1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(不加锁)就是快照读，  快照读，  读取的是记录数据的可见版本，有可能是历史数据，不加锁，  是非阻塞读</a:t>
            </a:r>
            <a:r>
              <a:rPr sz="1400" b="1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b="1" dirty="0">
              <a:solidFill>
                <a:srgbClr val="FF0000"/>
              </a:solidFill>
            </a:endParaRPr>
          </a:p>
          <a:p>
            <a:pPr algn="l" rtl="0" eaLnBrk="0">
              <a:lnSpc>
                <a:spcPct val="120000"/>
              </a:lnSpc>
            </a:pPr>
            <a:endParaRPr lang="en-US" altLang="en-US" sz="1000" dirty="0"/>
          </a:p>
          <a:p>
            <a:pPr marL="36195" algn="l" rtl="0" eaLnBrk="0">
              <a:lnSpc>
                <a:spcPct val="97000"/>
              </a:lnSpc>
              <a:spcBef>
                <a:spcPts val="425"/>
              </a:spcBef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Committed：每次selec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，都生成一个快照读。</a:t>
            </a:r>
            <a:endParaRPr lang="en-US" altLang="en-US" sz="14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marL="36195" algn="l" rtl="0" eaLnBrk="0">
              <a:lnSpc>
                <a:spcPct val="88000"/>
              </a:lnSpc>
              <a:spcBef>
                <a:spcPts val="420"/>
              </a:spcBef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Repeatable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：开启事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务后第一个select语句才是快照读的地方。</a:t>
            </a:r>
            <a:endParaRPr lang="en-US" altLang="en-US" sz="1400" dirty="0"/>
          </a:p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marL="36195" algn="l" rtl="0" eaLnBrk="0">
              <a:lnSpc>
                <a:spcPct val="97000"/>
              </a:lnSpc>
              <a:spcBef>
                <a:spcPts val="430"/>
              </a:spcBef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Seriali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zable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：快照读会退化为当前读。</a:t>
            </a:r>
            <a:endParaRPr lang="en-US" altLang="en-US" sz="1400" dirty="0"/>
          </a:p>
          <a:p>
            <a:pPr marL="20955" algn="l" rtl="0" eaLnBrk="0">
              <a:lnSpc>
                <a:spcPct val="88000"/>
              </a:lnSpc>
              <a:spcBef>
                <a:spcPts val="1490"/>
              </a:spcBef>
            </a:pPr>
            <a:r>
              <a:rPr sz="1300" spc="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300" spc="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MVCC</a:t>
            </a:r>
            <a:endParaRPr lang="en-US" altLang="en-US" sz="1500" dirty="0"/>
          </a:p>
          <a:p>
            <a:pPr marL="22860" indent="-10160" algn="l" rtl="0" eaLnBrk="0">
              <a:lnSpc>
                <a:spcPct val="192000"/>
              </a:lnSpc>
              <a:spcBef>
                <a:spcPts val="250"/>
              </a:spcBef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全称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Multi-Version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Concurrency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rol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，多版本并发控制。指维护一个数据的多个版本，使得读写操作没有冲突，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快照读为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MVCC提供了一个非阻塞读功能。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MVCC的具体实现，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还需要依赖于数据库记录中的三个隐式字段、undo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log日志、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adView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</p:txBody>
      </p:sp>
      <p:pic>
        <p:nvPicPr>
          <p:cNvPr id="4255" name="picture 42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256" name="textbox 4256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4257" name="picture 42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258" name="picture 42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259" name="textbox 4259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634" name="group 63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260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261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262" name="picture 42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63" name="table 426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99705" y="3974592"/>
          <a:ext cx="10165079" cy="1596389"/>
        </p:xfrm>
        <a:graphic>
          <a:graphicData uri="http://schemas.openxmlformats.org/drawingml/2006/table">
            <a:tbl>
              <a:tblPr/>
              <a:tblGrid>
                <a:gridCol w="1457960"/>
                <a:gridCol w="8707119"/>
              </a:tblGrid>
              <a:tr h="5003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marL="436245" algn="l" rtl="0" eaLnBrk="0">
                        <a:lnSpc>
                          <a:spcPct val="97000"/>
                        </a:lnSpc>
                        <a:spcBef>
                          <a:spcPts val="0"/>
                        </a:spcBef>
                      </a:pPr>
                      <a:r>
                        <a:rPr sz="12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隐藏字</a:t>
                      </a:r>
                      <a:r>
                        <a:rPr sz="12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段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marL="4199890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含</a:t>
                      </a:r>
                      <a:r>
                        <a:rPr sz="12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义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</a:tr>
              <a:tr h="3632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600" dirty="0"/>
                    </a:p>
                    <a:p>
                      <a:pPr marL="109855" algn="l" rtl="0" eaLnBrk="0">
                        <a:lnSpc>
                          <a:spcPct val="91000"/>
                        </a:lnSpc>
                        <a:spcBef>
                          <a:spcPts val="5"/>
                        </a:spcBef>
                      </a:pPr>
                      <a:r>
                        <a:rPr sz="1200" b="1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最近修改事务</a:t>
                      </a:r>
                      <a:r>
                        <a:rPr sz="1200" b="1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ID</a:t>
                      </a:r>
                      <a:r>
                        <a:rPr sz="1200" b="1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，记</a:t>
                      </a:r>
                      <a:r>
                        <a:rPr sz="1200" b="1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录插入这条记录或最后一次修改该记录的事务</a:t>
                      </a:r>
                      <a:r>
                        <a:rPr sz="1200" b="1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ID</a:t>
                      </a:r>
                      <a:r>
                        <a:rPr sz="1200" b="1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。</a:t>
                      </a:r>
                      <a:endParaRPr lang="en-US" altLang="en-US" sz="1200" b="1" spc="0" dirty="0">
                        <a:solidFill>
                          <a:srgbClr val="FF0000">
                            <a:alpha val="100000"/>
                          </a:srgbClr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632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600" dirty="0"/>
                    </a:p>
                    <a:p>
                      <a:pPr marL="116205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200" b="1" spc="-3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回滚指针，指向这条记录的上一个版本，用于配合</a:t>
                      </a:r>
                      <a:r>
                        <a:rPr sz="1200" b="1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undo</a:t>
                      </a:r>
                      <a:r>
                        <a:rPr sz="1200" b="1" spc="-3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b="1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log</a:t>
                      </a:r>
                      <a:r>
                        <a:rPr sz="1200" b="1" spc="-3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，指向上</a:t>
                      </a:r>
                      <a:r>
                        <a:rPr sz="1200" b="1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一个版本。</a:t>
                      </a:r>
                      <a:endParaRPr lang="en-US" altLang="en-US" sz="1200" b="1" spc="0" dirty="0">
                        <a:solidFill>
                          <a:srgbClr val="FF0000">
                            <a:alpha val="100000"/>
                          </a:srgbClr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6957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600" dirty="0"/>
                    </a:p>
                    <a:p>
                      <a:pPr marL="110490" algn="l" rtl="0" eaLnBrk="0">
                        <a:lnSpc>
                          <a:spcPct val="91000"/>
                        </a:lnSpc>
                        <a:spcBef>
                          <a:spcPts val="5"/>
                        </a:spcBef>
                      </a:pPr>
                      <a:r>
                        <a:rPr sz="12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隐藏主键，如果表结构没有指定主键，将会生成该隐藏字段。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4264" name="picture 42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265" name="textbox 4265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4266" name="picture 42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44951" y="2697480"/>
            <a:ext cx="5631180" cy="307847"/>
          </a:xfrm>
          <a:prstGeom prst="rect">
            <a:avLst/>
          </a:prstGeom>
        </p:spPr>
      </p:pic>
      <p:sp>
        <p:nvSpPr>
          <p:cNvPr id="4267" name="textbox 4267"/>
          <p:cNvSpPr/>
          <p:nvPr/>
        </p:nvSpPr>
        <p:spPr>
          <a:xfrm>
            <a:off x="804304" y="1112723"/>
            <a:ext cx="1992629" cy="8807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9050" algn="l" rtl="0" eaLnBrk="0">
              <a:lnSpc>
                <a:spcPts val="2460"/>
              </a:lnSpc>
            </a:pPr>
            <a:r>
              <a:rPr sz="2000" spc="-9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sz="2000" spc="-9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-实现原理</a:t>
            </a:r>
            <a:endParaRPr lang="en-US" altLang="en-US" sz="2000" dirty="0"/>
          </a:p>
          <a:p>
            <a:pPr algn="l" rtl="0" eaLnBrk="0">
              <a:lnSpc>
                <a:spcPct val="164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12700" algn="l" rtl="0" eaLnBrk="0">
              <a:lnSpc>
                <a:spcPts val="1845"/>
              </a:lnSpc>
              <a:spcBef>
                <a:spcPts val="0"/>
              </a:spcBef>
            </a:pPr>
            <a:r>
              <a:rPr sz="1300" spc="5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5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5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记录中的隐藏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字段</a:t>
            </a:r>
            <a:endParaRPr lang="en-US" altLang="en-US" sz="1500" dirty="0"/>
          </a:p>
        </p:txBody>
      </p:sp>
      <p:pic>
        <p:nvPicPr>
          <p:cNvPr id="4268" name="picture 42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06423" y="2668524"/>
            <a:ext cx="1536191" cy="838200"/>
          </a:xfrm>
          <a:prstGeom prst="rect">
            <a:avLst/>
          </a:prstGeom>
        </p:spPr>
      </p:pic>
      <p:pic>
        <p:nvPicPr>
          <p:cNvPr id="4269" name="picture 42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270" name="picture 42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271" name="textbox 4271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4272" name="picture 42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06055" y="5201513"/>
            <a:ext cx="1451737" cy="363372"/>
          </a:xfrm>
          <a:prstGeom prst="rect">
            <a:avLst/>
          </a:prstGeom>
        </p:spPr>
      </p:pic>
      <p:pic>
        <p:nvPicPr>
          <p:cNvPr id="4273" name="picture 42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06055" y="4474819"/>
            <a:ext cx="1451737" cy="363372"/>
          </a:xfrm>
          <a:prstGeom prst="rect">
            <a:avLst/>
          </a:prstGeom>
        </p:spPr>
      </p:pic>
      <p:pic>
        <p:nvPicPr>
          <p:cNvPr id="4274" name="picture 427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06055" y="4838166"/>
            <a:ext cx="1451737" cy="363372"/>
          </a:xfrm>
          <a:prstGeom prst="rect">
            <a:avLst/>
          </a:prstGeom>
        </p:spPr>
      </p:pic>
      <p:grpSp>
        <p:nvGrpSpPr>
          <p:cNvPr id="636" name="group 63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275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276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277" name="picture 427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4933848" y="1272082"/>
            <a:ext cx="2716529" cy="38881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800" spc="10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0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10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</a:t>
            </a:r>
            <a:r>
              <a:rPr sz="1800" spc="7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擎</a:t>
            </a:r>
            <a:endParaRPr lang="en-US" altLang="en-US" sz="1800" dirty="0"/>
          </a:p>
          <a:p>
            <a:pPr algn="l" rtl="0" eaLnBrk="0">
              <a:lnSpc>
                <a:spcPct val="174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8000"/>
              </a:lnSpc>
              <a:spcBef>
                <a:spcPts val="550"/>
              </a:spcBef>
            </a:pPr>
            <a:r>
              <a:rPr sz="1800" spc="1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1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</a:t>
            </a:r>
            <a:r>
              <a:rPr sz="1800" spc="8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endParaRPr lang="en-US" altLang="en-US" sz="1800" dirty="0"/>
          </a:p>
          <a:p>
            <a:pPr algn="l" rtl="0" eaLnBrk="0">
              <a:lnSpc>
                <a:spcPct val="17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1000"/>
              </a:lnSpc>
              <a:spcBef>
                <a:spcPts val="545"/>
              </a:spcBef>
            </a:pP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800" spc="1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800" dirty="0"/>
          </a:p>
          <a:p>
            <a:pPr algn="l" rtl="0" eaLnBrk="0">
              <a:lnSpc>
                <a:spcPct val="18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545"/>
              </a:spcBef>
            </a:pPr>
            <a:r>
              <a:rPr sz="180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视图/存储过程/</a:t>
            </a:r>
            <a:r>
              <a:rPr sz="1800" spc="5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</a:t>
            </a:r>
            <a:r>
              <a:rPr sz="18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发器</a:t>
            </a:r>
            <a:endParaRPr lang="en-US" altLang="en-US" sz="1800" dirty="0"/>
          </a:p>
          <a:p>
            <a:pPr algn="l" rtl="0" eaLnBrk="0">
              <a:lnSpc>
                <a:spcPct val="17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550"/>
              </a:spcBef>
            </a:pPr>
            <a:r>
              <a:rPr sz="1800" spc="1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15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1800" dirty="0"/>
          </a:p>
          <a:p>
            <a:pPr algn="l" rtl="0" eaLnBrk="0">
              <a:lnSpc>
                <a:spcPct val="17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8000"/>
              </a:lnSpc>
              <a:spcBef>
                <a:spcPts val="550"/>
              </a:spcBef>
            </a:pP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r>
              <a:rPr sz="1800" spc="10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擎</a:t>
            </a:r>
            <a:endParaRPr lang="en-US" altLang="en-US" sz="1800" dirty="0"/>
          </a:p>
          <a:p>
            <a:pPr algn="l" rtl="0" eaLnBrk="0">
              <a:lnSpc>
                <a:spcPct val="174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400" dirty="0"/>
          </a:p>
          <a:p>
            <a:pPr marL="12700" algn="l" rtl="0" eaLnBrk="0">
              <a:lnSpc>
                <a:spcPct val="88000"/>
              </a:lnSpc>
              <a:spcBef>
                <a:spcPts val="5"/>
              </a:spcBef>
            </a:pP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</a:t>
            </a:r>
            <a:r>
              <a:rPr sz="1800" spc="1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</a:t>
            </a:r>
            <a:endParaRPr lang="en-US" altLang="en-US" sz="1800" dirty="0"/>
          </a:p>
        </p:txBody>
      </p:sp>
      <p:sp>
        <p:nvSpPr>
          <p:cNvPr id="17" name="textbox 17"/>
          <p:cNvSpPr/>
          <p:nvPr/>
        </p:nvSpPr>
        <p:spPr>
          <a:xfrm>
            <a:off x="2183383" y="2374468"/>
            <a:ext cx="1678939" cy="10947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lang="en-US" altLang="en-US" sz="100" dirty="0"/>
          </a:p>
          <a:p>
            <a:pPr marL="508000" algn="l" rtl="0" eaLnBrk="0">
              <a:lnSpc>
                <a:spcPct val="99000"/>
              </a:lnSpc>
              <a:tabLst>
                <a:tab pos="659765" algn="l"/>
              </a:tabLst>
            </a:pPr>
            <a:r>
              <a:rPr sz="4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4200" spc="-240" dirty="0">
                <a:ln w="12700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 lang="en-US" altLang="en-US" sz="4200" dirty="0"/>
          </a:p>
          <a:p>
            <a:pPr marL="85090" algn="l" rtl="0" eaLnBrk="0">
              <a:lnSpc>
                <a:spcPct val="84000"/>
              </a:lnSpc>
              <a:spcBef>
                <a:spcPts val="185"/>
              </a:spcBef>
            </a:pPr>
            <a:r>
              <a:rPr sz="2700" spc="40" dirty="0">
                <a:solidFill>
                  <a:srgbClr val="D9D9D9">
                    <a:alpha val="100000"/>
                  </a:srgbClr>
                </a:solidFill>
                <a:latin typeface="Verdana" panose="020B0604030504040204"/>
                <a:ea typeface="Verdana" panose="020B0604030504040204"/>
                <a:cs typeface="Verdana" panose="020B0604030504040204"/>
              </a:rPr>
              <a:t>Conten</a:t>
            </a:r>
            <a:r>
              <a:rPr sz="2700" spc="20" dirty="0">
                <a:solidFill>
                  <a:srgbClr val="D9D9D9">
                    <a:alpha val="100000"/>
                  </a:srgbClr>
                </a:solidFill>
                <a:latin typeface="Verdana" panose="020B0604030504040204"/>
                <a:ea typeface="Verdana" panose="020B0604030504040204"/>
                <a:cs typeface="Verdana" panose="020B0604030504040204"/>
              </a:rPr>
              <a:t>t</a:t>
            </a:r>
            <a:r>
              <a:rPr sz="2700" spc="0" dirty="0">
                <a:solidFill>
                  <a:srgbClr val="D9D9D9">
                    <a:alpha val="100000"/>
                  </a:srgbClr>
                </a:solidFill>
                <a:latin typeface="Verdana" panose="020B0604030504040204"/>
                <a:ea typeface="Verdana" panose="020B0604030504040204"/>
                <a:cs typeface="Verdana" panose="020B0604030504040204"/>
              </a:rPr>
              <a:t>s</a:t>
            </a:r>
            <a:endParaRPr lang="en-US" altLang="en-US" sz="2700" dirty="0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196083" y="2410967"/>
            <a:ext cx="495300" cy="46482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786371"/>
            <a:ext cx="12192000" cy="71625"/>
          </a:xfrm>
          <a:prstGeom prst="rect">
            <a:avLst/>
          </a:prstGeom>
        </p:spPr>
      </p:pic>
      <p:sp>
        <p:nvSpPr>
          <p:cNvPr id="20" name="rect"/>
          <p:cNvSpPr/>
          <p:nvPr/>
        </p:nvSpPr>
        <p:spPr>
          <a:xfrm>
            <a:off x="4402645" y="2336291"/>
            <a:ext cx="9525" cy="1062228"/>
          </a:xfrm>
          <a:prstGeom prst="rect">
            <a:avLst/>
          </a:prstGeom>
          <a:solidFill>
            <a:srgbClr val="D9D9D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box 263"/>
          <p:cNvSpPr/>
          <p:nvPr/>
        </p:nvSpPr>
        <p:spPr>
          <a:xfrm>
            <a:off x="5221884" y="1554276"/>
            <a:ext cx="2715895" cy="38881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8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</a:t>
            </a:r>
            <a:r>
              <a:rPr sz="180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擎</a:t>
            </a:r>
            <a:endParaRPr lang="en-US" altLang="en-US" sz="1800" dirty="0"/>
          </a:p>
          <a:p>
            <a:pPr algn="l" rtl="0" eaLnBrk="0">
              <a:lnSpc>
                <a:spcPct val="174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8000"/>
              </a:lnSpc>
              <a:spcBef>
                <a:spcPts val="550"/>
              </a:spcBef>
            </a:pPr>
            <a:r>
              <a:rPr sz="1800" spc="1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1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</a:t>
            </a:r>
            <a:r>
              <a:rPr sz="180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endParaRPr lang="en-US" altLang="en-US" sz="1800" dirty="0"/>
          </a:p>
          <a:p>
            <a:pPr algn="l" rtl="0" eaLnBrk="0">
              <a:lnSpc>
                <a:spcPct val="17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1000"/>
              </a:lnSpc>
              <a:spcBef>
                <a:spcPts val="545"/>
              </a:spcBef>
            </a:pP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800" spc="1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800" dirty="0"/>
          </a:p>
          <a:p>
            <a:pPr algn="l" rtl="0" eaLnBrk="0">
              <a:lnSpc>
                <a:spcPct val="18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550"/>
              </a:spcBef>
            </a:pPr>
            <a:r>
              <a:rPr sz="180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视图/存储过程/</a:t>
            </a:r>
            <a:r>
              <a:rPr sz="1800" spc="5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</a:t>
            </a:r>
            <a:r>
              <a:rPr sz="18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发器</a:t>
            </a:r>
            <a:endParaRPr lang="en-US" altLang="en-US" sz="1800" dirty="0"/>
          </a:p>
          <a:p>
            <a:pPr algn="l" rtl="0" eaLnBrk="0">
              <a:lnSpc>
                <a:spcPct val="17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550"/>
              </a:spcBef>
            </a:pPr>
            <a:r>
              <a:rPr sz="1800" spc="1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15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1800" dirty="0"/>
          </a:p>
          <a:p>
            <a:pPr algn="l" rtl="0" eaLnBrk="0">
              <a:lnSpc>
                <a:spcPct val="177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8000"/>
              </a:lnSpc>
              <a:spcBef>
                <a:spcPts val="540"/>
              </a:spcBef>
            </a:pP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r>
              <a:rPr sz="1800" spc="10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擎</a:t>
            </a:r>
            <a:endParaRPr lang="en-US" altLang="en-US" sz="1800" dirty="0"/>
          </a:p>
          <a:p>
            <a:pPr algn="l" rtl="0" eaLnBrk="0">
              <a:lnSpc>
                <a:spcPct val="173000"/>
              </a:lnSpc>
            </a:pPr>
            <a:endParaRPr lang="en-US" altLang="en-US" sz="1000" dirty="0"/>
          </a:p>
          <a:p>
            <a:pPr algn="l" rtl="0" eaLnBrk="0">
              <a:lnSpc>
                <a:spcPct val="114000"/>
              </a:lnSpc>
            </a:pPr>
            <a:endParaRPr lang="en-US" altLang="en-US" sz="400" dirty="0"/>
          </a:p>
          <a:p>
            <a:pPr marL="12700" algn="l" rtl="0" eaLnBrk="0">
              <a:lnSpc>
                <a:spcPct val="88000"/>
              </a:lnSpc>
              <a:spcBef>
                <a:spcPts val="5"/>
              </a:spcBef>
            </a:pP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</a:t>
            </a:r>
            <a:r>
              <a:rPr sz="1800" spc="1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</a:t>
            </a:r>
            <a:endParaRPr lang="en-US" altLang="en-US" sz="1800" dirty="0"/>
          </a:p>
        </p:txBody>
      </p:sp>
      <p:sp>
        <p:nvSpPr>
          <p:cNvPr id="264" name="textbox 264"/>
          <p:cNvSpPr/>
          <p:nvPr/>
        </p:nvSpPr>
        <p:spPr>
          <a:xfrm>
            <a:off x="2183383" y="2374468"/>
            <a:ext cx="1678939" cy="10947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lang="en-US" altLang="en-US" sz="100" dirty="0"/>
          </a:p>
          <a:p>
            <a:pPr marL="508000" algn="l" rtl="0" eaLnBrk="0">
              <a:lnSpc>
                <a:spcPct val="99000"/>
              </a:lnSpc>
              <a:tabLst>
                <a:tab pos="659765" algn="l"/>
              </a:tabLst>
            </a:pPr>
            <a:r>
              <a:rPr sz="4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4200" spc="-240" dirty="0">
                <a:ln w="12700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 lang="en-US" altLang="en-US" sz="4200" dirty="0"/>
          </a:p>
          <a:p>
            <a:pPr marL="85090" algn="l" rtl="0" eaLnBrk="0">
              <a:lnSpc>
                <a:spcPct val="84000"/>
              </a:lnSpc>
              <a:spcBef>
                <a:spcPts val="185"/>
              </a:spcBef>
            </a:pPr>
            <a:r>
              <a:rPr sz="2700" spc="40" dirty="0">
                <a:solidFill>
                  <a:srgbClr val="D9D9D9">
                    <a:alpha val="100000"/>
                  </a:srgbClr>
                </a:solidFill>
                <a:latin typeface="Verdana" panose="020B0604030504040204"/>
                <a:ea typeface="Verdana" panose="020B0604030504040204"/>
                <a:cs typeface="Verdana" panose="020B0604030504040204"/>
              </a:rPr>
              <a:t>Conten</a:t>
            </a:r>
            <a:r>
              <a:rPr sz="2700" spc="20" dirty="0">
                <a:solidFill>
                  <a:srgbClr val="D9D9D9">
                    <a:alpha val="100000"/>
                  </a:srgbClr>
                </a:solidFill>
                <a:latin typeface="Verdana" panose="020B0604030504040204"/>
                <a:ea typeface="Verdana" panose="020B0604030504040204"/>
                <a:cs typeface="Verdana" panose="020B0604030504040204"/>
              </a:rPr>
              <a:t>t</a:t>
            </a:r>
            <a:r>
              <a:rPr sz="2700" spc="0" dirty="0">
                <a:solidFill>
                  <a:srgbClr val="D9D9D9">
                    <a:alpha val="100000"/>
                  </a:srgbClr>
                </a:solidFill>
                <a:latin typeface="Verdana" panose="020B0604030504040204"/>
                <a:ea typeface="Verdana" panose="020B0604030504040204"/>
                <a:cs typeface="Verdana" panose="020B0604030504040204"/>
              </a:rPr>
              <a:t>s</a:t>
            </a:r>
            <a:endParaRPr lang="en-US" altLang="en-US" sz="2700" dirty="0"/>
          </a:p>
        </p:txBody>
      </p:sp>
      <p:pic>
        <p:nvPicPr>
          <p:cNvPr id="265" name="picture 2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196083" y="2410967"/>
            <a:ext cx="495300" cy="464820"/>
          </a:xfrm>
          <a:prstGeom prst="rect">
            <a:avLst/>
          </a:prstGeom>
        </p:spPr>
      </p:pic>
      <p:pic>
        <p:nvPicPr>
          <p:cNvPr id="266" name="picture 2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786371"/>
            <a:ext cx="12192000" cy="71625"/>
          </a:xfrm>
          <a:prstGeom prst="rect">
            <a:avLst/>
          </a:prstGeom>
        </p:spPr>
      </p:pic>
      <p:sp>
        <p:nvSpPr>
          <p:cNvPr id="267" name="rect"/>
          <p:cNvSpPr/>
          <p:nvPr/>
        </p:nvSpPr>
        <p:spPr>
          <a:xfrm>
            <a:off x="4402645" y="2336291"/>
            <a:ext cx="9525" cy="1062228"/>
          </a:xfrm>
          <a:prstGeom prst="rect">
            <a:avLst/>
          </a:prstGeom>
          <a:solidFill>
            <a:srgbClr val="D9D9D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8" name="textbox 4278"/>
          <p:cNvSpPr/>
          <p:nvPr/>
        </p:nvSpPr>
        <p:spPr>
          <a:xfrm>
            <a:off x="802162" y="2334463"/>
            <a:ext cx="8364219" cy="10547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9685" algn="l" rtl="0" eaLnBrk="0">
              <a:lnSpc>
                <a:spcPct val="92000"/>
              </a:lnSpc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回滚日志，在insert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、updat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delete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的时候产生的便于数据回滚的日志。</a:t>
            </a:r>
            <a:endParaRPr lang="en-US" altLang="en-US" sz="1400" dirty="0"/>
          </a:p>
          <a:p>
            <a:pPr algn="l" rtl="0" eaLnBrk="0">
              <a:lnSpc>
                <a:spcPct val="116000"/>
              </a:lnSpc>
            </a:pPr>
            <a:endParaRPr lang="en-US" altLang="en-US" sz="1000" dirty="0"/>
          </a:p>
          <a:p>
            <a:pPr marL="15240" algn="l" rtl="0" eaLnBrk="0">
              <a:lnSpc>
                <a:spcPct val="82000"/>
              </a:lnSpc>
              <a:spcBef>
                <a:spcPts val="430"/>
              </a:spcBef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insert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的时候，产生的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undo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日志只在回滚时需要，在事务提交后，可被立即删除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marL="12700" algn="l" rtl="0" eaLnBrk="0">
              <a:lnSpc>
                <a:spcPct val="83000"/>
              </a:lnSpc>
              <a:spcBef>
                <a:spcPts val="0"/>
              </a:spcBef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而update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elete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的时候，产生的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undo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日志不仅在回滚时需要，在快照读时也需要，不会立即被删除。</a:t>
            </a:r>
            <a:endParaRPr lang="en-US" altLang="en-US" sz="1400" dirty="0"/>
          </a:p>
        </p:txBody>
      </p:sp>
      <p:pic>
        <p:nvPicPr>
          <p:cNvPr id="4279" name="picture 42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280" name="textbox 4280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4281" name="picture 42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282" name="picture 42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283" name="textbox 4283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4284" name="textbox 4284"/>
          <p:cNvSpPr/>
          <p:nvPr/>
        </p:nvSpPr>
        <p:spPr>
          <a:xfrm>
            <a:off x="810708" y="1112723"/>
            <a:ext cx="1813560" cy="3378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460"/>
              </a:lnSpc>
            </a:pPr>
            <a:r>
              <a:rPr sz="2000" spc="-9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sz="2000" spc="-9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-实现原理</a:t>
            </a:r>
            <a:endParaRPr lang="en-US" altLang="en-US" sz="2000" dirty="0"/>
          </a:p>
        </p:txBody>
      </p:sp>
      <p:sp>
        <p:nvSpPr>
          <p:cNvPr id="4285" name="textbox 4285"/>
          <p:cNvSpPr/>
          <p:nvPr/>
        </p:nvSpPr>
        <p:spPr>
          <a:xfrm>
            <a:off x="804304" y="1733174"/>
            <a:ext cx="1252855" cy="2387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undo</a:t>
            </a:r>
            <a:r>
              <a:rPr sz="1500" spc="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</a:t>
            </a:r>
            <a:endParaRPr lang="en-US" altLang="en-US" sz="1500" dirty="0"/>
          </a:p>
        </p:txBody>
      </p:sp>
      <p:grpSp>
        <p:nvGrpSpPr>
          <p:cNvPr id="638" name="group 63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286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287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288" name="picture 42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89" name="table 4289"/>
          <p:cNvGraphicFramePr>
            <a:graphicFrameLocks noGrp="1"/>
          </p:cNvGraphicFramePr>
          <p:nvPr/>
        </p:nvGraphicFramePr>
        <p:xfrm>
          <a:off x="7157973" y="1840738"/>
          <a:ext cx="4677410" cy="3101339"/>
        </p:xfrm>
        <a:graphic>
          <a:graphicData uri="http://schemas.openxmlformats.org/drawingml/2006/table">
            <a:tbl>
              <a:tblPr/>
              <a:tblGrid>
                <a:gridCol w="185420"/>
                <a:gridCol w="230504"/>
                <a:gridCol w="3856354"/>
                <a:gridCol w="405129"/>
              </a:tblGrid>
              <a:tr h="1005839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0585">
                <a:tc gridSpan="4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FEE8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FEE8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FEE8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FEE8"/>
                    </a:solidFill>
                  </a:tcPr>
                </a:tc>
              </a:tr>
              <a:tr h="12249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EE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EE8"/>
                    </a:solidFill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E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EE8"/>
                    </a:solidFill>
                  </a:tcPr>
                </a:tc>
              </a:tr>
            </a:tbl>
          </a:graphicData>
        </a:graphic>
      </p:graphicFrame>
      <p:pic>
        <p:nvPicPr>
          <p:cNvPr id="4290" name="picture 42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5533" y="2031492"/>
            <a:ext cx="5449442" cy="2182367"/>
          </a:xfrm>
          <a:prstGeom prst="rect">
            <a:avLst/>
          </a:prstGeom>
        </p:spPr>
      </p:pic>
      <p:pic>
        <p:nvPicPr>
          <p:cNvPr id="4291" name="picture 42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895844" y="2177795"/>
            <a:ext cx="3223653" cy="489204"/>
          </a:xfrm>
          <a:prstGeom prst="rect">
            <a:avLst/>
          </a:prstGeom>
        </p:spPr>
      </p:pic>
      <p:sp>
        <p:nvSpPr>
          <p:cNvPr id="4292" name="rect"/>
          <p:cNvSpPr/>
          <p:nvPr/>
        </p:nvSpPr>
        <p:spPr>
          <a:xfrm>
            <a:off x="7235571" y="2906014"/>
            <a:ext cx="4522469" cy="12700"/>
          </a:xfrm>
          <a:prstGeom prst="rect">
            <a:avLst/>
          </a:pr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293" name="picture 42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44740" y="4445508"/>
            <a:ext cx="3619499" cy="234695"/>
          </a:xfrm>
          <a:prstGeom prst="rect">
            <a:avLst/>
          </a:prstGeom>
        </p:spPr>
      </p:pic>
      <p:pic>
        <p:nvPicPr>
          <p:cNvPr id="4294" name="picture 42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632192" y="2543301"/>
            <a:ext cx="3666997" cy="1950085"/>
          </a:xfrm>
          <a:prstGeom prst="rect">
            <a:avLst/>
          </a:prstGeom>
        </p:spPr>
      </p:pic>
      <p:pic>
        <p:nvPicPr>
          <p:cNvPr id="4295" name="picture 42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296" name="textbox 4296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4297" name="textbox 4297"/>
          <p:cNvSpPr/>
          <p:nvPr/>
        </p:nvSpPr>
        <p:spPr>
          <a:xfrm>
            <a:off x="804304" y="1112723"/>
            <a:ext cx="1861185" cy="8591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9050" algn="l" rtl="0" eaLnBrk="0">
              <a:lnSpc>
                <a:spcPts val="2460"/>
              </a:lnSpc>
            </a:pPr>
            <a:r>
              <a:rPr sz="2000" spc="-9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sz="2000" spc="-9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-实现原理</a:t>
            </a:r>
            <a:endParaRPr lang="en-US" altLang="en-US" sz="2000" dirty="0"/>
          </a:p>
          <a:p>
            <a:pPr algn="l" rtl="0" eaLnBrk="0">
              <a:lnSpc>
                <a:spcPct val="165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3000"/>
              </a:lnSpc>
              <a:spcBef>
                <a:spcPts val="0"/>
              </a:spcBef>
            </a:pPr>
            <a:r>
              <a:rPr sz="1300" spc="6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6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undo</a:t>
            </a:r>
            <a:r>
              <a:rPr sz="150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</a:t>
            </a:r>
            <a:r>
              <a:rPr sz="150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sz="1500" spc="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链</a:t>
            </a:r>
            <a:endParaRPr lang="en-US" altLang="en-US" sz="1500" dirty="0"/>
          </a:p>
        </p:txBody>
      </p:sp>
      <p:pic>
        <p:nvPicPr>
          <p:cNvPr id="4298" name="picture 42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299" name="picture 42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300" name="textbox 4300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4301" name="path"/>
          <p:cNvSpPr/>
          <p:nvPr/>
        </p:nvSpPr>
        <p:spPr>
          <a:xfrm>
            <a:off x="7157973" y="2906014"/>
            <a:ext cx="4677664" cy="83946"/>
          </a:xfrm>
          <a:custGeom>
            <a:avLst/>
            <a:gdLst/>
            <a:ahLst/>
            <a:cxnLst/>
            <a:rect l="0" t="0" r="0" b="0"/>
            <a:pathLst>
              <a:path w="7366" h="132">
                <a:moveTo>
                  <a:pt x="10" y="122"/>
                </a:moveTo>
                <a:cubicBezTo>
                  <a:pt x="10" y="60"/>
                  <a:pt x="60" y="10"/>
                  <a:pt x="122" y="10"/>
                </a:cubicBezTo>
                <a:moveTo>
                  <a:pt x="7244" y="10"/>
                </a:moveTo>
                <a:cubicBezTo>
                  <a:pt x="7306" y="10"/>
                  <a:pt x="7356" y="60"/>
                  <a:pt x="7356" y="122"/>
                </a:cubicBezTo>
              </a:path>
            </a:pathLst>
          </a:custGeom>
          <a:noFill/>
          <a:ln w="12700" cap="flat">
            <a:solidFill>
              <a:srgbClr val="595959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640" name="group 64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302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303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304" name="picture 43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4305" name="path"/>
          <p:cNvSpPr/>
          <p:nvPr/>
        </p:nvSpPr>
        <p:spPr>
          <a:xfrm>
            <a:off x="7157973" y="1840738"/>
            <a:ext cx="94488" cy="1012444"/>
          </a:xfrm>
          <a:custGeom>
            <a:avLst/>
            <a:gdLst/>
            <a:ahLst/>
            <a:cxnLst/>
            <a:rect l="0" t="0" r="0" b="0"/>
            <a:pathLst>
              <a:path w="148" h="1594">
                <a:moveTo>
                  <a:pt x="10" y="138"/>
                </a:moveTo>
                <a:cubicBezTo>
                  <a:pt x="10" y="67"/>
                  <a:pt x="67" y="10"/>
                  <a:pt x="138" y="10"/>
                </a:cubicBezTo>
                <a:moveTo>
                  <a:pt x="138" y="1584"/>
                </a:moveTo>
                <a:cubicBezTo>
                  <a:pt x="67" y="1584"/>
                  <a:pt x="10" y="1526"/>
                  <a:pt x="10" y="1455"/>
                </a:cubicBezTo>
              </a:path>
            </a:pathLst>
          </a:custGeom>
          <a:noFill/>
          <a:ln w="12700" cap="flat">
            <a:solidFill>
              <a:srgbClr val="595959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06" name="path"/>
          <p:cNvSpPr/>
          <p:nvPr/>
        </p:nvSpPr>
        <p:spPr>
          <a:xfrm>
            <a:off x="11741150" y="1840738"/>
            <a:ext cx="94488" cy="1012444"/>
          </a:xfrm>
          <a:custGeom>
            <a:avLst/>
            <a:gdLst/>
            <a:ahLst/>
            <a:cxnLst/>
            <a:rect l="0" t="0" r="0" b="0"/>
            <a:pathLst>
              <a:path w="148" h="1594">
                <a:moveTo>
                  <a:pt x="10" y="10"/>
                </a:moveTo>
                <a:cubicBezTo>
                  <a:pt x="81" y="10"/>
                  <a:pt x="138" y="67"/>
                  <a:pt x="138" y="138"/>
                </a:cubicBezTo>
                <a:moveTo>
                  <a:pt x="138" y="1455"/>
                </a:moveTo>
                <a:cubicBezTo>
                  <a:pt x="138" y="1526"/>
                  <a:pt x="81" y="1584"/>
                  <a:pt x="10" y="1584"/>
                </a:cubicBezTo>
              </a:path>
            </a:pathLst>
          </a:custGeom>
          <a:noFill/>
          <a:ln w="12700" cap="flat">
            <a:solidFill>
              <a:srgbClr val="595959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07" name="textbox 4307"/>
          <p:cNvSpPr/>
          <p:nvPr/>
        </p:nvSpPr>
        <p:spPr>
          <a:xfrm>
            <a:off x="6640466" y="3669919"/>
            <a:ext cx="524509" cy="174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100" b="1" spc="-10" dirty="0">
                <a:solidFill>
                  <a:srgbClr val="00B0F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undo</a:t>
            </a:r>
            <a:r>
              <a:rPr sz="1100" spc="-10" dirty="0">
                <a:solidFill>
                  <a:srgbClr val="00B0F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100" b="1" spc="-10" dirty="0">
                <a:solidFill>
                  <a:srgbClr val="00B0F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lo</a:t>
            </a:r>
            <a:r>
              <a:rPr sz="1100" b="1" spc="0" dirty="0">
                <a:solidFill>
                  <a:srgbClr val="00B0F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</a:t>
            </a:r>
            <a:endParaRPr lang="en-US" altLang="en-US" sz="1100" dirty="0"/>
          </a:p>
        </p:txBody>
      </p:sp>
      <p:sp>
        <p:nvSpPr>
          <p:cNvPr id="4308" name="textbox 4308"/>
          <p:cNvSpPr/>
          <p:nvPr/>
        </p:nvSpPr>
        <p:spPr>
          <a:xfrm>
            <a:off x="6778734" y="2322943"/>
            <a:ext cx="287020" cy="1771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1000" spc="30" dirty="0">
                <a:ln w="3831" cap="flat" cmpd="sng">
                  <a:solidFill>
                    <a:srgbClr val="00B0F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B0F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记</a:t>
            </a:r>
            <a:r>
              <a:rPr sz="1000" spc="20" dirty="0">
                <a:ln w="3831" cap="flat" cmpd="sng">
                  <a:solidFill>
                    <a:srgbClr val="00B0F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B0F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录</a:t>
            </a:r>
            <a:endParaRPr lang="en-US" altLang="en-US" sz="1000" dirty="0"/>
          </a:p>
        </p:txBody>
      </p:sp>
      <p:sp>
        <p:nvSpPr>
          <p:cNvPr id="4309" name="path"/>
          <p:cNvSpPr/>
          <p:nvPr/>
        </p:nvSpPr>
        <p:spPr>
          <a:xfrm>
            <a:off x="7157973" y="4858639"/>
            <a:ext cx="83947" cy="83946"/>
          </a:xfrm>
          <a:custGeom>
            <a:avLst/>
            <a:gdLst/>
            <a:ahLst/>
            <a:cxnLst/>
            <a:rect l="0" t="0" r="0" b="0"/>
            <a:pathLst>
              <a:path w="132" h="132">
                <a:moveTo>
                  <a:pt x="122" y="122"/>
                </a:moveTo>
                <a:cubicBezTo>
                  <a:pt x="60" y="122"/>
                  <a:pt x="10" y="71"/>
                  <a:pt x="10" y="10"/>
                </a:cubicBezTo>
              </a:path>
            </a:pathLst>
          </a:custGeom>
          <a:noFill/>
          <a:ln w="12700" cap="flat">
            <a:solidFill>
              <a:srgbClr val="595959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10" name="path"/>
          <p:cNvSpPr/>
          <p:nvPr/>
        </p:nvSpPr>
        <p:spPr>
          <a:xfrm>
            <a:off x="11751691" y="4858639"/>
            <a:ext cx="83946" cy="83946"/>
          </a:xfrm>
          <a:custGeom>
            <a:avLst/>
            <a:gdLst/>
            <a:ahLst/>
            <a:cxnLst/>
            <a:rect l="0" t="0" r="0" b="0"/>
            <a:pathLst>
              <a:path w="132" h="132">
                <a:moveTo>
                  <a:pt x="122" y="10"/>
                </a:moveTo>
                <a:cubicBezTo>
                  <a:pt x="122" y="71"/>
                  <a:pt x="72" y="122"/>
                  <a:pt x="10" y="122"/>
                </a:cubicBezTo>
              </a:path>
            </a:pathLst>
          </a:custGeom>
          <a:noFill/>
          <a:ln w="12700" cap="flat">
            <a:solidFill>
              <a:srgbClr val="595959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11" name="table 4311"/>
          <p:cNvGraphicFramePr>
            <a:graphicFrameLocks noGrp="1"/>
          </p:cNvGraphicFramePr>
          <p:nvPr/>
        </p:nvGraphicFramePr>
        <p:xfrm>
          <a:off x="7157973" y="1840738"/>
          <a:ext cx="4677410" cy="3101339"/>
        </p:xfrm>
        <a:graphic>
          <a:graphicData uri="http://schemas.openxmlformats.org/drawingml/2006/table">
            <a:tbl>
              <a:tblPr/>
              <a:tblGrid>
                <a:gridCol w="185420"/>
                <a:gridCol w="230504"/>
                <a:gridCol w="3856354"/>
                <a:gridCol w="405129"/>
              </a:tblGrid>
              <a:tr h="1005839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3884">
                <a:tc gridSpan="4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FEE8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FEE8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FEE8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FEE8"/>
                    </a:solidFill>
                  </a:tcPr>
                </a:tc>
              </a:tr>
              <a:tr h="14916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EE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EE8"/>
                    </a:solidFill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E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EE8"/>
                    </a:solidFill>
                  </a:tcPr>
                </a:tc>
              </a:tr>
            </a:tbl>
          </a:graphicData>
        </a:graphic>
      </p:graphicFrame>
      <p:pic>
        <p:nvPicPr>
          <p:cNvPr id="4312" name="picture 43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5533" y="2031492"/>
            <a:ext cx="5449442" cy="2182367"/>
          </a:xfrm>
          <a:prstGeom prst="rect">
            <a:avLst/>
          </a:prstGeom>
        </p:spPr>
      </p:pic>
      <p:pic>
        <p:nvPicPr>
          <p:cNvPr id="4313" name="picture 43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895844" y="2177795"/>
            <a:ext cx="3223653" cy="489204"/>
          </a:xfrm>
          <a:prstGeom prst="rect">
            <a:avLst/>
          </a:prstGeom>
        </p:spPr>
      </p:pic>
      <p:sp>
        <p:nvSpPr>
          <p:cNvPr id="4314" name="rect"/>
          <p:cNvSpPr/>
          <p:nvPr/>
        </p:nvSpPr>
        <p:spPr>
          <a:xfrm>
            <a:off x="7235571" y="2906014"/>
            <a:ext cx="4522469" cy="12700"/>
          </a:xfrm>
          <a:prstGeom prst="rect">
            <a:avLst/>
          </a:pr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315" name="picture 43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632192" y="2541778"/>
            <a:ext cx="3666997" cy="1951608"/>
          </a:xfrm>
          <a:prstGeom prst="rect">
            <a:avLst/>
          </a:prstGeom>
        </p:spPr>
      </p:pic>
      <p:pic>
        <p:nvPicPr>
          <p:cNvPr id="4316" name="picture 43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444740" y="3912107"/>
            <a:ext cx="3854450" cy="768096"/>
          </a:xfrm>
          <a:prstGeom prst="rect">
            <a:avLst/>
          </a:prstGeom>
        </p:spPr>
      </p:pic>
      <p:pic>
        <p:nvPicPr>
          <p:cNvPr id="4317" name="picture 43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318" name="textbox 4318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4319" name="textbox 4319"/>
          <p:cNvSpPr/>
          <p:nvPr/>
        </p:nvSpPr>
        <p:spPr>
          <a:xfrm>
            <a:off x="804304" y="1112723"/>
            <a:ext cx="1861185" cy="8591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9050" algn="l" rtl="0" eaLnBrk="0">
              <a:lnSpc>
                <a:spcPts val="2460"/>
              </a:lnSpc>
            </a:pPr>
            <a:r>
              <a:rPr sz="2000" spc="-9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sz="2000" spc="-9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-实现原理</a:t>
            </a:r>
            <a:endParaRPr lang="en-US" altLang="en-US" sz="2000" dirty="0"/>
          </a:p>
          <a:p>
            <a:pPr algn="l" rtl="0" eaLnBrk="0">
              <a:lnSpc>
                <a:spcPct val="165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3000"/>
              </a:lnSpc>
              <a:spcBef>
                <a:spcPts val="0"/>
              </a:spcBef>
            </a:pPr>
            <a:r>
              <a:rPr sz="1300" spc="6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6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undo</a:t>
            </a:r>
            <a:r>
              <a:rPr sz="150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</a:t>
            </a:r>
            <a:r>
              <a:rPr sz="150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sz="1500" spc="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链</a:t>
            </a:r>
            <a:endParaRPr lang="en-US" altLang="en-US" sz="1500" dirty="0"/>
          </a:p>
        </p:txBody>
      </p:sp>
      <p:pic>
        <p:nvPicPr>
          <p:cNvPr id="4320" name="picture 43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321" name="picture 43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322" name="textbox 4322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4323" name="path"/>
          <p:cNvSpPr/>
          <p:nvPr/>
        </p:nvSpPr>
        <p:spPr>
          <a:xfrm>
            <a:off x="7157973" y="2906014"/>
            <a:ext cx="4677664" cy="83946"/>
          </a:xfrm>
          <a:custGeom>
            <a:avLst/>
            <a:gdLst/>
            <a:ahLst/>
            <a:cxnLst/>
            <a:rect l="0" t="0" r="0" b="0"/>
            <a:pathLst>
              <a:path w="7366" h="132">
                <a:moveTo>
                  <a:pt x="10" y="122"/>
                </a:moveTo>
                <a:cubicBezTo>
                  <a:pt x="10" y="60"/>
                  <a:pt x="60" y="10"/>
                  <a:pt x="122" y="10"/>
                </a:cubicBezTo>
                <a:moveTo>
                  <a:pt x="7244" y="10"/>
                </a:moveTo>
                <a:cubicBezTo>
                  <a:pt x="7306" y="10"/>
                  <a:pt x="7356" y="60"/>
                  <a:pt x="7356" y="122"/>
                </a:cubicBezTo>
              </a:path>
            </a:pathLst>
          </a:custGeom>
          <a:noFill/>
          <a:ln w="12700" cap="flat">
            <a:solidFill>
              <a:srgbClr val="595959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642" name="group 64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324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325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326" name="picture 43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4327" name="path"/>
          <p:cNvSpPr/>
          <p:nvPr/>
        </p:nvSpPr>
        <p:spPr>
          <a:xfrm>
            <a:off x="7157973" y="1840738"/>
            <a:ext cx="94488" cy="1012444"/>
          </a:xfrm>
          <a:custGeom>
            <a:avLst/>
            <a:gdLst/>
            <a:ahLst/>
            <a:cxnLst/>
            <a:rect l="0" t="0" r="0" b="0"/>
            <a:pathLst>
              <a:path w="148" h="1594">
                <a:moveTo>
                  <a:pt x="10" y="138"/>
                </a:moveTo>
                <a:cubicBezTo>
                  <a:pt x="10" y="67"/>
                  <a:pt x="67" y="10"/>
                  <a:pt x="138" y="10"/>
                </a:cubicBezTo>
                <a:moveTo>
                  <a:pt x="138" y="1584"/>
                </a:moveTo>
                <a:cubicBezTo>
                  <a:pt x="67" y="1584"/>
                  <a:pt x="10" y="1526"/>
                  <a:pt x="10" y="1455"/>
                </a:cubicBezTo>
              </a:path>
            </a:pathLst>
          </a:custGeom>
          <a:noFill/>
          <a:ln w="12700" cap="flat">
            <a:solidFill>
              <a:srgbClr val="595959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28" name="path"/>
          <p:cNvSpPr/>
          <p:nvPr/>
        </p:nvSpPr>
        <p:spPr>
          <a:xfrm>
            <a:off x="11741150" y="1840738"/>
            <a:ext cx="94488" cy="1012444"/>
          </a:xfrm>
          <a:custGeom>
            <a:avLst/>
            <a:gdLst/>
            <a:ahLst/>
            <a:cxnLst/>
            <a:rect l="0" t="0" r="0" b="0"/>
            <a:pathLst>
              <a:path w="148" h="1594">
                <a:moveTo>
                  <a:pt x="10" y="10"/>
                </a:moveTo>
                <a:cubicBezTo>
                  <a:pt x="81" y="10"/>
                  <a:pt x="138" y="67"/>
                  <a:pt x="138" y="138"/>
                </a:cubicBezTo>
                <a:moveTo>
                  <a:pt x="138" y="1455"/>
                </a:moveTo>
                <a:cubicBezTo>
                  <a:pt x="138" y="1526"/>
                  <a:pt x="81" y="1584"/>
                  <a:pt x="10" y="1584"/>
                </a:cubicBezTo>
              </a:path>
            </a:pathLst>
          </a:custGeom>
          <a:noFill/>
          <a:ln w="12700" cap="flat">
            <a:solidFill>
              <a:srgbClr val="595959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29" name="textbox 4329"/>
          <p:cNvSpPr/>
          <p:nvPr/>
        </p:nvSpPr>
        <p:spPr>
          <a:xfrm>
            <a:off x="6640466" y="3669919"/>
            <a:ext cx="524509" cy="174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100" b="1" spc="-10" dirty="0">
                <a:solidFill>
                  <a:srgbClr val="00B0F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undo</a:t>
            </a:r>
            <a:r>
              <a:rPr sz="1100" spc="-10" dirty="0">
                <a:solidFill>
                  <a:srgbClr val="00B0F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100" b="1" spc="-10" dirty="0">
                <a:solidFill>
                  <a:srgbClr val="00B0F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lo</a:t>
            </a:r>
            <a:r>
              <a:rPr sz="1100" b="1" spc="0" dirty="0">
                <a:solidFill>
                  <a:srgbClr val="00B0F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</a:t>
            </a:r>
            <a:endParaRPr lang="en-US" altLang="en-US" sz="1100" dirty="0"/>
          </a:p>
        </p:txBody>
      </p:sp>
      <p:sp>
        <p:nvSpPr>
          <p:cNvPr id="4330" name="textbox 4330"/>
          <p:cNvSpPr/>
          <p:nvPr/>
        </p:nvSpPr>
        <p:spPr>
          <a:xfrm>
            <a:off x="6778734" y="2322943"/>
            <a:ext cx="287020" cy="1771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1000" spc="30" dirty="0">
                <a:ln w="3831" cap="flat" cmpd="sng">
                  <a:solidFill>
                    <a:srgbClr val="00B0F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B0F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记</a:t>
            </a:r>
            <a:r>
              <a:rPr sz="1000" spc="20" dirty="0">
                <a:ln w="3831" cap="flat" cmpd="sng">
                  <a:solidFill>
                    <a:srgbClr val="00B0F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B0F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录</a:t>
            </a:r>
            <a:endParaRPr lang="en-US" altLang="en-US" sz="1000" dirty="0"/>
          </a:p>
        </p:txBody>
      </p:sp>
      <p:sp>
        <p:nvSpPr>
          <p:cNvPr id="4331" name="path"/>
          <p:cNvSpPr/>
          <p:nvPr/>
        </p:nvSpPr>
        <p:spPr>
          <a:xfrm>
            <a:off x="7157973" y="4858639"/>
            <a:ext cx="83947" cy="83946"/>
          </a:xfrm>
          <a:custGeom>
            <a:avLst/>
            <a:gdLst/>
            <a:ahLst/>
            <a:cxnLst/>
            <a:rect l="0" t="0" r="0" b="0"/>
            <a:pathLst>
              <a:path w="132" h="132">
                <a:moveTo>
                  <a:pt x="122" y="122"/>
                </a:moveTo>
                <a:cubicBezTo>
                  <a:pt x="60" y="122"/>
                  <a:pt x="10" y="71"/>
                  <a:pt x="10" y="10"/>
                </a:cubicBezTo>
              </a:path>
            </a:pathLst>
          </a:custGeom>
          <a:noFill/>
          <a:ln w="12700" cap="flat">
            <a:solidFill>
              <a:srgbClr val="595959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32" name="path"/>
          <p:cNvSpPr/>
          <p:nvPr/>
        </p:nvSpPr>
        <p:spPr>
          <a:xfrm>
            <a:off x="11751691" y="4858639"/>
            <a:ext cx="83946" cy="83946"/>
          </a:xfrm>
          <a:custGeom>
            <a:avLst/>
            <a:gdLst/>
            <a:ahLst/>
            <a:cxnLst/>
            <a:rect l="0" t="0" r="0" b="0"/>
            <a:pathLst>
              <a:path w="132" h="132">
                <a:moveTo>
                  <a:pt x="122" y="10"/>
                </a:moveTo>
                <a:cubicBezTo>
                  <a:pt x="122" y="71"/>
                  <a:pt x="72" y="122"/>
                  <a:pt x="10" y="122"/>
                </a:cubicBezTo>
              </a:path>
            </a:pathLst>
          </a:custGeom>
          <a:noFill/>
          <a:ln w="12700" cap="flat">
            <a:solidFill>
              <a:srgbClr val="595959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rect"/>
          <p:cNvSpPr/>
          <p:nvPr/>
        </p:nvSpPr>
        <p:spPr>
          <a:xfrm>
            <a:off x="7164323" y="2912364"/>
            <a:ext cx="4664964" cy="2023871"/>
          </a:xfrm>
          <a:prstGeom prst="rect">
            <a:avLst/>
          </a:prstGeom>
          <a:solidFill>
            <a:srgbClr val="EAFEE8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4334" name="table 4334"/>
          <p:cNvGraphicFramePr>
            <a:graphicFrameLocks noGrp="1"/>
          </p:cNvGraphicFramePr>
          <p:nvPr/>
        </p:nvGraphicFramePr>
        <p:xfrm>
          <a:off x="7157973" y="1840738"/>
          <a:ext cx="4677409" cy="3101339"/>
        </p:xfrm>
        <a:graphic>
          <a:graphicData uri="http://schemas.openxmlformats.org/drawingml/2006/table">
            <a:tbl>
              <a:tblPr/>
              <a:tblGrid>
                <a:gridCol w="181610"/>
                <a:gridCol w="234315"/>
                <a:gridCol w="3856354"/>
                <a:gridCol w="405129"/>
              </a:tblGrid>
              <a:tr h="1005839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184">
                <a:tc gridSpan="4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583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335" name="picture 43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5533" y="2031492"/>
            <a:ext cx="5449442" cy="2182367"/>
          </a:xfrm>
          <a:prstGeom prst="rect">
            <a:avLst/>
          </a:prstGeom>
        </p:spPr>
      </p:pic>
      <p:sp>
        <p:nvSpPr>
          <p:cNvPr id="4336" name="textbox 4336"/>
          <p:cNvSpPr/>
          <p:nvPr/>
        </p:nvSpPr>
        <p:spPr>
          <a:xfrm>
            <a:off x="979270" y="5360873"/>
            <a:ext cx="10690225" cy="6311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2000"/>
              </a:lnSpc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不同事务或相同事务对同一条记录进行修改，会导致该记录的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undolog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生成一条记录版本链表，链表的头部是最新的旧记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录，链表尾部是最</a:t>
            </a:r>
            <a:endParaRPr lang="en-US" altLang="en-US" sz="1400" dirty="0"/>
          </a:p>
          <a:p>
            <a:pPr marL="13335" algn="l" rtl="0" eaLnBrk="0">
              <a:lnSpc>
                <a:spcPts val="3360"/>
              </a:lnSpc>
              <a:spcBef>
                <a:spcPts val="20"/>
              </a:spcBef>
            </a:pPr>
            <a:r>
              <a:rPr sz="13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早的旧记录</a:t>
            </a:r>
            <a:r>
              <a:rPr sz="13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</p:txBody>
      </p:sp>
      <p:pic>
        <p:nvPicPr>
          <p:cNvPr id="4337" name="picture 43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895844" y="2177795"/>
            <a:ext cx="3223653" cy="489204"/>
          </a:xfrm>
          <a:prstGeom prst="rect">
            <a:avLst/>
          </a:prstGeom>
        </p:spPr>
      </p:pic>
      <p:sp>
        <p:nvSpPr>
          <p:cNvPr id="4338" name="rect"/>
          <p:cNvSpPr/>
          <p:nvPr/>
        </p:nvSpPr>
        <p:spPr>
          <a:xfrm>
            <a:off x="7235571" y="2906014"/>
            <a:ext cx="4522469" cy="12700"/>
          </a:xfrm>
          <a:prstGeom prst="rect">
            <a:avLst/>
          </a:pr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339" name="picture 43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624571" y="2541778"/>
            <a:ext cx="3674491" cy="1418208"/>
          </a:xfrm>
          <a:prstGeom prst="rect">
            <a:avLst/>
          </a:prstGeom>
        </p:spPr>
      </p:pic>
      <p:pic>
        <p:nvPicPr>
          <p:cNvPr id="4340" name="picture 43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437373" y="3378708"/>
            <a:ext cx="3861816" cy="1301495"/>
          </a:xfrm>
          <a:prstGeom prst="rect">
            <a:avLst/>
          </a:prstGeom>
        </p:spPr>
      </p:pic>
      <p:pic>
        <p:nvPicPr>
          <p:cNvPr id="4341" name="picture 43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342" name="textbox 4342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4343" name="textbox 4343"/>
          <p:cNvSpPr/>
          <p:nvPr/>
        </p:nvSpPr>
        <p:spPr>
          <a:xfrm>
            <a:off x="804304" y="1112723"/>
            <a:ext cx="1861185" cy="8591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9050" algn="l" rtl="0" eaLnBrk="0">
              <a:lnSpc>
                <a:spcPts val="2460"/>
              </a:lnSpc>
            </a:pPr>
            <a:r>
              <a:rPr sz="2000" spc="-9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sz="2000" spc="-9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-实现原理</a:t>
            </a:r>
            <a:endParaRPr lang="en-US" altLang="en-US" sz="2000" dirty="0"/>
          </a:p>
          <a:p>
            <a:pPr algn="l" rtl="0" eaLnBrk="0">
              <a:lnSpc>
                <a:spcPct val="165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3000"/>
              </a:lnSpc>
              <a:spcBef>
                <a:spcPts val="0"/>
              </a:spcBef>
            </a:pPr>
            <a:r>
              <a:rPr sz="1300" spc="6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6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undo</a:t>
            </a:r>
            <a:r>
              <a:rPr sz="150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</a:t>
            </a:r>
            <a:r>
              <a:rPr sz="150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sz="1500" spc="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链</a:t>
            </a:r>
            <a:endParaRPr lang="en-US" altLang="en-US" sz="1500" dirty="0"/>
          </a:p>
        </p:txBody>
      </p:sp>
      <p:pic>
        <p:nvPicPr>
          <p:cNvPr id="4344" name="picture 43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345" name="picture 43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346" name="textbox 4346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4347" name="path"/>
          <p:cNvSpPr/>
          <p:nvPr/>
        </p:nvSpPr>
        <p:spPr>
          <a:xfrm>
            <a:off x="7157973" y="2906014"/>
            <a:ext cx="4677664" cy="83946"/>
          </a:xfrm>
          <a:custGeom>
            <a:avLst/>
            <a:gdLst/>
            <a:ahLst/>
            <a:cxnLst/>
            <a:rect l="0" t="0" r="0" b="0"/>
            <a:pathLst>
              <a:path w="7366" h="132">
                <a:moveTo>
                  <a:pt x="10" y="122"/>
                </a:moveTo>
                <a:cubicBezTo>
                  <a:pt x="10" y="60"/>
                  <a:pt x="60" y="10"/>
                  <a:pt x="122" y="10"/>
                </a:cubicBezTo>
                <a:moveTo>
                  <a:pt x="7244" y="10"/>
                </a:moveTo>
                <a:cubicBezTo>
                  <a:pt x="7306" y="10"/>
                  <a:pt x="7356" y="60"/>
                  <a:pt x="7356" y="122"/>
                </a:cubicBezTo>
              </a:path>
            </a:pathLst>
          </a:custGeom>
          <a:noFill/>
          <a:ln w="12700" cap="flat">
            <a:solidFill>
              <a:srgbClr val="595959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644" name="group 64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348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349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350" name="picture 43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4351" name="path"/>
          <p:cNvSpPr/>
          <p:nvPr/>
        </p:nvSpPr>
        <p:spPr>
          <a:xfrm>
            <a:off x="7157973" y="1840738"/>
            <a:ext cx="94488" cy="1012444"/>
          </a:xfrm>
          <a:custGeom>
            <a:avLst/>
            <a:gdLst/>
            <a:ahLst/>
            <a:cxnLst/>
            <a:rect l="0" t="0" r="0" b="0"/>
            <a:pathLst>
              <a:path w="148" h="1594">
                <a:moveTo>
                  <a:pt x="10" y="138"/>
                </a:moveTo>
                <a:cubicBezTo>
                  <a:pt x="10" y="67"/>
                  <a:pt x="67" y="10"/>
                  <a:pt x="138" y="10"/>
                </a:cubicBezTo>
                <a:moveTo>
                  <a:pt x="138" y="1584"/>
                </a:moveTo>
                <a:cubicBezTo>
                  <a:pt x="67" y="1584"/>
                  <a:pt x="10" y="1526"/>
                  <a:pt x="10" y="1455"/>
                </a:cubicBezTo>
              </a:path>
            </a:pathLst>
          </a:custGeom>
          <a:noFill/>
          <a:ln w="12700" cap="flat">
            <a:solidFill>
              <a:srgbClr val="595959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52" name="path"/>
          <p:cNvSpPr/>
          <p:nvPr/>
        </p:nvSpPr>
        <p:spPr>
          <a:xfrm>
            <a:off x="11741150" y="1840738"/>
            <a:ext cx="94488" cy="1012444"/>
          </a:xfrm>
          <a:custGeom>
            <a:avLst/>
            <a:gdLst/>
            <a:ahLst/>
            <a:cxnLst/>
            <a:rect l="0" t="0" r="0" b="0"/>
            <a:pathLst>
              <a:path w="148" h="1594">
                <a:moveTo>
                  <a:pt x="10" y="10"/>
                </a:moveTo>
                <a:cubicBezTo>
                  <a:pt x="81" y="10"/>
                  <a:pt x="138" y="67"/>
                  <a:pt x="138" y="138"/>
                </a:cubicBezTo>
                <a:moveTo>
                  <a:pt x="138" y="1455"/>
                </a:moveTo>
                <a:cubicBezTo>
                  <a:pt x="138" y="1526"/>
                  <a:pt x="81" y="1584"/>
                  <a:pt x="10" y="1584"/>
                </a:cubicBezTo>
              </a:path>
            </a:pathLst>
          </a:custGeom>
          <a:noFill/>
          <a:ln w="12700" cap="flat">
            <a:solidFill>
              <a:srgbClr val="595959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53" name="textbox 4353"/>
          <p:cNvSpPr/>
          <p:nvPr/>
        </p:nvSpPr>
        <p:spPr>
          <a:xfrm>
            <a:off x="6640466" y="3669919"/>
            <a:ext cx="524509" cy="174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100" b="1" spc="-10" dirty="0">
                <a:solidFill>
                  <a:srgbClr val="00B0F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undo</a:t>
            </a:r>
            <a:r>
              <a:rPr sz="1100" spc="-10" dirty="0">
                <a:solidFill>
                  <a:srgbClr val="00B0F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100" b="1" spc="-10" dirty="0">
                <a:solidFill>
                  <a:srgbClr val="00B0F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lo</a:t>
            </a:r>
            <a:r>
              <a:rPr sz="1100" b="1" spc="0" dirty="0">
                <a:solidFill>
                  <a:srgbClr val="00B0F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</a:t>
            </a:r>
            <a:endParaRPr lang="en-US" altLang="en-US" sz="1100" dirty="0"/>
          </a:p>
        </p:txBody>
      </p:sp>
      <p:sp>
        <p:nvSpPr>
          <p:cNvPr id="4354" name="textbox 4354"/>
          <p:cNvSpPr/>
          <p:nvPr/>
        </p:nvSpPr>
        <p:spPr>
          <a:xfrm>
            <a:off x="6778734" y="2322943"/>
            <a:ext cx="287020" cy="1771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1000" spc="30" dirty="0">
                <a:ln w="3831" cap="flat" cmpd="sng">
                  <a:solidFill>
                    <a:srgbClr val="00B0F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B0F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记</a:t>
            </a:r>
            <a:r>
              <a:rPr sz="1000" spc="20" dirty="0">
                <a:ln w="3831" cap="flat" cmpd="sng">
                  <a:solidFill>
                    <a:srgbClr val="00B0F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B0F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录</a:t>
            </a:r>
            <a:endParaRPr lang="en-US" altLang="en-US" sz="1000" dirty="0"/>
          </a:p>
        </p:txBody>
      </p:sp>
      <p:sp>
        <p:nvSpPr>
          <p:cNvPr id="4355" name="path"/>
          <p:cNvSpPr/>
          <p:nvPr/>
        </p:nvSpPr>
        <p:spPr>
          <a:xfrm>
            <a:off x="7157973" y="4858639"/>
            <a:ext cx="83947" cy="83946"/>
          </a:xfrm>
          <a:custGeom>
            <a:avLst/>
            <a:gdLst/>
            <a:ahLst/>
            <a:cxnLst/>
            <a:rect l="0" t="0" r="0" b="0"/>
            <a:pathLst>
              <a:path w="132" h="132">
                <a:moveTo>
                  <a:pt x="122" y="122"/>
                </a:moveTo>
                <a:cubicBezTo>
                  <a:pt x="60" y="122"/>
                  <a:pt x="10" y="71"/>
                  <a:pt x="10" y="10"/>
                </a:cubicBezTo>
              </a:path>
            </a:pathLst>
          </a:custGeom>
          <a:noFill/>
          <a:ln w="12700" cap="flat">
            <a:solidFill>
              <a:srgbClr val="595959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56" name="path"/>
          <p:cNvSpPr/>
          <p:nvPr/>
        </p:nvSpPr>
        <p:spPr>
          <a:xfrm>
            <a:off x="11751691" y="4858639"/>
            <a:ext cx="83946" cy="83946"/>
          </a:xfrm>
          <a:custGeom>
            <a:avLst/>
            <a:gdLst/>
            <a:ahLst/>
            <a:cxnLst/>
            <a:rect l="0" t="0" r="0" b="0"/>
            <a:pathLst>
              <a:path w="132" h="132">
                <a:moveTo>
                  <a:pt x="122" y="10"/>
                </a:moveTo>
                <a:cubicBezTo>
                  <a:pt x="122" y="71"/>
                  <a:pt x="72" y="122"/>
                  <a:pt x="10" y="122"/>
                </a:cubicBezTo>
              </a:path>
            </a:pathLst>
          </a:custGeom>
          <a:noFill/>
          <a:ln w="12700" cap="flat">
            <a:solidFill>
              <a:srgbClr val="595959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7" name="table 4357"/>
          <p:cNvGraphicFramePr>
            <a:graphicFrameLocks noGrp="1"/>
          </p:cNvGraphicFramePr>
          <p:nvPr/>
        </p:nvGraphicFramePr>
        <p:xfrm>
          <a:off x="937005" y="2966085"/>
          <a:ext cx="10165080" cy="1959610"/>
        </p:xfrm>
        <a:graphic>
          <a:graphicData uri="http://schemas.openxmlformats.org/drawingml/2006/table">
            <a:tbl>
              <a:tblPr/>
              <a:tblGrid>
                <a:gridCol w="2428239"/>
                <a:gridCol w="7736840"/>
              </a:tblGrid>
              <a:tr h="5003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1068705" algn="l" rtl="0" eaLnBrk="0">
                        <a:lnSpc>
                          <a:spcPct val="98000"/>
                        </a:lnSpc>
                      </a:pPr>
                      <a:r>
                        <a:rPr sz="12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字段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marL="3715385" algn="l" rtl="0" eaLnBrk="0">
                        <a:lnSpc>
                          <a:spcPct val="98000"/>
                        </a:lnSpc>
                      </a:pPr>
                      <a:r>
                        <a:rPr sz="12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含</a:t>
                      </a:r>
                      <a:r>
                        <a:rPr sz="12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义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</a:tr>
              <a:tr h="3632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600" dirty="0"/>
                    </a:p>
                    <a:p>
                      <a:pPr marL="115570" algn="l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</a:pP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当前活跃的事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务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ID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集合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632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700" dirty="0"/>
                    </a:p>
                    <a:p>
                      <a:pPr marL="109855" algn="l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最小活跃事务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ID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632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600" dirty="0"/>
                    </a:p>
                    <a:p>
                      <a:pPr marL="107950" algn="l" rtl="0" eaLnBrk="0">
                        <a:lnSpc>
                          <a:spcPct val="91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预分配事务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ID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，当前最大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事务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ID+1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(因为事务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ID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是自增的)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6957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700" dirty="0"/>
                    </a:p>
                    <a:p>
                      <a:pPr marL="112395" algn="l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ReadVi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ew</a:t>
                      </a:r>
                      <a:r>
                        <a:rPr sz="12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创建者的事务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ID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4358" name="textbox 4358"/>
          <p:cNvSpPr/>
          <p:nvPr/>
        </p:nvSpPr>
        <p:spPr>
          <a:xfrm>
            <a:off x="804304" y="1112723"/>
            <a:ext cx="9209405" cy="17995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9050" algn="l" rtl="0" eaLnBrk="0">
              <a:lnSpc>
                <a:spcPts val="2460"/>
              </a:lnSpc>
            </a:pPr>
            <a:r>
              <a:rPr sz="2000" spc="-9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sz="2000" spc="-9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-实现原理</a:t>
            </a:r>
            <a:endParaRPr lang="en-US" altLang="en-US" sz="2000" dirty="0"/>
          </a:p>
          <a:p>
            <a:pPr algn="l" rtl="0" eaLnBrk="0">
              <a:lnSpc>
                <a:spcPct val="164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2040"/>
              </a:lnSpc>
              <a:spcBef>
                <a:spcPts val="460"/>
              </a:spcBef>
            </a:pP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</a:t>
            </a:r>
            <a:r>
              <a:rPr sz="1300" spc="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readview</a:t>
            </a:r>
            <a:endParaRPr lang="en-US" altLang="en-US" sz="1500" dirty="0"/>
          </a:p>
          <a:p>
            <a:pPr marL="176530" algn="l" rtl="0" eaLnBrk="0">
              <a:lnSpc>
                <a:spcPct val="198000"/>
              </a:lnSpc>
              <a:spcBef>
                <a:spcPts val="390"/>
              </a:spcBef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ReadView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(读视图)是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快照读</a:t>
            </a:r>
            <a:r>
              <a:rPr sz="14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执行时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MVCC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提取数据的依据，记录并维护系统当前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活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跃的事务(未提交的)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id。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dView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中包含了四个核心字段：</a:t>
            </a:r>
            <a:endParaRPr lang="en-US" altLang="en-US" sz="1400" dirty="0"/>
          </a:p>
        </p:txBody>
      </p:sp>
      <p:pic>
        <p:nvPicPr>
          <p:cNvPr id="4359" name="picture 43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360" name="textbox 4360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4361" name="picture 43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362" name="picture 43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363" name="textbox 4363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4364" name="picture 43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42416" y="4606112"/>
            <a:ext cx="999629" cy="236524"/>
          </a:xfrm>
          <a:prstGeom prst="rect">
            <a:avLst/>
          </a:prstGeom>
        </p:spPr>
      </p:pic>
      <p:pic>
        <p:nvPicPr>
          <p:cNvPr id="4365" name="picture 43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42416" y="4243069"/>
            <a:ext cx="820089" cy="236220"/>
          </a:xfrm>
          <a:prstGeom prst="rect">
            <a:avLst/>
          </a:prstGeom>
        </p:spPr>
      </p:pic>
      <p:grpSp>
        <p:nvGrpSpPr>
          <p:cNvPr id="646" name="group 64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366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367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368" name="picture 43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42416" y="3879850"/>
            <a:ext cx="783208" cy="236220"/>
          </a:xfrm>
          <a:prstGeom prst="rect">
            <a:avLst/>
          </a:prstGeom>
        </p:spPr>
      </p:pic>
      <p:pic>
        <p:nvPicPr>
          <p:cNvPr id="4369" name="picture 43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4370" name="picture 437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42416" y="3516122"/>
            <a:ext cx="492315" cy="236219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1" name="textbox 4371"/>
          <p:cNvSpPr/>
          <p:nvPr/>
        </p:nvSpPr>
        <p:spPr>
          <a:xfrm>
            <a:off x="1007616" y="5663819"/>
            <a:ext cx="6633209" cy="7747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4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不同的隔离级别，生成Read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iew</a:t>
            </a:r>
            <a:r>
              <a:rPr sz="14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的时机不同：</a:t>
            </a:r>
            <a:endParaRPr lang="en-US" altLang="en-US" sz="1400" dirty="0"/>
          </a:p>
          <a:p>
            <a:pPr marL="17145" algn="l" rtl="0" eaLnBrk="0">
              <a:lnSpc>
                <a:spcPct val="92000"/>
              </a:lnSpc>
              <a:spcBef>
                <a:spcPts val="865"/>
              </a:spcBef>
            </a:pP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COMMITTED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：在事务中每一次执行快照读时生成Rea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View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200" dirty="0"/>
          </a:p>
          <a:p>
            <a:pPr algn="l" rtl="0" eaLnBrk="0">
              <a:lnSpc>
                <a:spcPct val="115000"/>
              </a:lnSpc>
            </a:pPr>
            <a:endParaRPr lang="en-US" altLang="en-US" sz="600" dirty="0"/>
          </a:p>
          <a:p>
            <a:pPr marL="17145" algn="l" rtl="0" eaLnBrk="0">
              <a:lnSpc>
                <a:spcPct val="92000"/>
              </a:lnSpc>
              <a:spcBef>
                <a:spcPts val="5"/>
              </a:spcBef>
            </a:pP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REPEATABLE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READ：仅在事务中第一次执行快照读时生成ReadV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ew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，后续复用该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ReadView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200" dirty="0"/>
          </a:p>
        </p:txBody>
      </p:sp>
      <p:pic>
        <p:nvPicPr>
          <p:cNvPr id="4372" name="picture 43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373" name="textbox 4373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4374" name="picture 43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sp>
        <p:nvSpPr>
          <p:cNvPr id="4375" name="textbox 4375"/>
          <p:cNvSpPr/>
          <p:nvPr/>
        </p:nvSpPr>
        <p:spPr>
          <a:xfrm>
            <a:off x="3269132" y="4639183"/>
            <a:ext cx="5803265" cy="1936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④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min_trx_id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&lt;=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trx_id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&lt;=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max_trx_id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如果trx_id不在m_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ds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中是</a:t>
            </a:r>
            <a:r>
              <a:rPr sz="1200" spc="-20" dirty="0">
                <a:solidFill>
                  <a:srgbClr val="00B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访问该版本的</a:t>
            </a:r>
            <a:endParaRPr lang="en-US" altLang="en-US" sz="1200" dirty="0"/>
          </a:p>
        </p:txBody>
      </p:sp>
      <p:pic>
        <p:nvPicPr>
          <p:cNvPr id="4376" name="picture 43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377" name="path"/>
          <p:cNvSpPr/>
          <p:nvPr/>
        </p:nvSpPr>
        <p:spPr>
          <a:xfrm>
            <a:off x="2863976" y="2277236"/>
            <a:ext cx="329945" cy="2483358"/>
          </a:xfrm>
          <a:custGeom>
            <a:avLst/>
            <a:gdLst/>
            <a:ahLst/>
            <a:cxnLst/>
            <a:rect l="0" t="0" r="0" b="0"/>
            <a:pathLst>
              <a:path w="519" h="3910">
                <a:moveTo>
                  <a:pt x="504" y="3895"/>
                </a:moveTo>
                <a:cubicBezTo>
                  <a:pt x="369" y="3895"/>
                  <a:pt x="259" y="3807"/>
                  <a:pt x="259" y="3697"/>
                </a:cubicBezTo>
                <a:lnTo>
                  <a:pt x="259" y="2153"/>
                </a:lnTo>
                <a:cubicBezTo>
                  <a:pt x="259" y="2044"/>
                  <a:pt x="150" y="1955"/>
                  <a:pt x="15" y="1955"/>
                </a:cubicBezTo>
                <a:cubicBezTo>
                  <a:pt x="150" y="1955"/>
                  <a:pt x="259" y="1866"/>
                  <a:pt x="259" y="1757"/>
                </a:cubicBezTo>
                <a:lnTo>
                  <a:pt x="259" y="212"/>
                </a:lnTo>
                <a:cubicBezTo>
                  <a:pt x="259" y="103"/>
                  <a:pt x="369" y="15"/>
                  <a:pt x="504" y="15"/>
                </a:cubicBezTo>
              </a:path>
            </a:pathLst>
          </a:custGeom>
          <a:noFill/>
          <a:ln w="19050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78" name="textbox 4378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4379" name="textbox 4379"/>
          <p:cNvSpPr/>
          <p:nvPr/>
        </p:nvSpPr>
        <p:spPr>
          <a:xfrm>
            <a:off x="3278276" y="2176652"/>
            <a:ext cx="3128645" cy="1936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trx_id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==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reator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trx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id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00B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可以访问该版本</a:t>
            </a:r>
            <a:endParaRPr lang="en-US" altLang="en-US" sz="1200" dirty="0"/>
          </a:p>
        </p:txBody>
      </p:sp>
      <p:sp>
        <p:nvSpPr>
          <p:cNvPr id="4380" name="textbox 4380"/>
          <p:cNvSpPr/>
          <p:nvPr/>
        </p:nvSpPr>
        <p:spPr>
          <a:xfrm>
            <a:off x="6942378" y="3819270"/>
            <a:ext cx="3268979" cy="1930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200" spc="-4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成立，说明该事务是在ReadView生成后才开启。</a:t>
            </a:r>
            <a:endParaRPr lang="en-US" altLang="en-US" sz="1200" dirty="0"/>
          </a:p>
        </p:txBody>
      </p:sp>
      <p:sp>
        <p:nvSpPr>
          <p:cNvPr id="4381" name="textbox 4381"/>
          <p:cNvSpPr/>
          <p:nvPr/>
        </p:nvSpPr>
        <p:spPr>
          <a:xfrm>
            <a:off x="3269132" y="3805554"/>
            <a:ext cx="2990850" cy="1936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③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trx_id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max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trx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id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不可以访问该版本</a:t>
            </a:r>
            <a:endParaRPr lang="en-US" altLang="en-US" sz="1200" dirty="0"/>
          </a:p>
        </p:txBody>
      </p:sp>
      <p:sp>
        <p:nvSpPr>
          <p:cNvPr id="4382" name="textbox 4382"/>
          <p:cNvSpPr/>
          <p:nvPr/>
        </p:nvSpPr>
        <p:spPr>
          <a:xfrm>
            <a:off x="810708" y="1112723"/>
            <a:ext cx="1813560" cy="3378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460"/>
              </a:lnSpc>
            </a:pPr>
            <a:r>
              <a:rPr sz="2000" spc="-9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sz="2000" spc="-9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-实现原理</a:t>
            </a:r>
            <a:endParaRPr lang="en-US" altLang="en-US" sz="2000" dirty="0"/>
          </a:p>
        </p:txBody>
      </p:sp>
      <p:sp>
        <p:nvSpPr>
          <p:cNvPr id="4383" name="textbox 4383"/>
          <p:cNvSpPr/>
          <p:nvPr/>
        </p:nvSpPr>
        <p:spPr>
          <a:xfrm>
            <a:off x="3278276" y="3015741"/>
            <a:ext cx="2764154" cy="1936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trx_id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min_t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id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00B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可以访问该版本</a:t>
            </a:r>
            <a:endParaRPr lang="en-US" altLang="en-US" sz="1200" dirty="0"/>
          </a:p>
        </p:txBody>
      </p:sp>
      <p:sp>
        <p:nvSpPr>
          <p:cNvPr id="4384" name="textbox 4384"/>
          <p:cNvSpPr/>
          <p:nvPr/>
        </p:nvSpPr>
        <p:spPr>
          <a:xfrm>
            <a:off x="6951776" y="2185796"/>
            <a:ext cx="2695575" cy="1924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200" spc="-7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成立，说明数据是当前这个事务更改</a:t>
            </a:r>
            <a:r>
              <a:rPr sz="12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的。</a:t>
            </a:r>
            <a:endParaRPr lang="en-US" altLang="en-US" sz="1200" dirty="0"/>
          </a:p>
        </p:txBody>
      </p:sp>
      <p:sp>
        <p:nvSpPr>
          <p:cNvPr id="4385" name="textbox 4385"/>
          <p:cNvSpPr/>
          <p:nvPr/>
        </p:nvSpPr>
        <p:spPr>
          <a:xfrm>
            <a:off x="3103372" y="1899030"/>
            <a:ext cx="1905635" cy="1987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200" spc="-60" dirty="0">
                <a:solidFill>
                  <a:srgbClr val="F7964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trx_id：代表是当前事务I</a:t>
            </a:r>
            <a:r>
              <a:rPr sz="1200" spc="-50" dirty="0">
                <a:solidFill>
                  <a:srgbClr val="F7964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sz="1200" spc="-60" dirty="0">
                <a:solidFill>
                  <a:srgbClr val="F7964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200" dirty="0"/>
          </a:p>
        </p:txBody>
      </p:sp>
      <p:sp>
        <p:nvSpPr>
          <p:cNvPr id="4386" name="textbox 4386"/>
          <p:cNvSpPr/>
          <p:nvPr/>
        </p:nvSpPr>
        <p:spPr>
          <a:xfrm>
            <a:off x="6951776" y="3010280"/>
            <a:ext cx="1948814" cy="1924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200" spc="-8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成立，说明数据已经提交了</a:t>
            </a:r>
            <a:r>
              <a:rPr sz="1200" spc="-2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200" dirty="0"/>
          </a:p>
        </p:txBody>
      </p:sp>
      <p:sp>
        <p:nvSpPr>
          <p:cNvPr id="4387" name="textbox 4387"/>
          <p:cNvSpPr/>
          <p:nvPr/>
        </p:nvSpPr>
        <p:spPr>
          <a:xfrm>
            <a:off x="1228979" y="3442533"/>
            <a:ext cx="1600200" cy="2209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版本链数据访问规则</a:t>
            </a:r>
            <a:endParaRPr lang="en-US" altLang="en-US" sz="1400" dirty="0"/>
          </a:p>
        </p:txBody>
      </p:sp>
      <p:sp>
        <p:nvSpPr>
          <p:cNvPr id="4388" name="textbox 4388"/>
          <p:cNvSpPr/>
          <p:nvPr/>
        </p:nvSpPr>
        <p:spPr>
          <a:xfrm>
            <a:off x="9521876" y="4608322"/>
            <a:ext cx="1799589" cy="1924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200" spc="-8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成立，说明数据已经提交</a:t>
            </a:r>
            <a:r>
              <a:rPr sz="1200" spc="-7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200" dirty="0"/>
          </a:p>
        </p:txBody>
      </p:sp>
      <p:sp>
        <p:nvSpPr>
          <p:cNvPr id="4389" name="textbox 4389"/>
          <p:cNvSpPr/>
          <p:nvPr/>
        </p:nvSpPr>
        <p:spPr>
          <a:xfrm>
            <a:off x="804304" y="1733174"/>
            <a:ext cx="1236344" cy="2851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040"/>
              </a:lnSpc>
            </a:pP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</a:t>
            </a:r>
            <a:r>
              <a:rPr sz="1300" spc="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readview</a:t>
            </a:r>
            <a:endParaRPr lang="en-US" altLang="en-US" sz="1500" dirty="0"/>
          </a:p>
        </p:txBody>
      </p:sp>
      <p:grpSp>
        <p:nvGrpSpPr>
          <p:cNvPr id="648" name="group 64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390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391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392" name="picture 43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4393" name="path"/>
          <p:cNvSpPr/>
          <p:nvPr/>
        </p:nvSpPr>
        <p:spPr>
          <a:xfrm>
            <a:off x="6481571" y="2132076"/>
            <a:ext cx="275844" cy="318515"/>
          </a:xfrm>
          <a:custGeom>
            <a:avLst/>
            <a:gdLst/>
            <a:ahLst/>
            <a:cxnLst/>
            <a:rect l="0" t="0" r="0" b="0"/>
            <a:pathLst>
              <a:path w="434" h="501">
                <a:moveTo>
                  <a:pt x="0" y="125"/>
                </a:moveTo>
                <a:lnTo>
                  <a:pt x="217" y="125"/>
                </a:lnTo>
                <a:lnTo>
                  <a:pt x="217" y="0"/>
                </a:lnTo>
                <a:lnTo>
                  <a:pt x="434" y="250"/>
                </a:lnTo>
                <a:lnTo>
                  <a:pt x="217" y="501"/>
                </a:lnTo>
                <a:lnTo>
                  <a:pt x="217" y="376"/>
                </a:lnTo>
                <a:lnTo>
                  <a:pt x="0" y="376"/>
                </a:lnTo>
                <a:lnTo>
                  <a:pt x="0" y="125"/>
                </a:lnTo>
                <a:close/>
              </a:path>
            </a:pathLst>
          </a:cu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94" name="path"/>
          <p:cNvSpPr/>
          <p:nvPr/>
        </p:nvSpPr>
        <p:spPr>
          <a:xfrm>
            <a:off x="6481571" y="2964179"/>
            <a:ext cx="275844" cy="316991"/>
          </a:xfrm>
          <a:custGeom>
            <a:avLst/>
            <a:gdLst/>
            <a:ahLst/>
            <a:cxnLst/>
            <a:rect l="0" t="0" r="0" b="0"/>
            <a:pathLst>
              <a:path w="434" h="499">
                <a:moveTo>
                  <a:pt x="0" y="124"/>
                </a:moveTo>
                <a:lnTo>
                  <a:pt x="217" y="124"/>
                </a:lnTo>
                <a:lnTo>
                  <a:pt x="217" y="0"/>
                </a:lnTo>
                <a:lnTo>
                  <a:pt x="434" y="249"/>
                </a:lnTo>
                <a:lnTo>
                  <a:pt x="217" y="499"/>
                </a:lnTo>
                <a:lnTo>
                  <a:pt x="217" y="374"/>
                </a:lnTo>
                <a:lnTo>
                  <a:pt x="0" y="374"/>
                </a:lnTo>
                <a:lnTo>
                  <a:pt x="0" y="124"/>
                </a:lnTo>
                <a:close/>
              </a:path>
            </a:pathLst>
          </a:cu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95" name="path"/>
          <p:cNvSpPr/>
          <p:nvPr/>
        </p:nvSpPr>
        <p:spPr>
          <a:xfrm>
            <a:off x="6472428" y="3762755"/>
            <a:ext cx="274319" cy="316992"/>
          </a:xfrm>
          <a:custGeom>
            <a:avLst/>
            <a:gdLst/>
            <a:ahLst/>
            <a:cxnLst/>
            <a:rect l="0" t="0" r="0" b="0"/>
            <a:pathLst>
              <a:path w="431" h="499">
                <a:moveTo>
                  <a:pt x="0" y="124"/>
                </a:moveTo>
                <a:lnTo>
                  <a:pt x="215" y="124"/>
                </a:lnTo>
                <a:lnTo>
                  <a:pt x="215" y="0"/>
                </a:lnTo>
                <a:lnTo>
                  <a:pt x="431" y="249"/>
                </a:lnTo>
                <a:lnTo>
                  <a:pt x="215" y="499"/>
                </a:lnTo>
                <a:lnTo>
                  <a:pt x="215" y="374"/>
                </a:lnTo>
                <a:lnTo>
                  <a:pt x="0" y="374"/>
                </a:lnTo>
                <a:lnTo>
                  <a:pt x="0" y="124"/>
                </a:lnTo>
                <a:close/>
              </a:path>
            </a:pathLst>
          </a:cu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96" name="path"/>
          <p:cNvSpPr/>
          <p:nvPr/>
        </p:nvSpPr>
        <p:spPr>
          <a:xfrm>
            <a:off x="9191244" y="4562855"/>
            <a:ext cx="274319" cy="316992"/>
          </a:xfrm>
          <a:custGeom>
            <a:avLst/>
            <a:gdLst/>
            <a:ahLst/>
            <a:cxnLst/>
            <a:rect l="0" t="0" r="0" b="0"/>
            <a:pathLst>
              <a:path w="431" h="499">
                <a:moveTo>
                  <a:pt x="0" y="124"/>
                </a:moveTo>
                <a:lnTo>
                  <a:pt x="215" y="124"/>
                </a:lnTo>
                <a:lnTo>
                  <a:pt x="215" y="0"/>
                </a:lnTo>
                <a:lnTo>
                  <a:pt x="431" y="249"/>
                </a:lnTo>
                <a:lnTo>
                  <a:pt x="215" y="499"/>
                </a:lnTo>
                <a:lnTo>
                  <a:pt x="215" y="374"/>
                </a:lnTo>
                <a:lnTo>
                  <a:pt x="0" y="374"/>
                </a:lnTo>
                <a:lnTo>
                  <a:pt x="0" y="124"/>
                </a:lnTo>
                <a:close/>
              </a:path>
            </a:pathLst>
          </a:cu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7" name="picture 43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141476" y="3211067"/>
            <a:ext cx="5437632" cy="2180844"/>
          </a:xfrm>
          <a:prstGeom prst="rect">
            <a:avLst/>
          </a:prstGeom>
        </p:spPr>
      </p:pic>
      <p:pic>
        <p:nvPicPr>
          <p:cNvPr id="4398" name="picture 43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399" name="textbox 4399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4400" name="picture 44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grpSp>
        <p:nvGrpSpPr>
          <p:cNvPr id="650" name="group 650"/>
          <p:cNvGrpSpPr/>
          <p:nvPr/>
        </p:nvGrpSpPr>
        <p:grpSpPr>
          <a:xfrm rot="21600000">
            <a:off x="10715625" y="2700909"/>
            <a:ext cx="1018794" cy="1018793"/>
            <a:chOff x="0" y="0"/>
            <a:chExt cx="1018794" cy="1018793"/>
          </a:xfrm>
        </p:grpSpPr>
        <p:sp>
          <p:nvSpPr>
            <p:cNvPr id="4401" name="path"/>
            <p:cNvSpPr/>
            <p:nvPr/>
          </p:nvSpPr>
          <p:spPr>
            <a:xfrm>
              <a:off x="0" y="0"/>
              <a:ext cx="1018794" cy="1018793"/>
            </a:xfrm>
            <a:custGeom>
              <a:avLst/>
              <a:gdLst/>
              <a:ahLst/>
              <a:cxnLst/>
              <a:rect l="0" t="0" r="0" b="0"/>
              <a:pathLst>
                <a:path w="1604" h="1604">
                  <a:moveTo>
                    <a:pt x="1559" y="802"/>
                  </a:moveTo>
                  <a:cubicBezTo>
                    <a:pt x="1559" y="383"/>
                    <a:pt x="1220" y="45"/>
                    <a:pt x="802" y="45"/>
                  </a:cubicBezTo>
                  <a:cubicBezTo>
                    <a:pt x="384" y="45"/>
                    <a:pt x="45" y="383"/>
                    <a:pt x="45" y="802"/>
                  </a:cubicBezTo>
                  <a:cubicBezTo>
                    <a:pt x="45" y="1220"/>
                    <a:pt x="384" y="1559"/>
                    <a:pt x="802" y="1559"/>
                  </a:cubicBezTo>
                  <a:cubicBezTo>
                    <a:pt x="1220" y="1559"/>
                    <a:pt x="1559" y="1220"/>
                    <a:pt x="1559" y="802"/>
                  </a:cubicBezTo>
                </a:path>
              </a:pathLst>
            </a:custGeom>
            <a:noFill/>
            <a:ln w="57150" cap="flat">
              <a:solidFill>
                <a:srgbClr val="C0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402" name="textbox 4402"/>
            <p:cNvSpPr/>
            <p:nvPr/>
          </p:nvSpPr>
          <p:spPr>
            <a:xfrm>
              <a:off x="-12700" y="-12700"/>
              <a:ext cx="1044575" cy="115061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7000"/>
                </a:lnSpc>
              </a:pPr>
              <a:endParaRPr lang="en-US" altLang="en-US" sz="1000" dirty="0"/>
            </a:p>
            <a:p>
              <a:pPr marL="318135" algn="l" rtl="0" eaLnBrk="0">
                <a:lnSpc>
                  <a:spcPct val="73000"/>
                </a:lnSpc>
                <a:spcBef>
                  <a:spcPts val="5"/>
                </a:spcBef>
              </a:pPr>
              <a:r>
                <a:rPr sz="3600" spc="-90" dirty="0">
                  <a:solidFill>
                    <a:srgbClr val="C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R</a:t>
              </a:r>
              <a:r>
                <a:rPr sz="3600" spc="-80" dirty="0">
                  <a:solidFill>
                    <a:srgbClr val="C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C</a:t>
              </a:r>
              <a:endParaRPr lang="en-US" altLang="en-US" sz="3600" dirty="0"/>
            </a:p>
          </p:txBody>
        </p:sp>
      </p:grpSp>
      <p:sp>
        <p:nvSpPr>
          <p:cNvPr id="4403" name="textbox 4403"/>
          <p:cNvSpPr/>
          <p:nvPr/>
        </p:nvSpPr>
        <p:spPr>
          <a:xfrm>
            <a:off x="1237534" y="2484704"/>
            <a:ext cx="4898390" cy="2216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4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RC隔离级别下，在事务中每一次执行快照读时生成ReadVie</a:t>
            </a:r>
            <a:r>
              <a:rPr sz="14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</a:t>
            </a:r>
            <a:r>
              <a:rPr sz="14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</p:txBody>
      </p:sp>
      <p:pic>
        <p:nvPicPr>
          <p:cNvPr id="4404" name="picture 44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405" name="textbox 4405"/>
          <p:cNvSpPr/>
          <p:nvPr/>
        </p:nvSpPr>
        <p:spPr>
          <a:xfrm>
            <a:off x="7185659" y="3831335"/>
            <a:ext cx="871855" cy="947419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3000"/>
              </a:lnSpc>
            </a:pPr>
            <a:endParaRPr lang="en-US" altLang="en-US" sz="600" dirty="0"/>
          </a:p>
          <a:p>
            <a:pPr marL="10795" algn="l" rtl="0" eaLnBrk="0">
              <a:lnSpc>
                <a:spcPct val="76000"/>
              </a:lnSpc>
              <a:spcBef>
                <a:spcPts val="5"/>
              </a:spcBef>
            </a:pP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ReadView</a:t>
            </a:r>
            <a:endParaRPr lang="en-US" altLang="en-US" sz="900" dirty="0"/>
          </a:p>
          <a:p>
            <a:pPr algn="l" rtl="0" eaLnBrk="0">
              <a:lnSpc>
                <a:spcPct val="102000"/>
              </a:lnSpc>
            </a:pPr>
            <a:endParaRPr lang="en-US" altLang="en-US" sz="900" dirty="0"/>
          </a:p>
          <a:p>
            <a:pPr marL="6350" indent="3810" algn="l" rtl="0" eaLnBrk="0">
              <a:lnSpc>
                <a:spcPct val="101000"/>
              </a:lnSpc>
              <a:spcBef>
                <a:spcPts val="5"/>
              </a:spcBef>
            </a:pP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ids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{3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,4,5}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min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trx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max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trx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reator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trx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endParaRPr lang="en-US" altLang="en-US" sz="900" dirty="0"/>
          </a:p>
        </p:txBody>
      </p:sp>
      <p:sp>
        <p:nvSpPr>
          <p:cNvPr id="4406" name="textbox 4406"/>
          <p:cNvSpPr/>
          <p:nvPr/>
        </p:nvSpPr>
        <p:spPr>
          <a:xfrm>
            <a:off x="8663940" y="4553711"/>
            <a:ext cx="871855" cy="96520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3000"/>
              </a:lnSpc>
            </a:pPr>
            <a:endParaRPr lang="en-US" altLang="en-US" sz="600" dirty="0"/>
          </a:p>
          <a:p>
            <a:pPr marL="10795" algn="l" rtl="0" eaLnBrk="0">
              <a:lnSpc>
                <a:spcPct val="76000"/>
              </a:lnSpc>
              <a:spcBef>
                <a:spcPts val="0"/>
              </a:spcBef>
            </a:pP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ReadView</a:t>
            </a:r>
            <a:endParaRPr lang="en-US" altLang="en-US" sz="900" dirty="0"/>
          </a:p>
          <a:p>
            <a:pPr marL="9525" algn="l" rtl="0" eaLnBrk="0">
              <a:lnSpc>
                <a:spcPct val="83000"/>
              </a:lnSpc>
              <a:spcBef>
                <a:spcPts val="1275"/>
              </a:spcBef>
            </a:pP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ids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{4,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5}</a:t>
            </a:r>
            <a:endParaRPr lang="en-US" altLang="en-US" sz="900" dirty="0"/>
          </a:p>
          <a:p>
            <a:pPr marL="9525" algn="l" rtl="0" eaLnBrk="0">
              <a:lnSpc>
                <a:spcPct val="100000"/>
              </a:lnSpc>
            </a:pP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min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trx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4</a:t>
            </a:r>
            <a:endParaRPr lang="en-US" altLang="en-US" sz="900" dirty="0"/>
          </a:p>
          <a:p>
            <a:pPr marL="9525" algn="l" rtl="0" eaLnBrk="0">
              <a:lnSpc>
                <a:spcPts val="1135"/>
              </a:lnSpc>
            </a:pP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max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trx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</a:t>
            </a:r>
            <a:endParaRPr lang="en-US" altLang="en-US" sz="900" dirty="0"/>
          </a:p>
          <a:p>
            <a:pPr marL="397510" algn="l" rtl="0" eaLnBrk="0">
              <a:lnSpc>
                <a:spcPts val="1105"/>
              </a:lnSpc>
              <a:spcBef>
                <a:spcPts val="125"/>
              </a:spcBef>
            </a:pP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trx</a:t>
            </a:r>
            <a:r>
              <a:rPr sz="900" spc="3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900" spc="3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900" spc="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endParaRPr lang="en-US" altLang="en-US" sz="900" dirty="0"/>
          </a:p>
        </p:txBody>
      </p:sp>
      <p:sp>
        <p:nvSpPr>
          <p:cNvPr id="4407" name="textbox 4407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4408" name="textbox 4408"/>
          <p:cNvSpPr/>
          <p:nvPr/>
        </p:nvSpPr>
        <p:spPr>
          <a:xfrm>
            <a:off x="810708" y="1112723"/>
            <a:ext cx="1813560" cy="3378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460"/>
              </a:lnSpc>
            </a:pPr>
            <a:r>
              <a:rPr sz="2000" spc="-9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sz="2000" spc="-9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-实现原理</a:t>
            </a:r>
            <a:endParaRPr lang="en-US" altLang="en-US" sz="2000" dirty="0"/>
          </a:p>
        </p:txBody>
      </p:sp>
      <p:sp>
        <p:nvSpPr>
          <p:cNvPr id="4409" name="textbox 4409"/>
          <p:cNvSpPr/>
          <p:nvPr/>
        </p:nvSpPr>
        <p:spPr>
          <a:xfrm>
            <a:off x="804304" y="1733174"/>
            <a:ext cx="1236344" cy="2851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040"/>
              </a:lnSpc>
            </a:pP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</a:t>
            </a:r>
            <a:r>
              <a:rPr sz="1300" spc="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readview</a:t>
            </a:r>
            <a:endParaRPr lang="en-US" altLang="en-US" sz="1500" dirty="0"/>
          </a:p>
        </p:txBody>
      </p:sp>
      <p:grpSp>
        <p:nvGrpSpPr>
          <p:cNvPr id="652" name="group 65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410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411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412" name="picture 44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4413" name="picture 44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6579869" y="5098542"/>
            <a:ext cx="2084070" cy="76200"/>
          </a:xfrm>
          <a:prstGeom prst="rect">
            <a:avLst/>
          </a:prstGeom>
        </p:spPr>
      </p:pic>
      <p:pic>
        <p:nvPicPr>
          <p:cNvPr id="4414" name="picture 44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6579869" y="4363973"/>
            <a:ext cx="511047" cy="76200"/>
          </a:xfrm>
          <a:prstGeom prst="rect">
            <a:avLst/>
          </a:prstGeom>
        </p:spPr>
      </p:pic>
      <p:sp>
        <p:nvSpPr>
          <p:cNvPr id="4415" name="textbox 4415"/>
          <p:cNvSpPr/>
          <p:nvPr/>
        </p:nvSpPr>
        <p:spPr>
          <a:xfrm>
            <a:off x="8657158" y="5321808"/>
            <a:ext cx="359409" cy="1663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105"/>
              </a:lnSpc>
            </a:pP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crea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tor</a:t>
            </a:r>
            <a:endParaRPr lang="en-US" altLang="en-US" sz="900" dirty="0"/>
          </a:p>
        </p:txBody>
      </p:sp>
      <p:sp>
        <p:nvSpPr>
          <p:cNvPr id="4416" name="textbox 4416"/>
          <p:cNvSpPr/>
          <p:nvPr/>
        </p:nvSpPr>
        <p:spPr>
          <a:xfrm>
            <a:off x="8990342" y="5407533"/>
            <a:ext cx="266065" cy="52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15"/>
              </a:lnSpc>
            </a:pPr>
            <a:r>
              <a:rPr sz="900" spc="3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3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</a:t>
            </a:r>
            <a:r>
              <a:rPr sz="900" spc="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endParaRPr lang="en-US" altLang="en-US" sz="900" dirty="0"/>
          </a:p>
        </p:txBody>
      </p:sp>
      <p:sp>
        <p:nvSpPr>
          <p:cNvPr id="4417" name="textbox 4417"/>
          <p:cNvSpPr/>
          <p:nvPr/>
        </p:nvSpPr>
        <p:spPr>
          <a:xfrm>
            <a:off x="9325470" y="5321808"/>
            <a:ext cx="45719" cy="1670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110"/>
              </a:lnSpc>
            </a:pP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endParaRPr lang="en-US" altLang="en-US" sz="900" dirty="0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8" name="picture 44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140452" y="4579620"/>
            <a:ext cx="6565392" cy="1653539"/>
          </a:xfrm>
          <a:prstGeom prst="rect">
            <a:avLst/>
          </a:prstGeom>
        </p:spPr>
      </p:pic>
      <p:pic>
        <p:nvPicPr>
          <p:cNvPr id="4419" name="picture 44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19911" y="4111752"/>
            <a:ext cx="4108703" cy="2520695"/>
          </a:xfrm>
          <a:prstGeom prst="rect">
            <a:avLst/>
          </a:prstGeom>
        </p:spPr>
      </p:pic>
      <p:pic>
        <p:nvPicPr>
          <p:cNvPr id="4420" name="picture 44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19911" y="2107692"/>
            <a:ext cx="5340858" cy="1938527"/>
          </a:xfrm>
          <a:prstGeom prst="rect">
            <a:avLst/>
          </a:prstGeom>
        </p:spPr>
      </p:pic>
      <p:pic>
        <p:nvPicPr>
          <p:cNvPr id="4421" name="picture 44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422" name="rect"/>
          <p:cNvSpPr/>
          <p:nvPr/>
        </p:nvSpPr>
        <p:spPr>
          <a:xfrm>
            <a:off x="6053328" y="5330952"/>
            <a:ext cx="181355" cy="207263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23" name="rect"/>
          <p:cNvSpPr/>
          <p:nvPr/>
        </p:nvSpPr>
        <p:spPr>
          <a:xfrm>
            <a:off x="6068567" y="4922520"/>
            <a:ext cx="182880" cy="205739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24" name="rect"/>
          <p:cNvSpPr/>
          <p:nvPr/>
        </p:nvSpPr>
        <p:spPr>
          <a:xfrm>
            <a:off x="6998207" y="5753100"/>
            <a:ext cx="182880" cy="205739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25" name="rect"/>
          <p:cNvSpPr/>
          <p:nvPr/>
        </p:nvSpPr>
        <p:spPr>
          <a:xfrm>
            <a:off x="8266176" y="5753100"/>
            <a:ext cx="478535" cy="205739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26" name="textbox 4426"/>
          <p:cNvSpPr/>
          <p:nvPr/>
        </p:nvSpPr>
        <p:spPr>
          <a:xfrm>
            <a:off x="6040628" y="4966466"/>
            <a:ext cx="2717164" cy="10337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27940" algn="l" rtl="0" eaLnBrk="0">
              <a:lnSpc>
                <a:spcPct val="78000"/>
              </a:lnSpc>
              <a:tabLst>
                <a:tab pos="76200" algn="l"/>
              </a:tabLst>
            </a:pPr>
            <a:r>
              <a:rPr sz="13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30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</a:t>
            </a:r>
            <a:r>
              <a:rPr sz="13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300" dirty="0"/>
          </a:p>
          <a:p>
            <a:pPr algn="l" rtl="0" eaLnBrk="0">
              <a:lnSpc>
                <a:spcPct val="134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78000"/>
              </a:lnSpc>
              <a:spcBef>
                <a:spcPts val="400"/>
              </a:spcBef>
              <a:tabLst>
                <a:tab pos="60325" algn="l"/>
              </a:tabLst>
            </a:pPr>
            <a:r>
              <a:rPr sz="13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30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</a:t>
            </a:r>
            <a:r>
              <a:rPr sz="13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3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algn="l" rtl="0" eaLnBrk="0">
              <a:lnSpc>
                <a:spcPct val="117000"/>
              </a:lnSpc>
            </a:pPr>
            <a:endParaRPr lang="en-US" altLang="en-US" sz="300" dirty="0"/>
          </a:p>
          <a:p>
            <a:pPr marL="957580" algn="l" rtl="0" eaLnBrk="0">
              <a:lnSpc>
                <a:spcPct val="92000"/>
              </a:lnSpc>
              <a:spcBef>
                <a:spcPts val="0"/>
              </a:spcBef>
              <a:tabLst>
                <a:tab pos="1005205" algn="l"/>
              </a:tabLst>
            </a:pP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</a:t>
            </a:r>
            <a:r>
              <a:rPr sz="1400" spc="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 </a:t>
            </a: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        </a:t>
            </a: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3,4,5</a:t>
            </a: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4427" name="textbox 4427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4428" name="textbox 4428"/>
          <p:cNvSpPr/>
          <p:nvPr/>
        </p:nvSpPr>
        <p:spPr>
          <a:xfrm>
            <a:off x="6224015" y="2513076"/>
            <a:ext cx="1035050" cy="118618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2000"/>
              </a:lnSpc>
            </a:pPr>
            <a:endParaRPr lang="en-US" altLang="en-US" sz="700" dirty="0"/>
          </a:p>
          <a:p>
            <a:pPr marL="11430" algn="l" rtl="0" eaLnBrk="0">
              <a:lnSpc>
                <a:spcPct val="80000"/>
              </a:lnSpc>
              <a:spcBef>
                <a:spcPts val="5"/>
              </a:spcBef>
            </a:pPr>
            <a:r>
              <a:rPr sz="1000" spc="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ReadVi</a:t>
            </a:r>
            <a:r>
              <a:rPr sz="1000" spc="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10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endParaRPr lang="en-US" altLang="en-US" sz="1000" dirty="0"/>
          </a:p>
          <a:p>
            <a:pPr marL="6350" indent="4445" algn="l" rtl="0" eaLnBrk="0">
              <a:lnSpc>
                <a:spcPct val="106000"/>
              </a:lnSpc>
              <a:spcBef>
                <a:spcPts val="5"/>
              </a:spcBef>
            </a:pPr>
            <a:r>
              <a:rPr sz="10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1000" spc="3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0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ids</a:t>
            </a:r>
            <a:r>
              <a:rPr sz="1000" spc="3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1000" spc="3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000" spc="3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{3,4</a:t>
            </a:r>
            <a:r>
              <a:rPr sz="10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,5}</a:t>
            </a:r>
            <a:r>
              <a:rPr sz="10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</a:t>
            </a:r>
            <a:r>
              <a:rPr sz="10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min</a:t>
            </a:r>
            <a:r>
              <a:rPr sz="1000" spc="5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0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trx</a:t>
            </a:r>
            <a:r>
              <a:rPr sz="1000" spc="5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0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1000" spc="5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1000" spc="5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0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</a:t>
            </a:r>
            <a:r>
              <a:rPr sz="10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 </a:t>
            </a:r>
            <a:r>
              <a:rPr sz="10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max</a:t>
            </a:r>
            <a:r>
              <a:rPr sz="1000" spc="5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0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trx</a:t>
            </a:r>
            <a:r>
              <a:rPr sz="1000" spc="5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0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1000" spc="5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1000" spc="5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000" spc="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</a:t>
            </a:r>
            <a:r>
              <a:rPr sz="10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</a:t>
            </a:r>
            <a:r>
              <a:rPr sz="10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creator</a:t>
            </a:r>
            <a:r>
              <a:rPr sz="1000" spc="6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0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trx</a:t>
            </a:r>
            <a:r>
              <a:rPr sz="1000" spc="6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0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1000" spc="6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1000" spc="6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000" spc="3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endParaRPr lang="en-US" altLang="en-US" sz="1000" dirty="0"/>
          </a:p>
        </p:txBody>
      </p:sp>
      <p:pic>
        <p:nvPicPr>
          <p:cNvPr id="4429" name="picture 44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grpSp>
        <p:nvGrpSpPr>
          <p:cNvPr id="654" name="group 654"/>
          <p:cNvGrpSpPr/>
          <p:nvPr/>
        </p:nvGrpSpPr>
        <p:grpSpPr>
          <a:xfrm rot="21600000">
            <a:off x="10715625" y="2700909"/>
            <a:ext cx="1018794" cy="1018793"/>
            <a:chOff x="0" y="0"/>
            <a:chExt cx="1018794" cy="1018793"/>
          </a:xfrm>
        </p:grpSpPr>
        <p:sp>
          <p:nvSpPr>
            <p:cNvPr id="4430" name="path"/>
            <p:cNvSpPr/>
            <p:nvPr/>
          </p:nvSpPr>
          <p:spPr>
            <a:xfrm>
              <a:off x="0" y="0"/>
              <a:ext cx="1018794" cy="1018793"/>
            </a:xfrm>
            <a:custGeom>
              <a:avLst/>
              <a:gdLst/>
              <a:ahLst/>
              <a:cxnLst/>
              <a:rect l="0" t="0" r="0" b="0"/>
              <a:pathLst>
                <a:path w="1604" h="1604">
                  <a:moveTo>
                    <a:pt x="1559" y="802"/>
                  </a:moveTo>
                  <a:cubicBezTo>
                    <a:pt x="1559" y="383"/>
                    <a:pt x="1220" y="45"/>
                    <a:pt x="802" y="45"/>
                  </a:cubicBezTo>
                  <a:cubicBezTo>
                    <a:pt x="384" y="45"/>
                    <a:pt x="45" y="383"/>
                    <a:pt x="45" y="802"/>
                  </a:cubicBezTo>
                  <a:cubicBezTo>
                    <a:pt x="45" y="1220"/>
                    <a:pt x="384" y="1559"/>
                    <a:pt x="802" y="1559"/>
                  </a:cubicBezTo>
                  <a:cubicBezTo>
                    <a:pt x="1220" y="1559"/>
                    <a:pt x="1559" y="1220"/>
                    <a:pt x="1559" y="802"/>
                  </a:cubicBezTo>
                </a:path>
              </a:pathLst>
            </a:custGeom>
            <a:noFill/>
            <a:ln w="57150" cap="flat">
              <a:solidFill>
                <a:srgbClr val="C0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431" name="textbox 4431"/>
            <p:cNvSpPr/>
            <p:nvPr/>
          </p:nvSpPr>
          <p:spPr>
            <a:xfrm>
              <a:off x="-12700" y="-12700"/>
              <a:ext cx="1044575" cy="115061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7000"/>
                </a:lnSpc>
              </a:pPr>
              <a:endParaRPr lang="en-US" altLang="en-US" sz="1000" dirty="0"/>
            </a:p>
            <a:p>
              <a:pPr marL="318135" algn="l" rtl="0" eaLnBrk="0">
                <a:lnSpc>
                  <a:spcPct val="73000"/>
                </a:lnSpc>
                <a:spcBef>
                  <a:spcPts val="5"/>
                </a:spcBef>
              </a:pPr>
              <a:r>
                <a:rPr sz="3600" spc="-90" dirty="0">
                  <a:solidFill>
                    <a:srgbClr val="C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R</a:t>
              </a:r>
              <a:r>
                <a:rPr sz="3600" spc="-80" dirty="0">
                  <a:solidFill>
                    <a:srgbClr val="C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C</a:t>
              </a:r>
              <a:endParaRPr lang="en-US" altLang="en-US" sz="3600" dirty="0"/>
            </a:p>
          </p:txBody>
        </p:sp>
      </p:grpSp>
      <p:pic>
        <p:nvPicPr>
          <p:cNvPr id="4432" name="picture 44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433" name="textbox 4433"/>
          <p:cNvSpPr/>
          <p:nvPr/>
        </p:nvSpPr>
        <p:spPr>
          <a:xfrm>
            <a:off x="7757159" y="3195828"/>
            <a:ext cx="870585" cy="93218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2000"/>
              </a:lnSpc>
            </a:pPr>
            <a:endParaRPr lang="en-US" altLang="en-US" sz="600" dirty="0"/>
          </a:p>
          <a:p>
            <a:pPr marL="10160" algn="l" rtl="0" eaLnBrk="0">
              <a:lnSpc>
                <a:spcPct val="76000"/>
              </a:lnSpc>
              <a:spcBef>
                <a:spcPts val="0"/>
              </a:spcBef>
            </a:pP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ReadView</a:t>
            </a:r>
            <a:endParaRPr lang="en-US" altLang="en-US" sz="900" dirty="0"/>
          </a:p>
          <a:p>
            <a:pPr algn="l" rtl="0" eaLnBrk="0">
              <a:lnSpc>
                <a:spcPct val="102000"/>
              </a:lnSpc>
            </a:pPr>
            <a:endParaRPr lang="en-US" altLang="en-US" sz="900" dirty="0"/>
          </a:p>
          <a:p>
            <a:pPr marL="5080" indent="3810" algn="l" rtl="0" eaLnBrk="0">
              <a:lnSpc>
                <a:spcPct val="101000"/>
              </a:lnSpc>
              <a:spcBef>
                <a:spcPts val="0"/>
              </a:spcBef>
            </a:pP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ids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{4,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5}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  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min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trx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4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max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trx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reator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trx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endParaRPr lang="en-US" altLang="en-US" sz="900" dirty="0"/>
          </a:p>
        </p:txBody>
      </p:sp>
      <p:sp>
        <p:nvSpPr>
          <p:cNvPr id="4434" name="textbox 4434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4435" name="textbox 4435"/>
          <p:cNvSpPr/>
          <p:nvPr/>
        </p:nvSpPr>
        <p:spPr>
          <a:xfrm>
            <a:off x="810708" y="1112723"/>
            <a:ext cx="1813560" cy="3378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460"/>
              </a:lnSpc>
            </a:pPr>
            <a:r>
              <a:rPr sz="2000" spc="-9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sz="2000" spc="-9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-实现原理</a:t>
            </a:r>
            <a:endParaRPr lang="en-US" altLang="en-US" sz="2000" dirty="0"/>
          </a:p>
        </p:txBody>
      </p:sp>
      <p:sp>
        <p:nvSpPr>
          <p:cNvPr id="4436" name="textbox 4436"/>
          <p:cNvSpPr/>
          <p:nvPr/>
        </p:nvSpPr>
        <p:spPr>
          <a:xfrm>
            <a:off x="804304" y="1733174"/>
            <a:ext cx="1236344" cy="2851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040"/>
              </a:lnSpc>
            </a:pP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</a:t>
            </a:r>
            <a:r>
              <a:rPr sz="1300" spc="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readview</a:t>
            </a:r>
            <a:endParaRPr lang="en-US" altLang="en-US" sz="1500" dirty="0"/>
          </a:p>
        </p:txBody>
      </p:sp>
      <p:grpSp>
        <p:nvGrpSpPr>
          <p:cNvPr id="656" name="group 65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437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438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439" name="picture 44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4440" name="picture 44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650229" y="3784854"/>
            <a:ext cx="2081911" cy="76200"/>
          </a:xfrm>
          <a:prstGeom prst="rect">
            <a:avLst/>
          </a:prstGeom>
        </p:spPr>
      </p:pic>
      <p:sp>
        <p:nvSpPr>
          <p:cNvPr id="4441" name="rect"/>
          <p:cNvSpPr/>
          <p:nvPr/>
        </p:nvSpPr>
        <p:spPr>
          <a:xfrm>
            <a:off x="5558028" y="5753100"/>
            <a:ext cx="182879" cy="205739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42" name="textbox 4442"/>
          <p:cNvSpPr/>
          <p:nvPr/>
        </p:nvSpPr>
        <p:spPr>
          <a:xfrm>
            <a:off x="6268211" y="4504944"/>
            <a:ext cx="182879" cy="24701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48260" algn="l" rtl="0" eaLnBrk="0">
              <a:lnSpc>
                <a:spcPct val="73000"/>
              </a:lnSpc>
            </a:pP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endParaRPr lang="en-US" altLang="en-US" sz="1400" dirty="0"/>
          </a:p>
        </p:txBody>
      </p:sp>
      <p:sp>
        <p:nvSpPr>
          <p:cNvPr id="4443" name="textbox 4443"/>
          <p:cNvSpPr/>
          <p:nvPr/>
        </p:nvSpPr>
        <p:spPr>
          <a:xfrm>
            <a:off x="5593867" y="5797401"/>
            <a:ext cx="10731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</a:pP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</a:t>
            </a:r>
            <a:endParaRPr lang="en-US" altLang="en-US" sz="1400" dirty="0"/>
          </a:p>
        </p:txBody>
      </p:sp>
      <p:sp>
        <p:nvSpPr>
          <p:cNvPr id="4444" name="rect"/>
          <p:cNvSpPr/>
          <p:nvPr/>
        </p:nvSpPr>
        <p:spPr>
          <a:xfrm>
            <a:off x="8068056" y="6097523"/>
            <a:ext cx="198119" cy="45719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5" name="picture 44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140452" y="4579620"/>
            <a:ext cx="6565392" cy="1653539"/>
          </a:xfrm>
          <a:prstGeom prst="rect">
            <a:avLst/>
          </a:prstGeom>
        </p:spPr>
      </p:pic>
      <p:pic>
        <p:nvPicPr>
          <p:cNvPr id="4446" name="picture 44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19911" y="4111752"/>
            <a:ext cx="4108703" cy="2520695"/>
          </a:xfrm>
          <a:prstGeom prst="rect">
            <a:avLst/>
          </a:prstGeom>
        </p:spPr>
      </p:pic>
      <p:pic>
        <p:nvPicPr>
          <p:cNvPr id="4447" name="picture 44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19911" y="2107692"/>
            <a:ext cx="5340858" cy="1938527"/>
          </a:xfrm>
          <a:prstGeom prst="rect">
            <a:avLst/>
          </a:prstGeom>
        </p:spPr>
      </p:pic>
      <p:pic>
        <p:nvPicPr>
          <p:cNvPr id="4448" name="picture 44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449" name="rect"/>
          <p:cNvSpPr/>
          <p:nvPr/>
        </p:nvSpPr>
        <p:spPr>
          <a:xfrm>
            <a:off x="6068567" y="4922520"/>
            <a:ext cx="182880" cy="205739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50" name="rect"/>
          <p:cNvSpPr/>
          <p:nvPr/>
        </p:nvSpPr>
        <p:spPr>
          <a:xfrm>
            <a:off x="8266176" y="5753100"/>
            <a:ext cx="478535" cy="205739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51" name="rect"/>
          <p:cNvSpPr/>
          <p:nvPr/>
        </p:nvSpPr>
        <p:spPr>
          <a:xfrm>
            <a:off x="6053328" y="5330952"/>
            <a:ext cx="181355" cy="207263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52" name="rect"/>
          <p:cNvSpPr/>
          <p:nvPr/>
        </p:nvSpPr>
        <p:spPr>
          <a:xfrm>
            <a:off x="6998207" y="5753100"/>
            <a:ext cx="182880" cy="205739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53" name="textbox 4453"/>
          <p:cNvSpPr/>
          <p:nvPr/>
        </p:nvSpPr>
        <p:spPr>
          <a:xfrm>
            <a:off x="6040628" y="4967536"/>
            <a:ext cx="2717164" cy="10331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27940" algn="l" rtl="0" eaLnBrk="0">
              <a:lnSpc>
                <a:spcPct val="73000"/>
              </a:lnSpc>
              <a:tabLst>
                <a:tab pos="70485" algn="l"/>
              </a:tabLst>
            </a:pP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3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4</a:t>
            </a: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78000"/>
              </a:lnSpc>
              <a:spcBef>
                <a:spcPts val="400"/>
              </a:spcBef>
              <a:tabLst>
                <a:tab pos="60325" algn="l"/>
              </a:tabLst>
            </a:pPr>
            <a:r>
              <a:rPr sz="13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30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</a:t>
            </a:r>
            <a:r>
              <a:rPr sz="13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3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algn="l" rtl="0" eaLnBrk="0">
              <a:lnSpc>
                <a:spcPct val="117000"/>
              </a:lnSpc>
            </a:pPr>
            <a:endParaRPr lang="en-US" altLang="en-US" sz="300" dirty="0"/>
          </a:p>
          <a:p>
            <a:pPr marL="957580" algn="l" rtl="0" eaLnBrk="0">
              <a:lnSpc>
                <a:spcPct val="92000"/>
              </a:lnSpc>
              <a:spcBef>
                <a:spcPts val="0"/>
              </a:spcBef>
              <a:tabLst>
                <a:tab pos="1005205" algn="l"/>
              </a:tabLst>
            </a:pP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</a:t>
            </a:r>
            <a:r>
              <a:rPr sz="1400" spc="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                    </a:t>
            </a: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4,5</a:t>
            </a: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</a:t>
            </a:r>
            <a:endParaRPr lang="en-US" altLang="en-US" sz="1400" dirty="0"/>
          </a:p>
        </p:txBody>
      </p:sp>
      <p:sp>
        <p:nvSpPr>
          <p:cNvPr id="4454" name="textbox 4454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4455" name="textbox 4455"/>
          <p:cNvSpPr/>
          <p:nvPr/>
        </p:nvSpPr>
        <p:spPr>
          <a:xfrm>
            <a:off x="7757159" y="3195828"/>
            <a:ext cx="1140460" cy="1120139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5000"/>
              </a:lnSpc>
            </a:pPr>
            <a:endParaRPr lang="en-US" altLang="en-US" sz="800" dirty="0"/>
          </a:p>
          <a:p>
            <a:pPr marL="12065" algn="l" rtl="0" eaLnBrk="0">
              <a:lnSpc>
                <a:spcPct val="77000"/>
              </a:lnSpc>
              <a:spcBef>
                <a:spcPts val="0"/>
              </a:spcBef>
            </a:pPr>
            <a:r>
              <a:rPr sz="11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ReadView</a:t>
            </a:r>
            <a:endParaRPr lang="en-US" altLang="en-US" sz="1100" dirty="0"/>
          </a:p>
          <a:p>
            <a:pPr algn="l" rtl="0" eaLnBrk="0">
              <a:lnSpc>
                <a:spcPct val="102000"/>
              </a:lnSpc>
            </a:pPr>
            <a:endParaRPr lang="en-US" altLang="en-US" sz="1100" dirty="0"/>
          </a:p>
          <a:p>
            <a:pPr marL="6350" indent="4445" algn="l" rtl="0" eaLnBrk="0">
              <a:lnSpc>
                <a:spcPct val="101000"/>
              </a:lnSpc>
              <a:spcBef>
                <a:spcPts val="5"/>
              </a:spcBef>
            </a:pP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11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ids</a:t>
            </a:r>
            <a:r>
              <a:rPr sz="11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11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1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{4,5}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     </a:t>
            </a:r>
            <a:r>
              <a:rPr sz="11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in</a:t>
            </a:r>
            <a:r>
              <a:rPr sz="11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trx</a:t>
            </a:r>
            <a:r>
              <a:rPr sz="11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11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11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1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4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  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max</a:t>
            </a:r>
            <a:r>
              <a:rPr sz="11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trx</a:t>
            </a:r>
            <a:r>
              <a:rPr sz="11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11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11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1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 </a:t>
            </a:r>
            <a:r>
              <a:rPr sz="11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reator</a:t>
            </a:r>
            <a:r>
              <a:rPr sz="11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trx</a:t>
            </a:r>
            <a:r>
              <a:rPr sz="11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11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11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1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endParaRPr lang="en-US" altLang="en-US" sz="1100" dirty="0"/>
          </a:p>
        </p:txBody>
      </p:sp>
      <p:pic>
        <p:nvPicPr>
          <p:cNvPr id="4456" name="picture 44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grpSp>
        <p:nvGrpSpPr>
          <p:cNvPr id="658" name="group 658"/>
          <p:cNvGrpSpPr/>
          <p:nvPr/>
        </p:nvGrpSpPr>
        <p:grpSpPr>
          <a:xfrm rot="21600000">
            <a:off x="10715625" y="2700909"/>
            <a:ext cx="1018794" cy="1018793"/>
            <a:chOff x="0" y="0"/>
            <a:chExt cx="1018794" cy="1018793"/>
          </a:xfrm>
        </p:grpSpPr>
        <p:sp>
          <p:nvSpPr>
            <p:cNvPr id="4457" name="path"/>
            <p:cNvSpPr/>
            <p:nvPr/>
          </p:nvSpPr>
          <p:spPr>
            <a:xfrm>
              <a:off x="0" y="0"/>
              <a:ext cx="1018794" cy="1018793"/>
            </a:xfrm>
            <a:custGeom>
              <a:avLst/>
              <a:gdLst/>
              <a:ahLst/>
              <a:cxnLst/>
              <a:rect l="0" t="0" r="0" b="0"/>
              <a:pathLst>
                <a:path w="1604" h="1604">
                  <a:moveTo>
                    <a:pt x="1559" y="802"/>
                  </a:moveTo>
                  <a:cubicBezTo>
                    <a:pt x="1559" y="383"/>
                    <a:pt x="1220" y="45"/>
                    <a:pt x="802" y="45"/>
                  </a:cubicBezTo>
                  <a:cubicBezTo>
                    <a:pt x="384" y="45"/>
                    <a:pt x="45" y="383"/>
                    <a:pt x="45" y="802"/>
                  </a:cubicBezTo>
                  <a:cubicBezTo>
                    <a:pt x="45" y="1220"/>
                    <a:pt x="384" y="1559"/>
                    <a:pt x="802" y="1559"/>
                  </a:cubicBezTo>
                  <a:cubicBezTo>
                    <a:pt x="1220" y="1559"/>
                    <a:pt x="1559" y="1220"/>
                    <a:pt x="1559" y="802"/>
                  </a:cubicBezTo>
                </a:path>
              </a:pathLst>
            </a:custGeom>
            <a:noFill/>
            <a:ln w="57150" cap="flat">
              <a:solidFill>
                <a:srgbClr val="C0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458" name="textbox 4458"/>
            <p:cNvSpPr/>
            <p:nvPr/>
          </p:nvSpPr>
          <p:spPr>
            <a:xfrm>
              <a:off x="-12700" y="-12700"/>
              <a:ext cx="1044575" cy="115061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7000"/>
                </a:lnSpc>
              </a:pPr>
              <a:endParaRPr lang="en-US" altLang="en-US" sz="1000" dirty="0"/>
            </a:p>
            <a:p>
              <a:pPr marL="318135" algn="l" rtl="0" eaLnBrk="0">
                <a:lnSpc>
                  <a:spcPct val="73000"/>
                </a:lnSpc>
                <a:spcBef>
                  <a:spcPts val="5"/>
                </a:spcBef>
              </a:pPr>
              <a:r>
                <a:rPr sz="3600" spc="-90" dirty="0">
                  <a:solidFill>
                    <a:srgbClr val="C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R</a:t>
              </a:r>
              <a:r>
                <a:rPr sz="3600" spc="-80" dirty="0">
                  <a:solidFill>
                    <a:srgbClr val="C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C</a:t>
              </a:r>
              <a:endParaRPr lang="en-US" altLang="en-US" sz="3600" dirty="0"/>
            </a:p>
          </p:txBody>
        </p:sp>
      </p:grpSp>
      <p:pic>
        <p:nvPicPr>
          <p:cNvPr id="4459" name="picture 44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460" name="textbox 4460"/>
          <p:cNvSpPr/>
          <p:nvPr/>
        </p:nvSpPr>
        <p:spPr>
          <a:xfrm>
            <a:off x="6185915" y="2532888"/>
            <a:ext cx="870585" cy="93218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3000"/>
              </a:lnSpc>
            </a:pPr>
            <a:endParaRPr lang="en-US" altLang="en-US" sz="600" dirty="0"/>
          </a:p>
          <a:p>
            <a:pPr marL="9525" algn="l" rtl="0" eaLnBrk="0">
              <a:lnSpc>
                <a:spcPct val="76000"/>
              </a:lnSpc>
              <a:spcBef>
                <a:spcPts val="0"/>
              </a:spcBef>
            </a:pP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ReadView</a:t>
            </a:r>
            <a:endParaRPr lang="en-US" altLang="en-US" sz="900" dirty="0"/>
          </a:p>
          <a:p>
            <a:pPr algn="l" rtl="0" eaLnBrk="0">
              <a:lnSpc>
                <a:spcPct val="102000"/>
              </a:lnSpc>
            </a:pPr>
            <a:endParaRPr lang="en-US" altLang="en-US" sz="900" dirty="0"/>
          </a:p>
          <a:p>
            <a:pPr marL="5080" indent="3810" algn="l" rtl="0" eaLnBrk="0">
              <a:lnSpc>
                <a:spcPct val="101000"/>
              </a:lnSpc>
              <a:spcBef>
                <a:spcPts val="0"/>
              </a:spcBef>
            </a:pP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ids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{3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,4,5}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min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trx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max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trx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reator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trx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9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endParaRPr lang="en-US" altLang="en-US" sz="900" dirty="0"/>
          </a:p>
        </p:txBody>
      </p:sp>
      <p:sp>
        <p:nvSpPr>
          <p:cNvPr id="4461" name="textbox 4461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4462" name="textbox 4462"/>
          <p:cNvSpPr/>
          <p:nvPr/>
        </p:nvSpPr>
        <p:spPr>
          <a:xfrm>
            <a:off x="810708" y="1112723"/>
            <a:ext cx="1813560" cy="3378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460"/>
              </a:lnSpc>
            </a:pPr>
            <a:r>
              <a:rPr sz="2000" spc="-9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sz="2000" spc="-9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-实现原理</a:t>
            </a:r>
            <a:endParaRPr lang="en-US" altLang="en-US" sz="2000" dirty="0"/>
          </a:p>
        </p:txBody>
      </p:sp>
      <p:sp>
        <p:nvSpPr>
          <p:cNvPr id="4463" name="textbox 4463"/>
          <p:cNvSpPr/>
          <p:nvPr/>
        </p:nvSpPr>
        <p:spPr>
          <a:xfrm>
            <a:off x="804304" y="1733174"/>
            <a:ext cx="1236344" cy="2851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040"/>
              </a:lnSpc>
            </a:pP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</a:t>
            </a:r>
            <a:r>
              <a:rPr sz="1300" spc="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readview</a:t>
            </a:r>
            <a:endParaRPr lang="en-US" altLang="en-US" sz="1500" dirty="0"/>
          </a:p>
        </p:txBody>
      </p:sp>
      <p:grpSp>
        <p:nvGrpSpPr>
          <p:cNvPr id="660" name="group 66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464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465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466" name="picture 44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4467" name="picture 44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650229" y="3784854"/>
            <a:ext cx="2081911" cy="76200"/>
          </a:xfrm>
          <a:prstGeom prst="rect">
            <a:avLst/>
          </a:prstGeom>
        </p:spPr>
      </p:pic>
      <p:sp>
        <p:nvSpPr>
          <p:cNvPr id="4468" name="rect"/>
          <p:cNvSpPr/>
          <p:nvPr/>
        </p:nvSpPr>
        <p:spPr>
          <a:xfrm>
            <a:off x="5558028" y="5753100"/>
            <a:ext cx="182879" cy="205739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69" name="textbox 4469"/>
          <p:cNvSpPr/>
          <p:nvPr/>
        </p:nvSpPr>
        <p:spPr>
          <a:xfrm>
            <a:off x="6268211" y="4504944"/>
            <a:ext cx="182879" cy="24701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48260" algn="l" rtl="0" eaLnBrk="0">
              <a:lnSpc>
                <a:spcPct val="73000"/>
              </a:lnSpc>
            </a:pP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endParaRPr lang="en-US" altLang="en-US" sz="1400" dirty="0"/>
          </a:p>
        </p:txBody>
      </p:sp>
      <p:sp>
        <p:nvSpPr>
          <p:cNvPr id="4470" name="textbox 4470"/>
          <p:cNvSpPr/>
          <p:nvPr/>
        </p:nvSpPr>
        <p:spPr>
          <a:xfrm>
            <a:off x="5589053" y="5798472"/>
            <a:ext cx="111760" cy="1816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</a:pP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4</a:t>
            </a:r>
            <a:endParaRPr lang="en-US" altLang="en-US" sz="1400" dirty="0"/>
          </a:p>
        </p:txBody>
      </p:sp>
      <p:sp>
        <p:nvSpPr>
          <p:cNvPr id="4471" name="rect"/>
          <p:cNvSpPr/>
          <p:nvPr/>
        </p:nvSpPr>
        <p:spPr>
          <a:xfrm>
            <a:off x="8068056" y="6097523"/>
            <a:ext cx="198119" cy="45719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2" name="picture 44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141476" y="3211067"/>
            <a:ext cx="5949568" cy="2180844"/>
          </a:xfrm>
          <a:prstGeom prst="rect">
            <a:avLst/>
          </a:prstGeom>
        </p:spPr>
      </p:pic>
      <p:pic>
        <p:nvPicPr>
          <p:cNvPr id="4473" name="picture 44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474" name="textbox 4474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grpSp>
        <p:nvGrpSpPr>
          <p:cNvPr id="662" name="group 662"/>
          <p:cNvGrpSpPr/>
          <p:nvPr/>
        </p:nvGrpSpPr>
        <p:grpSpPr>
          <a:xfrm rot="21600000">
            <a:off x="7185659" y="3831335"/>
            <a:ext cx="871728" cy="1463040"/>
            <a:chOff x="0" y="0"/>
            <a:chExt cx="871728" cy="1463040"/>
          </a:xfrm>
        </p:grpSpPr>
        <p:pic>
          <p:nvPicPr>
            <p:cNvPr id="4475" name="picture 447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871728" cy="1463040"/>
            </a:xfrm>
            <a:prstGeom prst="rect">
              <a:avLst/>
            </a:prstGeom>
          </p:spPr>
        </p:pic>
        <p:sp>
          <p:nvSpPr>
            <p:cNvPr id="4476" name="textbox 4476"/>
            <p:cNvSpPr/>
            <p:nvPr/>
          </p:nvSpPr>
          <p:spPr>
            <a:xfrm>
              <a:off x="-12700" y="-12700"/>
              <a:ext cx="897255" cy="149669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9000"/>
                </a:lnSpc>
              </a:pPr>
              <a:endParaRPr lang="en-US" altLang="en-US" sz="700" dirty="0"/>
            </a:p>
            <a:p>
              <a:pPr marL="23495" algn="l" rtl="0" eaLnBrk="0">
                <a:lnSpc>
                  <a:spcPct val="76000"/>
                </a:lnSpc>
                <a:spcBef>
                  <a:spcPts val="0"/>
                </a:spcBef>
              </a:pPr>
              <a:r>
                <a:rPr sz="900" spc="-1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ReadView</a:t>
              </a:r>
              <a:endParaRPr lang="en-US" altLang="en-US" sz="900" dirty="0"/>
            </a:p>
            <a:p>
              <a:pPr marL="19050" indent="3810" algn="l" rtl="0" eaLnBrk="0">
                <a:lnSpc>
                  <a:spcPct val="101000"/>
                </a:lnSpc>
                <a:spcBef>
                  <a:spcPts val="1105"/>
                </a:spcBef>
              </a:pPr>
              <a:r>
                <a:rPr sz="900" spc="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m</a:t>
              </a:r>
              <a:r>
                <a:rPr sz="900" spc="-1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_</a:t>
              </a:r>
              <a:r>
                <a:rPr sz="900" spc="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ids</a:t>
              </a:r>
              <a:r>
                <a:rPr sz="900" spc="-1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:</a:t>
              </a:r>
              <a:r>
                <a:rPr sz="900" spc="-1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900" spc="-1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{3</a:t>
              </a:r>
              <a:r>
                <a:rPr sz="900" spc="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,4,5}</a:t>
              </a:r>
              <a:r>
                <a:rPr sz="900" spc="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        </a:t>
              </a:r>
              <a:r>
                <a:rPr sz="900" spc="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min</a:t>
              </a:r>
              <a:r>
                <a:rPr sz="900" spc="-1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_</a:t>
              </a:r>
              <a:r>
                <a:rPr sz="900" spc="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trx</a:t>
              </a:r>
              <a:r>
                <a:rPr sz="900" spc="-1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_</a:t>
              </a:r>
              <a:r>
                <a:rPr sz="900" spc="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id</a:t>
              </a:r>
              <a:r>
                <a:rPr sz="900" spc="-1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:</a:t>
              </a:r>
              <a:r>
                <a:rPr sz="900" spc="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900" spc="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3</a:t>
              </a:r>
              <a:r>
                <a:rPr sz="900" spc="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         </a:t>
              </a:r>
              <a:r>
                <a:rPr sz="900" spc="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max</a:t>
              </a:r>
              <a:r>
                <a:rPr sz="900" spc="-1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_</a:t>
              </a:r>
              <a:r>
                <a:rPr sz="900" spc="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trx</a:t>
              </a:r>
              <a:r>
                <a:rPr sz="900" spc="-1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_</a:t>
              </a:r>
              <a:r>
                <a:rPr sz="900" spc="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id</a:t>
              </a:r>
              <a:r>
                <a:rPr sz="900" spc="-1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:</a:t>
              </a:r>
              <a:r>
                <a:rPr sz="900" spc="-1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900" spc="-1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6</a:t>
              </a:r>
              <a:r>
                <a:rPr sz="900" spc="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         </a:t>
              </a:r>
              <a:r>
                <a:rPr sz="900" spc="-1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c</a:t>
              </a:r>
              <a:r>
                <a:rPr sz="900" spc="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reator</a:t>
              </a:r>
              <a:r>
                <a:rPr sz="900" spc="-1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_</a:t>
              </a:r>
              <a:r>
                <a:rPr sz="900" spc="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trx</a:t>
              </a:r>
              <a:r>
                <a:rPr sz="900" spc="-1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_</a:t>
              </a:r>
              <a:r>
                <a:rPr sz="900" spc="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id</a:t>
              </a:r>
              <a:r>
                <a:rPr sz="900" spc="-1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:</a:t>
              </a:r>
              <a:r>
                <a:rPr sz="900" spc="-1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900" spc="-1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5</a:t>
              </a:r>
              <a:endParaRPr lang="en-US" altLang="en-US" sz="900" dirty="0"/>
            </a:p>
            <a:p>
              <a:pPr algn="l" rtl="0" eaLnBrk="0">
                <a:lnSpc>
                  <a:spcPct val="16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2000"/>
                </a:lnSpc>
              </a:pPr>
              <a:endParaRPr lang="en-US" altLang="en-US" sz="200" dirty="0"/>
            </a:p>
            <a:p>
              <a:pPr marL="23495" algn="l" rtl="0" eaLnBrk="0">
                <a:lnSpc>
                  <a:spcPct val="98000"/>
                </a:lnSpc>
                <a:spcBef>
                  <a:spcPts val="0"/>
                </a:spcBef>
              </a:pPr>
              <a:r>
                <a:rPr sz="900" spc="-1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R</a:t>
              </a:r>
              <a:r>
                <a:rPr sz="900" spc="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eadView</a:t>
              </a:r>
              <a:r>
                <a:rPr sz="900" spc="-1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(</a:t>
              </a:r>
              <a:r>
                <a:rPr sz="900" spc="-10" dirty="0">
                  <a:solidFill>
                    <a:srgbClr val="FFFFF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复用</a:t>
              </a:r>
              <a:r>
                <a:rPr sz="900" spc="-1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)</a:t>
              </a:r>
              <a:endParaRPr lang="en-US" altLang="en-US" sz="900" dirty="0"/>
            </a:p>
          </p:txBody>
        </p:sp>
      </p:grpSp>
      <p:sp>
        <p:nvSpPr>
          <p:cNvPr id="4477" name="textbox 4477"/>
          <p:cNvSpPr/>
          <p:nvPr/>
        </p:nvSpPr>
        <p:spPr>
          <a:xfrm>
            <a:off x="1237534" y="2503373"/>
            <a:ext cx="6966584" cy="2216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400" spc="-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RR隔离级别下，仅在事务中第一次执行快照读时生成ReadView，</a:t>
            </a:r>
            <a:r>
              <a:rPr sz="1400" spc="-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后续复用该</a:t>
            </a:r>
            <a:r>
              <a:rPr sz="14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eadView</a:t>
            </a:r>
            <a:r>
              <a:rPr sz="1400" spc="-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</p:txBody>
      </p:sp>
      <p:pic>
        <p:nvPicPr>
          <p:cNvPr id="4478" name="picture 44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grpSp>
        <p:nvGrpSpPr>
          <p:cNvPr id="664" name="group 664"/>
          <p:cNvGrpSpPr/>
          <p:nvPr/>
        </p:nvGrpSpPr>
        <p:grpSpPr>
          <a:xfrm rot="21600000">
            <a:off x="10715625" y="2700909"/>
            <a:ext cx="1018794" cy="1018793"/>
            <a:chOff x="0" y="0"/>
            <a:chExt cx="1018794" cy="1018793"/>
          </a:xfrm>
        </p:grpSpPr>
        <p:sp>
          <p:nvSpPr>
            <p:cNvPr id="4479" name="path"/>
            <p:cNvSpPr/>
            <p:nvPr/>
          </p:nvSpPr>
          <p:spPr>
            <a:xfrm>
              <a:off x="0" y="0"/>
              <a:ext cx="1018794" cy="1018793"/>
            </a:xfrm>
            <a:custGeom>
              <a:avLst/>
              <a:gdLst/>
              <a:ahLst/>
              <a:cxnLst/>
              <a:rect l="0" t="0" r="0" b="0"/>
              <a:pathLst>
                <a:path w="1604" h="1604">
                  <a:moveTo>
                    <a:pt x="1559" y="802"/>
                  </a:moveTo>
                  <a:cubicBezTo>
                    <a:pt x="1559" y="383"/>
                    <a:pt x="1220" y="45"/>
                    <a:pt x="802" y="45"/>
                  </a:cubicBezTo>
                  <a:cubicBezTo>
                    <a:pt x="384" y="45"/>
                    <a:pt x="45" y="383"/>
                    <a:pt x="45" y="802"/>
                  </a:cubicBezTo>
                  <a:cubicBezTo>
                    <a:pt x="45" y="1220"/>
                    <a:pt x="384" y="1559"/>
                    <a:pt x="802" y="1559"/>
                  </a:cubicBezTo>
                  <a:cubicBezTo>
                    <a:pt x="1220" y="1559"/>
                    <a:pt x="1559" y="1220"/>
                    <a:pt x="1559" y="802"/>
                  </a:cubicBezTo>
                </a:path>
              </a:pathLst>
            </a:custGeom>
            <a:noFill/>
            <a:ln w="57150" cap="flat">
              <a:solidFill>
                <a:srgbClr val="C0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480" name="textbox 4480"/>
            <p:cNvSpPr/>
            <p:nvPr/>
          </p:nvSpPr>
          <p:spPr>
            <a:xfrm>
              <a:off x="-12700" y="-12700"/>
              <a:ext cx="1044575" cy="11531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7000"/>
                </a:lnSpc>
              </a:pPr>
              <a:endParaRPr lang="en-US" altLang="en-US" sz="1000" dirty="0"/>
            </a:p>
            <a:p>
              <a:pPr marL="313690" algn="l" rtl="0" eaLnBrk="0">
                <a:lnSpc>
                  <a:spcPct val="73000"/>
                </a:lnSpc>
                <a:spcBef>
                  <a:spcPts val="5"/>
                </a:spcBef>
              </a:pPr>
              <a:r>
                <a:rPr sz="3600" spc="-80" dirty="0">
                  <a:solidFill>
                    <a:srgbClr val="C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R</a:t>
              </a:r>
              <a:r>
                <a:rPr sz="3600" spc="-70" dirty="0">
                  <a:solidFill>
                    <a:srgbClr val="C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R</a:t>
              </a:r>
              <a:endParaRPr lang="en-US" altLang="en-US" sz="3600" dirty="0"/>
            </a:p>
          </p:txBody>
        </p:sp>
      </p:grpSp>
      <p:pic>
        <p:nvPicPr>
          <p:cNvPr id="4481" name="picture 44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482" name="textbox 4482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4483" name="textbox 4483"/>
          <p:cNvSpPr/>
          <p:nvPr/>
        </p:nvSpPr>
        <p:spPr>
          <a:xfrm>
            <a:off x="810708" y="1112723"/>
            <a:ext cx="1813560" cy="3378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460"/>
              </a:lnSpc>
            </a:pPr>
            <a:r>
              <a:rPr sz="2000" spc="-9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sz="2000" spc="-9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-实现原理</a:t>
            </a:r>
            <a:endParaRPr lang="en-US" altLang="en-US" sz="2000" dirty="0"/>
          </a:p>
        </p:txBody>
      </p:sp>
      <p:sp>
        <p:nvSpPr>
          <p:cNvPr id="4484" name="textbox 4484"/>
          <p:cNvSpPr/>
          <p:nvPr/>
        </p:nvSpPr>
        <p:spPr>
          <a:xfrm>
            <a:off x="804304" y="1733174"/>
            <a:ext cx="1236344" cy="2851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040"/>
              </a:lnSpc>
            </a:pP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</a:t>
            </a:r>
            <a:r>
              <a:rPr sz="1300" spc="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readview</a:t>
            </a:r>
            <a:endParaRPr lang="en-US" altLang="en-US" sz="1500" dirty="0"/>
          </a:p>
        </p:txBody>
      </p:sp>
      <p:grpSp>
        <p:nvGrpSpPr>
          <p:cNvPr id="666" name="group 66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485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486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487" name="picture 44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648065" y="4508500"/>
            <a:ext cx="2996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2个readView相同的匹配规则也就相同，查找出的数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据也就相同保证了可重复读</a:t>
            </a:r>
            <a:endParaRPr lang="zh-CN" altLang="en-US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box 268"/>
          <p:cNvSpPr/>
          <p:nvPr/>
        </p:nvSpPr>
        <p:spPr>
          <a:xfrm>
            <a:off x="5358111" y="2444286"/>
            <a:ext cx="1464944" cy="3863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320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endParaRPr lang="en-US" altLang="en-US" sz="3200" dirty="0"/>
          </a:p>
          <a:p>
            <a:pPr marL="17780" algn="l" rtl="0" eaLnBrk="0">
              <a:lnSpc>
                <a:spcPts val="1860"/>
              </a:lnSpc>
              <a:spcBef>
                <a:spcPts val="132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述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65"/>
              </a:lnSpc>
              <a:spcBef>
                <a:spcPts val="45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50"/>
              </a:lnSpc>
              <a:spcBef>
                <a:spcPts val="455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60"/>
              </a:lnSpc>
              <a:spcBef>
                <a:spcPts val="455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7780" algn="l" rtl="0" eaLnBrk="0">
              <a:lnSpc>
                <a:spcPct val="97000"/>
              </a:lnSpc>
              <a:spcBef>
                <a:spcPts val="460"/>
              </a:spcBef>
            </a:pP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性能分</a:t>
            </a:r>
            <a:r>
              <a:rPr sz="15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析</a:t>
            </a:r>
            <a:endParaRPr lang="en-US" altLang="en-US" sz="1500" dirty="0"/>
          </a:p>
          <a:p>
            <a:pPr algn="l" rtl="0" eaLnBrk="0">
              <a:lnSpc>
                <a:spcPct val="140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50"/>
              </a:lnSpc>
              <a:spcBef>
                <a:spcPts val="46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17780" algn="l" rtl="0" eaLnBrk="0">
              <a:lnSpc>
                <a:spcPts val="1850"/>
              </a:lnSpc>
              <a:spcBef>
                <a:spcPts val="5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索引设计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则</a:t>
            </a:r>
            <a:endParaRPr lang="en-US" altLang="en-US" sz="1500" dirty="0"/>
          </a:p>
        </p:txBody>
      </p:sp>
      <p:grpSp>
        <p:nvGrpSpPr>
          <p:cNvPr id="44" name="group 44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269" name="picture 26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270" name="textbox 270"/>
            <p:cNvSpPr/>
            <p:nvPr/>
          </p:nvSpPr>
          <p:spPr>
            <a:xfrm>
              <a:off x="-12700" y="-12700"/>
              <a:ext cx="1437005" cy="14643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marL="732155" algn="l" rtl="0" eaLnBrk="0">
                <a:lnSpc>
                  <a:spcPct val="86000"/>
                </a:lnSpc>
                <a:spcBef>
                  <a:spcPts val="0"/>
                </a:spcBef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8" name="picture 44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489" name="textbox 4489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grpSp>
        <p:nvGrpSpPr>
          <p:cNvPr id="668" name="group 668"/>
          <p:cNvGrpSpPr/>
          <p:nvPr/>
        </p:nvGrpSpPr>
        <p:grpSpPr>
          <a:xfrm rot="21600000">
            <a:off x="5408675" y="3412248"/>
            <a:ext cx="1216164" cy="1214615"/>
            <a:chOff x="0" y="0"/>
            <a:chExt cx="1216164" cy="1214615"/>
          </a:xfrm>
        </p:grpSpPr>
        <p:pic>
          <p:nvPicPr>
            <p:cNvPr id="4490" name="picture 449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1216164" cy="1214615"/>
            </a:xfrm>
            <a:prstGeom prst="rect">
              <a:avLst/>
            </a:prstGeom>
          </p:spPr>
        </p:pic>
        <p:sp>
          <p:nvSpPr>
            <p:cNvPr id="4491" name="textbox 4491"/>
            <p:cNvSpPr/>
            <p:nvPr/>
          </p:nvSpPr>
          <p:spPr>
            <a:xfrm>
              <a:off x="-12700" y="-12700"/>
              <a:ext cx="1242060" cy="12585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6000"/>
                </a:lnSpc>
              </a:pPr>
              <a:endParaRPr lang="en-US" altLang="en-US" sz="1000" dirty="0"/>
            </a:p>
            <a:p>
              <a:pPr marL="375285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1400" spc="-40" dirty="0">
                  <a:solidFill>
                    <a:srgbClr val="FFC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隔离性</a:t>
              </a:r>
              <a:endParaRPr lang="en-US" altLang="en-US" sz="1400" dirty="0"/>
            </a:p>
          </p:txBody>
        </p:sp>
      </p:grpSp>
      <p:grpSp>
        <p:nvGrpSpPr>
          <p:cNvPr id="670" name="group 670"/>
          <p:cNvGrpSpPr/>
          <p:nvPr/>
        </p:nvGrpSpPr>
        <p:grpSpPr>
          <a:xfrm rot="21600000">
            <a:off x="6920484" y="3421392"/>
            <a:ext cx="1216164" cy="1214615"/>
            <a:chOff x="0" y="0"/>
            <a:chExt cx="1216164" cy="1214615"/>
          </a:xfrm>
        </p:grpSpPr>
        <p:pic>
          <p:nvPicPr>
            <p:cNvPr id="4492" name="picture 449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216164" cy="1214615"/>
            </a:xfrm>
            <a:prstGeom prst="rect">
              <a:avLst/>
            </a:prstGeom>
          </p:spPr>
        </p:pic>
        <p:sp>
          <p:nvSpPr>
            <p:cNvPr id="4493" name="textbox 4493"/>
            <p:cNvSpPr/>
            <p:nvPr/>
          </p:nvSpPr>
          <p:spPr>
            <a:xfrm>
              <a:off x="-12700" y="-12700"/>
              <a:ext cx="1242060" cy="12585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6000"/>
                </a:lnSpc>
              </a:pPr>
              <a:endParaRPr lang="en-US" altLang="en-US" sz="1000" dirty="0"/>
            </a:p>
            <a:p>
              <a:pPr marL="368300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1400" spc="-30" dirty="0">
                  <a:solidFill>
                    <a:srgbClr val="00B05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一致性</a:t>
              </a:r>
              <a:endParaRPr lang="en-US" altLang="en-US" sz="1400" dirty="0"/>
            </a:p>
          </p:txBody>
        </p:sp>
      </p:grpSp>
      <p:pic>
        <p:nvPicPr>
          <p:cNvPr id="4494" name="picture 44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grpSp>
        <p:nvGrpSpPr>
          <p:cNvPr id="672" name="group 672"/>
          <p:cNvGrpSpPr/>
          <p:nvPr/>
        </p:nvGrpSpPr>
        <p:grpSpPr>
          <a:xfrm rot="21600000">
            <a:off x="698246" y="3529838"/>
            <a:ext cx="988568" cy="987044"/>
            <a:chOff x="0" y="0"/>
            <a:chExt cx="988568" cy="987044"/>
          </a:xfrm>
        </p:grpSpPr>
        <p:sp>
          <p:nvSpPr>
            <p:cNvPr id="4495" name="path"/>
            <p:cNvSpPr/>
            <p:nvPr/>
          </p:nvSpPr>
          <p:spPr>
            <a:xfrm>
              <a:off x="0" y="0"/>
              <a:ext cx="988568" cy="987044"/>
            </a:xfrm>
            <a:custGeom>
              <a:avLst/>
              <a:gdLst/>
              <a:ahLst/>
              <a:cxnLst/>
              <a:rect l="0" t="0" r="0" b="0"/>
              <a:pathLst>
                <a:path w="1556" h="1554">
                  <a:moveTo>
                    <a:pt x="1536" y="777"/>
                  </a:moveTo>
                  <a:cubicBezTo>
                    <a:pt x="1536" y="358"/>
                    <a:pt x="1197" y="20"/>
                    <a:pt x="778" y="20"/>
                  </a:cubicBezTo>
                  <a:cubicBezTo>
                    <a:pt x="359" y="20"/>
                    <a:pt x="20" y="358"/>
                    <a:pt x="20" y="777"/>
                  </a:cubicBezTo>
                  <a:cubicBezTo>
                    <a:pt x="20" y="1195"/>
                    <a:pt x="359" y="1534"/>
                    <a:pt x="778" y="1534"/>
                  </a:cubicBezTo>
                  <a:cubicBezTo>
                    <a:pt x="1197" y="1534"/>
                    <a:pt x="1536" y="1195"/>
                    <a:pt x="1536" y="777"/>
                  </a:cubicBezTo>
                </a:path>
              </a:pathLst>
            </a:custGeom>
            <a:noFill/>
            <a:ln w="25400" cap="flat">
              <a:solidFill>
                <a:srgbClr val="C0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496" name="textbox 4496"/>
            <p:cNvSpPr/>
            <p:nvPr/>
          </p:nvSpPr>
          <p:spPr>
            <a:xfrm>
              <a:off x="-12700" y="-12700"/>
              <a:ext cx="1014094" cy="103314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marL="238760" algn="l" rtl="0" eaLnBrk="0">
                <a:lnSpc>
                  <a:spcPct val="84000"/>
                </a:lnSpc>
              </a:pPr>
              <a:r>
                <a:rPr sz="1200" spc="-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Undo</a:t>
              </a:r>
              <a:r>
                <a:rPr sz="1200" spc="-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1200" spc="-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l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og</a:t>
              </a:r>
              <a:endParaRPr lang="en-US" altLang="en-US" sz="1200" dirty="0"/>
            </a:p>
            <a:p>
              <a:pPr marL="285115" algn="l" rtl="0" eaLnBrk="0">
                <a:lnSpc>
                  <a:spcPts val="1495"/>
                </a:lnSpc>
              </a:pPr>
              <a:r>
                <a:rPr sz="1200" spc="-2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版本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链</a:t>
              </a:r>
              <a:endParaRPr lang="en-US" altLang="en-US" sz="1200" dirty="0"/>
            </a:p>
          </p:txBody>
        </p:sp>
      </p:grpSp>
      <p:grpSp>
        <p:nvGrpSpPr>
          <p:cNvPr id="674" name="group 674"/>
          <p:cNvGrpSpPr/>
          <p:nvPr/>
        </p:nvGrpSpPr>
        <p:grpSpPr>
          <a:xfrm rot="21600000">
            <a:off x="1064005" y="2175001"/>
            <a:ext cx="987044" cy="987044"/>
            <a:chOff x="0" y="0"/>
            <a:chExt cx="987044" cy="987044"/>
          </a:xfrm>
        </p:grpSpPr>
        <p:sp>
          <p:nvSpPr>
            <p:cNvPr id="4497" name="path"/>
            <p:cNvSpPr/>
            <p:nvPr/>
          </p:nvSpPr>
          <p:spPr>
            <a:xfrm>
              <a:off x="0" y="0"/>
              <a:ext cx="987044" cy="987044"/>
            </a:xfrm>
            <a:custGeom>
              <a:avLst/>
              <a:gdLst/>
              <a:ahLst/>
              <a:cxnLst/>
              <a:rect l="0" t="0" r="0" b="0"/>
              <a:pathLst>
                <a:path w="1554" h="1554">
                  <a:moveTo>
                    <a:pt x="1534" y="777"/>
                  </a:moveTo>
                  <a:cubicBezTo>
                    <a:pt x="1534" y="359"/>
                    <a:pt x="1195" y="20"/>
                    <a:pt x="777" y="20"/>
                  </a:cubicBezTo>
                  <a:cubicBezTo>
                    <a:pt x="358" y="20"/>
                    <a:pt x="20" y="359"/>
                    <a:pt x="20" y="777"/>
                  </a:cubicBezTo>
                  <a:cubicBezTo>
                    <a:pt x="20" y="1195"/>
                    <a:pt x="358" y="1534"/>
                    <a:pt x="777" y="1534"/>
                  </a:cubicBezTo>
                  <a:cubicBezTo>
                    <a:pt x="1195" y="1534"/>
                    <a:pt x="1534" y="1195"/>
                    <a:pt x="1534" y="777"/>
                  </a:cubicBezTo>
                </a:path>
              </a:pathLst>
            </a:custGeom>
            <a:noFill/>
            <a:ln w="25400" cap="flat">
              <a:solidFill>
                <a:srgbClr val="C0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498" name="textbox 4498"/>
            <p:cNvSpPr/>
            <p:nvPr/>
          </p:nvSpPr>
          <p:spPr>
            <a:xfrm>
              <a:off x="-12700" y="-12700"/>
              <a:ext cx="1012825" cy="103314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39000"/>
                </a:lnSpc>
              </a:pPr>
              <a:endParaRPr lang="en-US" altLang="en-US" sz="1000" dirty="0"/>
            </a:p>
            <a:p>
              <a:pPr marL="186690" algn="l" rtl="0" eaLnBrk="0">
                <a:lnSpc>
                  <a:spcPts val="1455"/>
                </a:lnSpc>
                <a:spcBef>
                  <a:spcPts val="5"/>
                </a:spcBef>
              </a:pPr>
              <a:r>
                <a:rPr sz="1200" spc="8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隐藏字</a:t>
              </a:r>
              <a:r>
                <a:rPr sz="1200" spc="5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段</a:t>
              </a:r>
              <a:endParaRPr lang="en-US" altLang="en-US" sz="1200" dirty="0"/>
            </a:p>
          </p:txBody>
        </p:sp>
      </p:grpSp>
      <p:grpSp>
        <p:nvGrpSpPr>
          <p:cNvPr id="676" name="group 676"/>
          <p:cNvGrpSpPr/>
          <p:nvPr/>
        </p:nvGrpSpPr>
        <p:grpSpPr>
          <a:xfrm rot="21600000">
            <a:off x="1064005" y="4806950"/>
            <a:ext cx="987044" cy="987044"/>
            <a:chOff x="0" y="0"/>
            <a:chExt cx="987044" cy="987044"/>
          </a:xfrm>
        </p:grpSpPr>
        <p:sp>
          <p:nvSpPr>
            <p:cNvPr id="4499" name="path"/>
            <p:cNvSpPr/>
            <p:nvPr/>
          </p:nvSpPr>
          <p:spPr>
            <a:xfrm>
              <a:off x="0" y="0"/>
              <a:ext cx="987044" cy="987044"/>
            </a:xfrm>
            <a:custGeom>
              <a:avLst/>
              <a:gdLst/>
              <a:ahLst/>
              <a:cxnLst/>
              <a:rect l="0" t="0" r="0" b="0"/>
              <a:pathLst>
                <a:path w="1554" h="1554">
                  <a:moveTo>
                    <a:pt x="1534" y="777"/>
                  </a:moveTo>
                  <a:cubicBezTo>
                    <a:pt x="1534" y="358"/>
                    <a:pt x="1195" y="20"/>
                    <a:pt x="777" y="20"/>
                  </a:cubicBezTo>
                  <a:cubicBezTo>
                    <a:pt x="358" y="20"/>
                    <a:pt x="20" y="358"/>
                    <a:pt x="20" y="777"/>
                  </a:cubicBezTo>
                  <a:cubicBezTo>
                    <a:pt x="20" y="1195"/>
                    <a:pt x="358" y="1534"/>
                    <a:pt x="777" y="1534"/>
                  </a:cubicBezTo>
                  <a:cubicBezTo>
                    <a:pt x="1195" y="1534"/>
                    <a:pt x="1534" y="1195"/>
                    <a:pt x="1534" y="777"/>
                  </a:cubicBezTo>
                </a:path>
              </a:pathLst>
            </a:custGeom>
            <a:noFill/>
            <a:ln w="25400" cap="flat">
              <a:solidFill>
                <a:srgbClr val="C0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500" name="textbox 4500"/>
            <p:cNvSpPr/>
            <p:nvPr/>
          </p:nvSpPr>
          <p:spPr>
            <a:xfrm>
              <a:off x="-12700" y="-12700"/>
              <a:ext cx="1012825" cy="10477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48000"/>
                </a:lnSpc>
              </a:pPr>
              <a:endParaRPr lang="en-US" altLang="en-US" sz="1000" dirty="0"/>
            </a:p>
            <a:p>
              <a:pPr marL="187325" algn="l" rtl="0" eaLnBrk="0">
                <a:lnSpc>
                  <a:spcPct val="81000"/>
                </a:lnSpc>
                <a:spcBef>
                  <a:spcPts val="5"/>
                </a:spcBef>
              </a:pPr>
              <a:r>
                <a:rPr sz="1200" spc="4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ReadVi</a:t>
              </a:r>
              <a:r>
                <a:rPr sz="1200" spc="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e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w</a:t>
              </a:r>
              <a:endParaRPr lang="en-US" altLang="en-US" sz="1200" dirty="0"/>
            </a:p>
          </p:txBody>
        </p:sp>
      </p:grpSp>
      <p:pic>
        <p:nvPicPr>
          <p:cNvPr id="4501" name="picture 45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398776" y="3503676"/>
            <a:ext cx="975105" cy="961644"/>
          </a:xfrm>
          <a:prstGeom prst="rect">
            <a:avLst/>
          </a:prstGeom>
        </p:spPr>
      </p:pic>
      <p:pic>
        <p:nvPicPr>
          <p:cNvPr id="4502" name="picture 45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503" name="textbox 4503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4504" name="path"/>
          <p:cNvSpPr/>
          <p:nvPr/>
        </p:nvSpPr>
        <p:spPr>
          <a:xfrm>
            <a:off x="8999219" y="3061716"/>
            <a:ext cx="632460" cy="734567"/>
          </a:xfrm>
          <a:custGeom>
            <a:avLst/>
            <a:gdLst/>
            <a:ahLst/>
            <a:cxnLst/>
            <a:rect l="0" t="0" r="0" b="0"/>
            <a:pathLst>
              <a:path w="996" h="1156">
                <a:moveTo>
                  <a:pt x="498" y="473"/>
                </a:moveTo>
                <a:lnTo>
                  <a:pt x="498" y="319"/>
                </a:lnTo>
                <a:lnTo>
                  <a:pt x="642" y="473"/>
                </a:lnTo>
                <a:cubicBezTo>
                  <a:pt x="642" y="473"/>
                  <a:pt x="498" y="473"/>
                  <a:pt x="498" y="473"/>
                </a:cubicBezTo>
                <a:moveTo>
                  <a:pt x="664" y="1051"/>
                </a:moveTo>
                <a:cubicBezTo>
                  <a:pt x="664" y="1080"/>
                  <a:pt x="639" y="1104"/>
                  <a:pt x="608" y="1104"/>
                </a:cubicBezTo>
                <a:lnTo>
                  <a:pt x="110" y="1104"/>
                </a:lnTo>
                <a:cubicBezTo>
                  <a:pt x="80" y="1104"/>
                  <a:pt x="55" y="1080"/>
                  <a:pt x="55" y="1051"/>
                </a:cubicBezTo>
                <a:lnTo>
                  <a:pt x="55" y="367"/>
                </a:lnTo>
                <a:cubicBezTo>
                  <a:pt x="55" y="338"/>
                  <a:pt x="80" y="315"/>
                  <a:pt x="110" y="315"/>
                </a:cubicBezTo>
                <a:lnTo>
                  <a:pt x="442" y="315"/>
                </a:lnTo>
                <a:lnTo>
                  <a:pt x="442" y="473"/>
                </a:lnTo>
                <a:cubicBezTo>
                  <a:pt x="442" y="502"/>
                  <a:pt x="467" y="525"/>
                  <a:pt x="498" y="525"/>
                </a:cubicBezTo>
                <a:lnTo>
                  <a:pt x="664" y="525"/>
                </a:lnTo>
                <a:cubicBezTo>
                  <a:pt x="664" y="525"/>
                  <a:pt x="664" y="1051"/>
                  <a:pt x="664" y="1051"/>
                </a:cubicBezTo>
                <a:moveTo>
                  <a:pt x="110" y="262"/>
                </a:moveTo>
                <a:cubicBezTo>
                  <a:pt x="49" y="262"/>
                  <a:pt x="0" y="310"/>
                  <a:pt x="0" y="367"/>
                </a:cubicBezTo>
                <a:lnTo>
                  <a:pt x="0" y="1051"/>
                </a:lnTo>
                <a:cubicBezTo>
                  <a:pt x="0" y="1109"/>
                  <a:pt x="49" y="1156"/>
                  <a:pt x="110" y="1156"/>
                </a:cubicBezTo>
                <a:lnTo>
                  <a:pt x="608" y="1156"/>
                </a:lnTo>
                <a:cubicBezTo>
                  <a:pt x="669" y="1156"/>
                  <a:pt x="719" y="1109"/>
                  <a:pt x="719" y="1051"/>
                </a:cubicBezTo>
                <a:lnTo>
                  <a:pt x="719" y="473"/>
                </a:lnTo>
                <a:lnTo>
                  <a:pt x="525" y="262"/>
                </a:lnTo>
                <a:cubicBezTo>
                  <a:pt x="525" y="262"/>
                  <a:pt x="110" y="262"/>
                  <a:pt x="110" y="262"/>
                </a:cubicBezTo>
                <a:moveTo>
                  <a:pt x="774" y="210"/>
                </a:moveTo>
                <a:lnTo>
                  <a:pt x="774" y="56"/>
                </a:lnTo>
                <a:lnTo>
                  <a:pt x="919" y="210"/>
                </a:lnTo>
                <a:cubicBezTo>
                  <a:pt x="919" y="210"/>
                  <a:pt x="774" y="210"/>
                  <a:pt x="774" y="210"/>
                </a:cubicBezTo>
                <a:moveTo>
                  <a:pt x="802" y="0"/>
                </a:moveTo>
                <a:lnTo>
                  <a:pt x="387" y="0"/>
                </a:lnTo>
                <a:cubicBezTo>
                  <a:pt x="326" y="0"/>
                  <a:pt x="276" y="46"/>
                  <a:pt x="276" y="105"/>
                </a:cubicBezTo>
                <a:lnTo>
                  <a:pt x="276" y="183"/>
                </a:lnTo>
                <a:cubicBezTo>
                  <a:pt x="276" y="198"/>
                  <a:pt x="289" y="210"/>
                  <a:pt x="304" y="210"/>
                </a:cubicBezTo>
                <a:cubicBezTo>
                  <a:pt x="319" y="210"/>
                  <a:pt x="332" y="198"/>
                  <a:pt x="332" y="183"/>
                </a:cubicBezTo>
                <a:lnTo>
                  <a:pt x="332" y="105"/>
                </a:lnTo>
                <a:cubicBezTo>
                  <a:pt x="332" y="76"/>
                  <a:pt x="356" y="52"/>
                  <a:pt x="387" y="52"/>
                </a:cubicBezTo>
                <a:lnTo>
                  <a:pt x="719" y="52"/>
                </a:lnTo>
                <a:lnTo>
                  <a:pt x="719" y="210"/>
                </a:lnTo>
                <a:cubicBezTo>
                  <a:pt x="719" y="239"/>
                  <a:pt x="744" y="262"/>
                  <a:pt x="774" y="262"/>
                </a:cubicBezTo>
                <a:lnTo>
                  <a:pt x="940" y="262"/>
                </a:lnTo>
                <a:lnTo>
                  <a:pt x="940" y="788"/>
                </a:lnTo>
                <a:cubicBezTo>
                  <a:pt x="940" y="817"/>
                  <a:pt x="915" y="841"/>
                  <a:pt x="885" y="841"/>
                </a:cubicBezTo>
                <a:lnTo>
                  <a:pt x="802" y="841"/>
                </a:lnTo>
                <a:cubicBezTo>
                  <a:pt x="787" y="841"/>
                  <a:pt x="774" y="852"/>
                  <a:pt x="774" y="867"/>
                </a:cubicBezTo>
                <a:cubicBezTo>
                  <a:pt x="774" y="882"/>
                  <a:pt x="787" y="893"/>
                  <a:pt x="802" y="893"/>
                </a:cubicBezTo>
                <a:lnTo>
                  <a:pt x="885" y="893"/>
                </a:lnTo>
                <a:cubicBezTo>
                  <a:pt x="946" y="893"/>
                  <a:pt x="996" y="846"/>
                  <a:pt x="996" y="788"/>
                </a:cubicBezTo>
                <a:lnTo>
                  <a:pt x="996" y="210"/>
                </a:lnTo>
                <a:cubicBezTo>
                  <a:pt x="996" y="210"/>
                  <a:pt x="802" y="0"/>
                  <a:pt x="802" y="0"/>
                </a:cubicBezTo>
                <a:moveTo>
                  <a:pt x="166" y="657"/>
                </a:moveTo>
                <a:cubicBezTo>
                  <a:pt x="166" y="671"/>
                  <a:pt x="178" y="683"/>
                  <a:pt x="193" y="683"/>
                </a:cubicBezTo>
                <a:lnTo>
                  <a:pt x="525" y="683"/>
                </a:lnTo>
                <a:cubicBezTo>
                  <a:pt x="540" y="683"/>
                  <a:pt x="553" y="671"/>
                  <a:pt x="553" y="657"/>
                </a:cubicBezTo>
                <a:cubicBezTo>
                  <a:pt x="553" y="642"/>
                  <a:pt x="540" y="630"/>
                  <a:pt x="525" y="630"/>
                </a:cubicBezTo>
                <a:lnTo>
                  <a:pt x="193" y="630"/>
                </a:lnTo>
                <a:cubicBezTo>
                  <a:pt x="178" y="630"/>
                  <a:pt x="166" y="642"/>
                  <a:pt x="166" y="657"/>
                </a:cubicBezTo>
                <a:moveTo>
                  <a:pt x="193" y="525"/>
                </a:moveTo>
                <a:lnTo>
                  <a:pt x="304" y="525"/>
                </a:lnTo>
                <a:cubicBezTo>
                  <a:pt x="319" y="525"/>
                  <a:pt x="332" y="513"/>
                  <a:pt x="332" y="499"/>
                </a:cubicBezTo>
                <a:cubicBezTo>
                  <a:pt x="332" y="484"/>
                  <a:pt x="319" y="473"/>
                  <a:pt x="304" y="473"/>
                </a:cubicBezTo>
                <a:lnTo>
                  <a:pt x="193" y="473"/>
                </a:lnTo>
                <a:cubicBezTo>
                  <a:pt x="178" y="473"/>
                  <a:pt x="166" y="484"/>
                  <a:pt x="166" y="499"/>
                </a:cubicBezTo>
                <a:cubicBezTo>
                  <a:pt x="166" y="513"/>
                  <a:pt x="178" y="525"/>
                  <a:pt x="193" y="525"/>
                </a:cubicBezTo>
                <a:moveTo>
                  <a:pt x="415" y="946"/>
                </a:moveTo>
                <a:lnTo>
                  <a:pt x="193" y="946"/>
                </a:lnTo>
                <a:cubicBezTo>
                  <a:pt x="178" y="946"/>
                  <a:pt x="166" y="958"/>
                  <a:pt x="166" y="972"/>
                </a:cubicBezTo>
                <a:cubicBezTo>
                  <a:pt x="166" y="987"/>
                  <a:pt x="178" y="998"/>
                  <a:pt x="193" y="998"/>
                </a:cubicBezTo>
                <a:lnTo>
                  <a:pt x="415" y="998"/>
                </a:lnTo>
                <a:cubicBezTo>
                  <a:pt x="430" y="998"/>
                  <a:pt x="442" y="987"/>
                  <a:pt x="442" y="972"/>
                </a:cubicBezTo>
                <a:cubicBezTo>
                  <a:pt x="442" y="958"/>
                  <a:pt x="430" y="946"/>
                  <a:pt x="415" y="946"/>
                </a:cubicBezTo>
                <a:moveTo>
                  <a:pt x="525" y="788"/>
                </a:moveTo>
                <a:lnTo>
                  <a:pt x="193" y="788"/>
                </a:lnTo>
                <a:cubicBezTo>
                  <a:pt x="178" y="788"/>
                  <a:pt x="166" y="800"/>
                  <a:pt x="166" y="814"/>
                </a:cubicBezTo>
                <a:cubicBezTo>
                  <a:pt x="166" y="829"/>
                  <a:pt x="178" y="841"/>
                  <a:pt x="193" y="841"/>
                </a:cubicBezTo>
                <a:lnTo>
                  <a:pt x="525" y="841"/>
                </a:lnTo>
                <a:cubicBezTo>
                  <a:pt x="540" y="841"/>
                  <a:pt x="553" y="829"/>
                  <a:pt x="553" y="814"/>
                </a:cubicBezTo>
                <a:cubicBezTo>
                  <a:pt x="553" y="800"/>
                  <a:pt x="540" y="788"/>
                  <a:pt x="525" y="788"/>
                </a:cubicBezTo>
              </a:path>
            </a:pathLst>
          </a:cu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505" name="path"/>
          <p:cNvSpPr/>
          <p:nvPr/>
        </p:nvSpPr>
        <p:spPr>
          <a:xfrm>
            <a:off x="8999219" y="4280916"/>
            <a:ext cx="632460" cy="733044"/>
          </a:xfrm>
          <a:custGeom>
            <a:avLst/>
            <a:gdLst/>
            <a:ahLst/>
            <a:cxnLst/>
            <a:rect l="0" t="0" r="0" b="0"/>
            <a:pathLst>
              <a:path w="996" h="1154">
                <a:moveTo>
                  <a:pt x="498" y="472"/>
                </a:moveTo>
                <a:lnTo>
                  <a:pt x="498" y="318"/>
                </a:lnTo>
                <a:lnTo>
                  <a:pt x="642" y="472"/>
                </a:lnTo>
                <a:cubicBezTo>
                  <a:pt x="642" y="472"/>
                  <a:pt x="498" y="472"/>
                  <a:pt x="498" y="472"/>
                </a:cubicBezTo>
                <a:moveTo>
                  <a:pt x="664" y="1049"/>
                </a:moveTo>
                <a:cubicBezTo>
                  <a:pt x="664" y="1078"/>
                  <a:pt x="639" y="1101"/>
                  <a:pt x="608" y="1101"/>
                </a:cubicBezTo>
                <a:lnTo>
                  <a:pt x="110" y="1101"/>
                </a:lnTo>
                <a:cubicBezTo>
                  <a:pt x="80" y="1101"/>
                  <a:pt x="55" y="1078"/>
                  <a:pt x="55" y="1049"/>
                </a:cubicBezTo>
                <a:lnTo>
                  <a:pt x="55" y="367"/>
                </a:lnTo>
                <a:cubicBezTo>
                  <a:pt x="55" y="338"/>
                  <a:pt x="80" y="314"/>
                  <a:pt x="110" y="314"/>
                </a:cubicBezTo>
                <a:lnTo>
                  <a:pt x="442" y="314"/>
                </a:lnTo>
                <a:lnTo>
                  <a:pt x="442" y="472"/>
                </a:lnTo>
                <a:cubicBezTo>
                  <a:pt x="442" y="501"/>
                  <a:pt x="467" y="524"/>
                  <a:pt x="498" y="524"/>
                </a:cubicBezTo>
                <a:lnTo>
                  <a:pt x="664" y="524"/>
                </a:lnTo>
                <a:cubicBezTo>
                  <a:pt x="664" y="524"/>
                  <a:pt x="664" y="1049"/>
                  <a:pt x="664" y="1049"/>
                </a:cubicBezTo>
                <a:moveTo>
                  <a:pt x="110" y="262"/>
                </a:moveTo>
                <a:cubicBezTo>
                  <a:pt x="49" y="262"/>
                  <a:pt x="0" y="309"/>
                  <a:pt x="0" y="367"/>
                </a:cubicBezTo>
                <a:lnTo>
                  <a:pt x="0" y="1049"/>
                </a:lnTo>
                <a:cubicBezTo>
                  <a:pt x="0" y="1107"/>
                  <a:pt x="49" y="1154"/>
                  <a:pt x="110" y="1154"/>
                </a:cubicBezTo>
                <a:lnTo>
                  <a:pt x="608" y="1154"/>
                </a:lnTo>
                <a:cubicBezTo>
                  <a:pt x="669" y="1154"/>
                  <a:pt x="719" y="1107"/>
                  <a:pt x="719" y="1049"/>
                </a:cubicBezTo>
                <a:lnTo>
                  <a:pt x="719" y="472"/>
                </a:lnTo>
                <a:lnTo>
                  <a:pt x="525" y="262"/>
                </a:lnTo>
                <a:cubicBezTo>
                  <a:pt x="525" y="262"/>
                  <a:pt x="110" y="262"/>
                  <a:pt x="110" y="262"/>
                </a:cubicBezTo>
                <a:moveTo>
                  <a:pt x="774" y="209"/>
                </a:moveTo>
                <a:lnTo>
                  <a:pt x="774" y="56"/>
                </a:lnTo>
                <a:lnTo>
                  <a:pt x="919" y="209"/>
                </a:lnTo>
                <a:cubicBezTo>
                  <a:pt x="919" y="209"/>
                  <a:pt x="774" y="209"/>
                  <a:pt x="774" y="209"/>
                </a:cubicBezTo>
                <a:moveTo>
                  <a:pt x="802" y="0"/>
                </a:moveTo>
                <a:lnTo>
                  <a:pt x="387" y="0"/>
                </a:lnTo>
                <a:cubicBezTo>
                  <a:pt x="326" y="0"/>
                  <a:pt x="276" y="46"/>
                  <a:pt x="276" y="104"/>
                </a:cubicBezTo>
                <a:lnTo>
                  <a:pt x="276" y="183"/>
                </a:lnTo>
                <a:cubicBezTo>
                  <a:pt x="276" y="198"/>
                  <a:pt x="289" y="209"/>
                  <a:pt x="304" y="209"/>
                </a:cubicBezTo>
                <a:cubicBezTo>
                  <a:pt x="319" y="209"/>
                  <a:pt x="332" y="198"/>
                  <a:pt x="332" y="183"/>
                </a:cubicBezTo>
                <a:lnTo>
                  <a:pt x="332" y="104"/>
                </a:lnTo>
                <a:cubicBezTo>
                  <a:pt x="332" y="75"/>
                  <a:pt x="356" y="52"/>
                  <a:pt x="387" y="52"/>
                </a:cubicBezTo>
                <a:lnTo>
                  <a:pt x="719" y="52"/>
                </a:lnTo>
                <a:lnTo>
                  <a:pt x="719" y="209"/>
                </a:lnTo>
                <a:cubicBezTo>
                  <a:pt x="719" y="238"/>
                  <a:pt x="744" y="262"/>
                  <a:pt x="774" y="262"/>
                </a:cubicBezTo>
                <a:lnTo>
                  <a:pt x="940" y="262"/>
                </a:lnTo>
                <a:lnTo>
                  <a:pt x="940" y="786"/>
                </a:lnTo>
                <a:cubicBezTo>
                  <a:pt x="940" y="815"/>
                  <a:pt x="915" y="839"/>
                  <a:pt x="885" y="839"/>
                </a:cubicBezTo>
                <a:lnTo>
                  <a:pt x="802" y="839"/>
                </a:lnTo>
                <a:cubicBezTo>
                  <a:pt x="787" y="839"/>
                  <a:pt x="774" y="851"/>
                  <a:pt x="774" y="865"/>
                </a:cubicBezTo>
                <a:cubicBezTo>
                  <a:pt x="774" y="880"/>
                  <a:pt x="787" y="891"/>
                  <a:pt x="802" y="891"/>
                </a:cubicBezTo>
                <a:lnTo>
                  <a:pt x="885" y="891"/>
                </a:lnTo>
                <a:cubicBezTo>
                  <a:pt x="946" y="891"/>
                  <a:pt x="996" y="844"/>
                  <a:pt x="996" y="786"/>
                </a:cubicBezTo>
                <a:lnTo>
                  <a:pt x="996" y="209"/>
                </a:lnTo>
                <a:cubicBezTo>
                  <a:pt x="996" y="209"/>
                  <a:pt x="802" y="0"/>
                  <a:pt x="802" y="0"/>
                </a:cubicBezTo>
                <a:moveTo>
                  <a:pt x="166" y="655"/>
                </a:moveTo>
                <a:cubicBezTo>
                  <a:pt x="166" y="670"/>
                  <a:pt x="178" y="682"/>
                  <a:pt x="193" y="682"/>
                </a:cubicBezTo>
                <a:lnTo>
                  <a:pt x="525" y="682"/>
                </a:lnTo>
                <a:cubicBezTo>
                  <a:pt x="540" y="682"/>
                  <a:pt x="553" y="670"/>
                  <a:pt x="553" y="655"/>
                </a:cubicBezTo>
                <a:cubicBezTo>
                  <a:pt x="553" y="641"/>
                  <a:pt x="540" y="629"/>
                  <a:pt x="525" y="629"/>
                </a:cubicBezTo>
                <a:lnTo>
                  <a:pt x="193" y="629"/>
                </a:lnTo>
                <a:cubicBezTo>
                  <a:pt x="178" y="629"/>
                  <a:pt x="166" y="641"/>
                  <a:pt x="166" y="655"/>
                </a:cubicBezTo>
                <a:moveTo>
                  <a:pt x="193" y="524"/>
                </a:moveTo>
                <a:lnTo>
                  <a:pt x="304" y="524"/>
                </a:lnTo>
                <a:cubicBezTo>
                  <a:pt x="319" y="524"/>
                  <a:pt x="332" y="512"/>
                  <a:pt x="332" y="498"/>
                </a:cubicBezTo>
                <a:cubicBezTo>
                  <a:pt x="332" y="483"/>
                  <a:pt x="319" y="472"/>
                  <a:pt x="304" y="472"/>
                </a:cubicBezTo>
                <a:lnTo>
                  <a:pt x="193" y="472"/>
                </a:lnTo>
                <a:cubicBezTo>
                  <a:pt x="178" y="472"/>
                  <a:pt x="166" y="483"/>
                  <a:pt x="166" y="498"/>
                </a:cubicBezTo>
                <a:cubicBezTo>
                  <a:pt x="166" y="512"/>
                  <a:pt x="178" y="524"/>
                  <a:pt x="193" y="524"/>
                </a:cubicBezTo>
                <a:moveTo>
                  <a:pt x="415" y="944"/>
                </a:moveTo>
                <a:lnTo>
                  <a:pt x="193" y="944"/>
                </a:lnTo>
                <a:cubicBezTo>
                  <a:pt x="178" y="944"/>
                  <a:pt x="166" y="956"/>
                  <a:pt x="166" y="970"/>
                </a:cubicBezTo>
                <a:cubicBezTo>
                  <a:pt x="166" y="985"/>
                  <a:pt x="178" y="996"/>
                  <a:pt x="193" y="996"/>
                </a:cubicBezTo>
                <a:lnTo>
                  <a:pt x="415" y="996"/>
                </a:lnTo>
                <a:cubicBezTo>
                  <a:pt x="430" y="996"/>
                  <a:pt x="442" y="985"/>
                  <a:pt x="442" y="970"/>
                </a:cubicBezTo>
                <a:cubicBezTo>
                  <a:pt x="442" y="956"/>
                  <a:pt x="430" y="944"/>
                  <a:pt x="415" y="944"/>
                </a:cubicBezTo>
                <a:moveTo>
                  <a:pt x="525" y="786"/>
                </a:moveTo>
                <a:lnTo>
                  <a:pt x="193" y="786"/>
                </a:lnTo>
                <a:cubicBezTo>
                  <a:pt x="178" y="786"/>
                  <a:pt x="166" y="798"/>
                  <a:pt x="166" y="813"/>
                </a:cubicBezTo>
                <a:cubicBezTo>
                  <a:pt x="166" y="827"/>
                  <a:pt x="178" y="839"/>
                  <a:pt x="193" y="839"/>
                </a:cubicBezTo>
                <a:lnTo>
                  <a:pt x="525" y="839"/>
                </a:lnTo>
                <a:cubicBezTo>
                  <a:pt x="540" y="839"/>
                  <a:pt x="553" y="827"/>
                  <a:pt x="553" y="813"/>
                </a:cubicBezTo>
                <a:cubicBezTo>
                  <a:pt x="553" y="798"/>
                  <a:pt x="540" y="786"/>
                  <a:pt x="525" y="786"/>
                </a:cubicBezTo>
              </a:path>
            </a:pathLst>
          </a:custGeom>
          <a:solidFill>
            <a:srgbClr val="68E0F8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506" name="textbox 4506"/>
          <p:cNvSpPr/>
          <p:nvPr/>
        </p:nvSpPr>
        <p:spPr>
          <a:xfrm>
            <a:off x="810708" y="1112723"/>
            <a:ext cx="1813560" cy="3378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460"/>
              </a:lnSpc>
            </a:pPr>
            <a:r>
              <a:rPr sz="2000" spc="-9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sz="2000" spc="-9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-实现原理</a:t>
            </a:r>
            <a:endParaRPr lang="en-US" altLang="en-US" sz="2000" dirty="0"/>
          </a:p>
        </p:txBody>
      </p:sp>
      <p:grpSp>
        <p:nvGrpSpPr>
          <p:cNvPr id="678" name="group 678"/>
          <p:cNvGrpSpPr/>
          <p:nvPr/>
        </p:nvGrpSpPr>
        <p:grpSpPr>
          <a:xfrm rot="21600000">
            <a:off x="4236465" y="3625342"/>
            <a:ext cx="546100" cy="716787"/>
            <a:chOff x="0" y="0"/>
            <a:chExt cx="546100" cy="716787"/>
          </a:xfrm>
        </p:grpSpPr>
        <p:sp>
          <p:nvSpPr>
            <p:cNvPr id="4507" name="path"/>
            <p:cNvSpPr/>
            <p:nvPr/>
          </p:nvSpPr>
          <p:spPr>
            <a:xfrm>
              <a:off x="6350" y="6350"/>
              <a:ext cx="533400" cy="704087"/>
            </a:xfrm>
            <a:custGeom>
              <a:avLst/>
              <a:gdLst/>
              <a:ahLst/>
              <a:cxnLst/>
              <a:rect l="0" t="0" r="0" b="0"/>
              <a:pathLst>
                <a:path w="840" h="1108">
                  <a:moveTo>
                    <a:pt x="787" y="1007"/>
                  </a:moveTo>
                  <a:cubicBezTo>
                    <a:pt x="787" y="1035"/>
                    <a:pt x="764" y="1058"/>
                    <a:pt x="735" y="1058"/>
                  </a:cubicBezTo>
                  <a:lnTo>
                    <a:pt x="105" y="1058"/>
                  </a:lnTo>
                  <a:cubicBezTo>
                    <a:pt x="75" y="1058"/>
                    <a:pt x="52" y="1035"/>
                    <a:pt x="52" y="1007"/>
                  </a:cubicBezTo>
                  <a:lnTo>
                    <a:pt x="52" y="554"/>
                  </a:lnTo>
                  <a:cubicBezTo>
                    <a:pt x="52" y="526"/>
                    <a:pt x="75" y="503"/>
                    <a:pt x="105" y="503"/>
                  </a:cubicBezTo>
                  <a:lnTo>
                    <a:pt x="735" y="503"/>
                  </a:lnTo>
                  <a:cubicBezTo>
                    <a:pt x="764" y="503"/>
                    <a:pt x="787" y="526"/>
                    <a:pt x="787" y="554"/>
                  </a:cubicBezTo>
                  <a:cubicBezTo>
                    <a:pt x="787" y="554"/>
                    <a:pt x="787" y="1007"/>
                    <a:pt x="787" y="1007"/>
                  </a:cubicBezTo>
                  <a:moveTo>
                    <a:pt x="157" y="302"/>
                  </a:moveTo>
                  <a:cubicBezTo>
                    <a:pt x="157" y="163"/>
                    <a:pt x="275" y="50"/>
                    <a:pt x="420" y="50"/>
                  </a:cubicBezTo>
                  <a:cubicBezTo>
                    <a:pt x="565" y="50"/>
                    <a:pt x="682" y="163"/>
                    <a:pt x="682" y="302"/>
                  </a:cubicBezTo>
                  <a:lnTo>
                    <a:pt x="682" y="453"/>
                  </a:lnTo>
                  <a:lnTo>
                    <a:pt x="157" y="453"/>
                  </a:lnTo>
                  <a:cubicBezTo>
                    <a:pt x="157" y="453"/>
                    <a:pt x="157" y="302"/>
                    <a:pt x="157" y="302"/>
                  </a:cubicBezTo>
                  <a:moveTo>
                    <a:pt x="735" y="453"/>
                  </a:moveTo>
                  <a:lnTo>
                    <a:pt x="735" y="302"/>
                  </a:lnTo>
                  <a:cubicBezTo>
                    <a:pt x="735" y="135"/>
                    <a:pt x="594" y="0"/>
                    <a:pt x="420" y="0"/>
                  </a:cubicBezTo>
                  <a:cubicBezTo>
                    <a:pt x="245" y="0"/>
                    <a:pt x="105" y="135"/>
                    <a:pt x="105" y="302"/>
                  </a:cubicBezTo>
                  <a:lnTo>
                    <a:pt x="105" y="453"/>
                  </a:lnTo>
                  <a:cubicBezTo>
                    <a:pt x="47" y="453"/>
                    <a:pt x="0" y="498"/>
                    <a:pt x="0" y="554"/>
                  </a:cubicBezTo>
                  <a:lnTo>
                    <a:pt x="0" y="1007"/>
                  </a:lnTo>
                  <a:cubicBezTo>
                    <a:pt x="0" y="1063"/>
                    <a:pt x="47" y="1108"/>
                    <a:pt x="105" y="1108"/>
                  </a:cubicBezTo>
                  <a:lnTo>
                    <a:pt x="735" y="1108"/>
                  </a:lnTo>
                  <a:cubicBezTo>
                    <a:pt x="793" y="1108"/>
                    <a:pt x="840" y="1063"/>
                    <a:pt x="840" y="1007"/>
                  </a:cubicBezTo>
                  <a:lnTo>
                    <a:pt x="840" y="554"/>
                  </a:lnTo>
                  <a:cubicBezTo>
                    <a:pt x="840" y="498"/>
                    <a:pt x="793" y="453"/>
                    <a:pt x="735" y="453"/>
                  </a:cubicBezTo>
                  <a:moveTo>
                    <a:pt x="446" y="799"/>
                  </a:moveTo>
                  <a:lnTo>
                    <a:pt x="446" y="831"/>
                  </a:lnTo>
                  <a:cubicBezTo>
                    <a:pt x="446" y="845"/>
                    <a:pt x="434" y="856"/>
                    <a:pt x="420" y="856"/>
                  </a:cubicBezTo>
                  <a:cubicBezTo>
                    <a:pt x="405" y="856"/>
                    <a:pt x="393" y="845"/>
                    <a:pt x="393" y="831"/>
                  </a:cubicBezTo>
                  <a:lnTo>
                    <a:pt x="393" y="799"/>
                  </a:lnTo>
                  <a:cubicBezTo>
                    <a:pt x="378" y="790"/>
                    <a:pt x="367" y="774"/>
                    <a:pt x="367" y="756"/>
                  </a:cubicBezTo>
                  <a:cubicBezTo>
                    <a:pt x="367" y="728"/>
                    <a:pt x="391" y="705"/>
                    <a:pt x="420" y="705"/>
                  </a:cubicBezTo>
                  <a:cubicBezTo>
                    <a:pt x="449" y="705"/>
                    <a:pt x="472" y="728"/>
                    <a:pt x="472" y="756"/>
                  </a:cubicBezTo>
                  <a:cubicBezTo>
                    <a:pt x="472" y="774"/>
                    <a:pt x="461" y="790"/>
                    <a:pt x="446" y="799"/>
                  </a:cubicBezTo>
                  <a:moveTo>
                    <a:pt x="420" y="655"/>
                  </a:moveTo>
                  <a:cubicBezTo>
                    <a:pt x="362" y="655"/>
                    <a:pt x="315" y="700"/>
                    <a:pt x="315" y="756"/>
                  </a:cubicBezTo>
                  <a:cubicBezTo>
                    <a:pt x="315" y="782"/>
                    <a:pt x="325" y="805"/>
                    <a:pt x="342" y="822"/>
                  </a:cubicBezTo>
                  <a:cubicBezTo>
                    <a:pt x="341" y="826"/>
                    <a:pt x="341" y="828"/>
                    <a:pt x="341" y="831"/>
                  </a:cubicBezTo>
                  <a:cubicBezTo>
                    <a:pt x="341" y="873"/>
                    <a:pt x="376" y="907"/>
                    <a:pt x="420" y="907"/>
                  </a:cubicBezTo>
                  <a:cubicBezTo>
                    <a:pt x="463" y="907"/>
                    <a:pt x="498" y="873"/>
                    <a:pt x="498" y="831"/>
                  </a:cubicBezTo>
                  <a:cubicBezTo>
                    <a:pt x="498" y="828"/>
                    <a:pt x="498" y="826"/>
                    <a:pt x="497" y="822"/>
                  </a:cubicBezTo>
                  <a:cubicBezTo>
                    <a:pt x="514" y="805"/>
                    <a:pt x="525" y="782"/>
                    <a:pt x="525" y="756"/>
                  </a:cubicBezTo>
                  <a:cubicBezTo>
                    <a:pt x="525" y="700"/>
                    <a:pt x="477" y="655"/>
                    <a:pt x="420" y="655"/>
                  </a:cubicBezTo>
                </a:path>
              </a:pathLst>
            </a:custGeom>
            <a:solidFill>
              <a:srgbClr val="C000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508" name="path"/>
            <p:cNvSpPr/>
            <p:nvPr/>
          </p:nvSpPr>
          <p:spPr>
            <a:xfrm>
              <a:off x="0" y="0"/>
              <a:ext cx="546100" cy="716787"/>
            </a:xfrm>
            <a:custGeom>
              <a:avLst/>
              <a:gdLst/>
              <a:ahLst/>
              <a:cxnLst/>
              <a:rect l="0" t="0" r="0" b="0"/>
              <a:pathLst>
                <a:path w="860" h="1128">
                  <a:moveTo>
                    <a:pt x="797" y="1017"/>
                  </a:moveTo>
                  <a:cubicBezTo>
                    <a:pt x="797" y="1045"/>
                    <a:pt x="774" y="1068"/>
                    <a:pt x="745" y="1068"/>
                  </a:cubicBezTo>
                  <a:lnTo>
                    <a:pt x="115" y="1068"/>
                  </a:lnTo>
                  <a:cubicBezTo>
                    <a:pt x="85" y="1068"/>
                    <a:pt x="62" y="1045"/>
                    <a:pt x="62" y="1017"/>
                  </a:cubicBezTo>
                  <a:lnTo>
                    <a:pt x="62" y="564"/>
                  </a:lnTo>
                  <a:cubicBezTo>
                    <a:pt x="62" y="536"/>
                    <a:pt x="85" y="513"/>
                    <a:pt x="115" y="513"/>
                  </a:cubicBezTo>
                  <a:lnTo>
                    <a:pt x="745" y="513"/>
                  </a:lnTo>
                  <a:cubicBezTo>
                    <a:pt x="774" y="513"/>
                    <a:pt x="797" y="536"/>
                    <a:pt x="797" y="564"/>
                  </a:cubicBezTo>
                  <a:cubicBezTo>
                    <a:pt x="797" y="564"/>
                    <a:pt x="797" y="1017"/>
                    <a:pt x="797" y="1017"/>
                  </a:cubicBezTo>
                  <a:moveTo>
                    <a:pt x="167" y="312"/>
                  </a:moveTo>
                  <a:cubicBezTo>
                    <a:pt x="167" y="173"/>
                    <a:pt x="285" y="60"/>
                    <a:pt x="430" y="60"/>
                  </a:cubicBezTo>
                  <a:cubicBezTo>
                    <a:pt x="575" y="60"/>
                    <a:pt x="692" y="173"/>
                    <a:pt x="692" y="312"/>
                  </a:cubicBezTo>
                  <a:lnTo>
                    <a:pt x="692" y="463"/>
                  </a:lnTo>
                  <a:lnTo>
                    <a:pt x="167" y="463"/>
                  </a:lnTo>
                  <a:cubicBezTo>
                    <a:pt x="167" y="463"/>
                    <a:pt x="167" y="312"/>
                    <a:pt x="167" y="312"/>
                  </a:cubicBezTo>
                  <a:moveTo>
                    <a:pt x="745" y="463"/>
                  </a:moveTo>
                  <a:lnTo>
                    <a:pt x="745" y="312"/>
                  </a:lnTo>
                  <a:cubicBezTo>
                    <a:pt x="745" y="145"/>
                    <a:pt x="604" y="10"/>
                    <a:pt x="430" y="10"/>
                  </a:cubicBezTo>
                  <a:cubicBezTo>
                    <a:pt x="255" y="10"/>
                    <a:pt x="115" y="145"/>
                    <a:pt x="115" y="312"/>
                  </a:cubicBezTo>
                  <a:lnTo>
                    <a:pt x="115" y="463"/>
                  </a:lnTo>
                  <a:cubicBezTo>
                    <a:pt x="57" y="463"/>
                    <a:pt x="10" y="508"/>
                    <a:pt x="10" y="564"/>
                  </a:cubicBezTo>
                  <a:lnTo>
                    <a:pt x="10" y="1017"/>
                  </a:lnTo>
                  <a:cubicBezTo>
                    <a:pt x="10" y="1073"/>
                    <a:pt x="57" y="1118"/>
                    <a:pt x="115" y="1118"/>
                  </a:cubicBezTo>
                  <a:lnTo>
                    <a:pt x="745" y="1118"/>
                  </a:lnTo>
                  <a:cubicBezTo>
                    <a:pt x="803" y="1118"/>
                    <a:pt x="850" y="1073"/>
                    <a:pt x="850" y="1017"/>
                  </a:cubicBezTo>
                  <a:lnTo>
                    <a:pt x="850" y="564"/>
                  </a:lnTo>
                  <a:cubicBezTo>
                    <a:pt x="850" y="508"/>
                    <a:pt x="803" y="463"/>
                    <a:pt x="745" y="463"/>
                  </a:cubicBezTo>
                  <a:moveTo>
                    <a:pt x="456" y="809"/>
                  </a:moveTo>
                  <a:lnTo>
                    <a:pt x="456" y="841"/>
                  </a:lnTo>
                  <a:cubicBezTo>
                    <a:pt x="456" y="855"/>
                    <a:pt x="444" y="866"/>
                    <a:pt x="430" y="866"/>
                  </a:cubicBezTo>
                  <a:cubicBezTo>
                    <a:pt x="415" y="866"/>
                    <a:pt x="403" y="855"/>
                    <a:pt x="403" y="841"/>
                  </a:cubicBezTo>
                  <a:lnTo>
                    <a:pt x="403" y="809"/>
                  </a:lnTo>
                  <a:cubicBezTo>
                    <a:pt x="388" y="800"/>
                    <a:pt x="377" y="784"/>
                    <a:pt x="377" y="766"/>
                  </a:cubicBezTo>
                  <a:cubicBezTo>
                    <a:pt x="377" y="738"/>
                    <a:pt x="401" y="715"/>
                    <a:pt x="430" y="715"/>
                  </a:cubicBezTo>
                  <a:cubicBezTo>
                    <a:pt x="459" y="715"/>
                    <a:pt x="482" y="738"/>
                    <a:pt x="482" y="766"/>
                  </a:cubicBezTo>
                  <a:cubicBezTo>
                    <a:pt x="482" y="784"/>
                    <a:pt x="471" y="800"/>
                    <a:pt x="456" y="809"/>
                  </a:cubicBezTo>
                  <a:moveTo>
                    <a:pt x="430" y="665"/>
                  </a:moveTo>
                  <a:cubicBezTo>
                    <a:pt x="372" y="665"/>
                    <a:pt x="325" y="710"/>
                    <a:pt x="325" y="766"/>
                  </a:cubicBezTo>
                  <a:cubicBezTo>
                    <a:pt x="325" y="792"/>
                    <a:pt x="335" y="815"/>
                    <a:pt x="352" y="832"/>
                  </a:cubicBezTo>
                  <a:cubicBezTo>
                    <a:pt x="351" y="836"/>
                    <a:pt x="351" y="838"/>
                    <a:pt x="351" y="841"/>
                  </a:cubicBezTo>
                  <a:cubicBezTo>
                    <a:pt x="351" y="883"/>
                    <a:pt x="386" y="917"/>
                    <a:pt x="430" y="917"/>
                  </a:cubicBezTo>
                  <a:cubicBezTo>
                    <a:pt x="473" y="917"/>
                    <a:pt x="508" y="883"/>
                    <a:pt x="508" y="841"/>
                  </a:cubicBezTo>
                  <a:cubicBezTo>
                    <a:pt x="508" y="838"/>
                    <a:pt x="508" y="836"/>
                    <a:pt x="507" y="832"/>
                  </a:cubicBezTo>
                  <a:cubicBezTo>
                    <a:pt x="524" y="815"/>
                    <a:pt x="535" y="792"/>
                    <a:pt x="535" y="766"/>
                  </a:cubicBezTo>
                  <a:cubicBezTo>
                    <a:pt x="535" y="710"/>
                    <a:pt x="487" y="665"/>
                    <a:pt x="430" y="665"/>
                  </a:cubicBezTo>
                </a:path>
              </a:pathLst>
            </a:custGeom>
            <a:noFill/>
            <a:ln w="12700" cap="flat">
              <a:solidFill>
                <a:srgbClr val="C00000">
                  <a:alpha val="100000"/>
                </a:srgbClr>
              </a:solidFill>
              <a:prstDash val="solid"/>
              <a:miter lim="4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509" name="picture 450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989327" y="4440301"/>
            <a:ext cx="647064" cy="590169"/>
          </a:xfrm>
          <a:prstGeom prst="rect">
            <a:avLst/>
          </a:prstGeom>
        </p:spPr>
      </p:pic>
      <p:pic>
        <p:nvPicPr>
          <p:cNvPr id="4510" name="picture 45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016886" y="2910205"/>
            <a:ext cx="580389" cy="646429"/>
          </a:xfrm>
          <a:prstGeom prst="rect">
            <a:avLst/>
          </a:prstGeom>
        </p:spPr>
      </p:pic>
      <p:sp>
        <p:nvSpPr>
          <p:cNvPr id="4511" name="path"/>
          <p:cNvSpPr/>
          <p:nvPr/>
        </p:nvSpPr>
        <p:spPr>
          <a:xfrm>
            <a:off x="3576447" y="3772027"/>
            <a:ext cx="429005" cy="516381"/>
          </a:xfrm>
          <a:custGeom>
            <a:avLst/>
            <a:gdLst/>
            <a:ahLst/>
            <a:cxnLst/>
            <a:rect l="0" t="0" r="0" b="0"/>
            <a:pathLst>
              <a:path w="675" h="813">
                <a:moveTo>
                  <a:pt x="0" y="350"/>
                </a:moveTo>
                <a:lnTo>
                  <a:pt x="282" y="350"/>
                </a:lnTo>
                <a:lnTo>
                  <a:pt x="282" y="0"/>
                </a:lnTo>
                <a:lnTo>
                  <a:pt x="393" y="0"/>
                </a:lnTo>
                <a:lnTo>
                  <a:pt x="393" y="350"/>
                </a:lnTo>
                <a:lnTo>
                  <a:pt x="675" y="350"/>
                </a:lnTo>
                <a:lnTo>
                  <a:pt x="675" y="462"/>
                </a:lnTo>
                <a:lnTo>
                  <a:pt x="393" y="462"/>
                </a:lnTo>
                <a:lnTo>
                  <a:pt x="393" y="813"/>
                </a:lnTo>
                <a:lnTo>
                  <a:pt x="282" y="813"/>
                </a:lnTo>
                <a:lnTo>
                  <a:pt x="282" y="462"/>
                </a:lnTo>
                <a:lnTo>
                  <a:pt x="0" y="462"/>
                </a:lnTo>
                <a:lnTo>
                  <a:pt x="0" y="350"/>
                </a:lnTo>
                <a:close/>
              </a:path>
            </a:pathLst>
          </a:cu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680" name="group 68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512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513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514" name="picture 45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4515" name="path"/>
          <p:cNvSpPr/>
          <p:nvPr/>
        </p:nvSpPr>
        <p:spPr>
          <a:xfrm>
            <a:off x="1749551" y="3901440"/>
            <a:ext cx="606552" cy="257555"/>
          </a:xfrm>
          <a:custGeom>
            <a:avLst/>
            <a:gdLst/>
            <a:ahLst/>
            <a:cxnLst/>
            <a:rect l="0" t="0" r="0" b="0"/>
            <a:pathLst>
              <a:path w="955" h="405">
                <a:moveTo>
                  <a:pt x="0" y="101"/>
                </a:moveTo>
                <a:lnTo>
                  <a:pt x="752" y="101"/>
                </a:lnTo>
                <a:lnTo>
                  <a:pt x="752" y="0"/>
                </a:lnTo>
                <a:lnTo>
                  <a:pt x="955" y="202"/>
                </a:lnTo>
                <a:lnTo>
                  <a:pt x="752" y="405"/>
                </a:lnTo>
                <a:lnTo>
                  <a:pt x="752" y="304"/>
                </a:lnTo>
                <a:lnTo>
                  <a:pt x="0" y="304"/>
                </a:lnTo>
                <a:lnTo>
                  <a:pt x="0" y="101"/>
                </a:lnTo>
                <a:close/>
              </a:path>
            </a:pathLst>
          </a:custGeom>
          <a:solidFill>
            <a:srgbClr val="C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516" name="textbox 4516"/>
          <p:cNvSpPr/>
          <p:nvPr/>
        </p:nvSpPr>
        <p:spPr>
          <a:xfrm>
            <a:off x="9090457" y="5124958"/>
            <a:ext cx="554990" cy="1873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8000"/>
              </a:lnSpc>
            </a:pP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undo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lo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</a:t>
            </a:r>
            <a:endParaRPr lang="en-US" altLang="en-US" sz="1200" dirty="0"/>
          </a:p>
        </p:txBody>
      </p:sp>
      <p:sp>
        <p:nvSpPr>
          <p:cNvPr id="4517" name="textbox 4517"/>
          <p:cNvSpPr/>
          <p:nvPr/>
        </p:nvSpPr>
        <p:spPr>
          <a:xfrm>
            <a:off x="9024747" y="3846067"/>
            <a:ext cx="522605" cy="1873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8000"/>
              </a:lnSpc>
            </a:pP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redo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log</a:t>
            </a:r>
            <a:endParaRPr lang="en-US" altLang="en-US" sz="1200" dirty="0"/>
          </a:p>
        </p:txBody>
      </p:sp>
      <p:sp>
        <p:nvSpPr>
          <p:cNvPr id="4518" name="path"/>
          <p:cNvSpPr/>
          <p:nvPr/>
        </p:nvSpPr>
        <p:spPr>
          <a:xfrm>
            <a:off x="6720649" y="1964436"/>
            <a:ext cx="9525" cy="4131424"/>
          </a:xfrm>
          <a:custGeom>
            <a:avLst/>
            <a:gdLst/>
            <a:ahLst/>
            <a:cxnLst/>
            <a:rect l="0" t="0" r="0" b="0"/>
            <a:pathLst>
              <a:path w="15" h="6506">
                <a:moveTo>
                  <a:pt x="7" y="0"/>
                </a:moveTo>
                <a:lnTo>
                  <a:pt x="7" y="6506"/>
                </a:lnTo>
              </a:path>
            </a:pathLst>
          </a:custGeom>
          <a:noFill/>
          <a:ln w="9525" cap="flat">
            <a:solidFill>
              <a:srgbClr val="7F7F7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9" name="textbox 4519"/>
          <p:cNvSpPr/>
          <p:nvPr/>
        </p:nvSpPr>
        <p:spPr>
          <a:xfrm>
            <a:off x="1956587" y="3059938"/>
            <a:ext cx="1208405" cy="7029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4800" spc="-15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</a:t>
            </a:r>
            <a:r>
              <a:rPr sz="4800" spc="-14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endParaRPr lang="en-US" altLang="en-US" sz="4800" dirty="0"/>
          </a:p>
        </p:txBody>
      </p:sp>
      <p:grpSp>
        <p:nvGrpSpPr>
          <p:cNvPr id="682" name="group 682"/>
          <p:cNvGrpSpPr/>
          <p:nvPr/>
        </p:nvGrpSpPr>
        <p:grpSpPr>
          <a:xfrm rot="21600000">
            <a:off x="1188466" y="2256790"/>
            <a:ext cx="3115563" cy="2598927"/>
            <a:chOff x="0" y="0"/>
            <a:chExt cx="3115563" cy="2598927"/>
          </a:xfrm>
        </p:grpSpPr>
        <p:sp>
          <p:nvSpPr>
            <p:cNvPr id="4520" name="path"/>
            <p:cNvSpPr/>
            <p:nvPr/>
          </p:nvSpPr>
          <p:spPr>
            <a:xfrm>
              <a:off x="0" y="1997963"/>
              <a:ext cx="600963" cy="600963"/>
            </a:xfrm>
            <a:custGeom>
              <a:avLst/>
              <a:gdLst/>
              <a:ahLst/>
              <a:cxnLst/>
              <a:rect l="0" t="0" r="0" b="0"/>
              <a:pathLst>
                <a:path w="946" h="946">
                  <a:moveTo>
                    <a:pt x="10" y="473"/>
                  </a:moveTo>
                  <a:cubicBezTo>
                    <a:pt x="10" y="217"/>
                    <a:pt x="217" y="10"/>
                    <a:pt x="473" y="10"/>
                  </a:cubicBezTo>
                  <a:cubicBezTo>
                    <a:pt x="728" y="10"/>
                    <a:pt x="936" y="217"/>
                    <a:pt x="936" y="473"/>
                  </a:cubicBezTo>
                  <a:cubicBezTo>
                    <a:pt x="936" y="728"/>
                    <a:pt x="728" y="936"/>
                    <a:pt x="473" y="936"/>
                  </a:cubicBezTo>
                  <a:cubicBezTo>
                    <a:pt x="217" y="936"/>
                    <a:pt x="10" y="728"/>
                    <a:pt x="10" y="473"/>
                  </a:cubicBezTo>
                </a:path>
              </a:pathLst>
            </a:custGeom>
            <a:noFill/>
            <a:ln w="12700" cap="flat">
              <a:solidFill>
                <a:srgbClr val="BFBFB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521" name="path"/>
            <p:cNvSpPr/>
            <p:nvPr/>
          </p:nvSpPr>
          <p:spPr>
            <a:xfrm>
              <a:off x="1620266" y="1411477"/>
              <a:ext cx="926591" cy="926592"/>
            </a:xfrm>
            <a:custGeom>
              <a:avLst/>
              <a:gdLst/>
              <a:ahLst/>
              <a:cxnLst/>
              <a:rect l="0" t="0" r="0" b="0"/>
              <a:pathLst>
                <a:path w="1459" h="1459">
                  <a:moveTo>
                    <a:pt x="0" y="729"/>
                  </a:moveTo>
                  <a:cubicBezTo>
                    <a:pt x="0" y="326"/>
                    <a:pt x="326" y="0"/>
                    <a:pt x="729" y="0"/>
                  </a:cubicBezTo>
                  <a:cubicBezTo>
                    <a:pt x="1132" y="0"/>
                    <a:pt x="1459" y="326"/>
                    <a:pt x="1459" y="729"/>
                  </a:cubicBezTo>
                  <a:cubicBezTo>
                    <a:pt x="1459" y="1132"/>
                    <a:pt x="1132" y="1459"/>
                    <a:pt x="729" y="1459"/>
                  </a:cubicBezTo>
                  <a:cubicBezTo>
                    <a:pt x="326" y="1459"/>
                    <a:pt x="0" y="1132"/>
                    <a:pt x="0" y="729"/>
                  </a:cubicBezTo>
                </a:path>
              </a:pathLst>
            </a:custGeom>
            <a:solidFill>
              <a:srgbClr val="515151">
                <a:alpha val="63137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522" name="path"/>
            <p:cNvSpPr/>
            <p:nvPr/>
          </p:nvSpPr>
          <p:spPr>
            <a:xfrm>
              <a:off x="1513331" y="0"/>
              <a:ext cx="1602232" cy="1602231"/>
            </a:xfrm>
            <a:custGeom>
              <a:avLst/>
              <a:gdLst/>
              <a:ahLst/>
              <a:cxnLst/>
              <a:rect l="0" t="0" r="0" b="0"/>
              <a:pathLst>
                <a:path w="2523" h="2523">
                  <a:moveTo>
                    <a:pt x="10" y="1261"/>
                  </a:moveTo>
                  <a:cubicBezTo>
                    <a:pt x="10" y="570"/>
                    <a:pt x="570" y="10"/>
                    <a:pt x="1261" y="10"/>
                  </a:cubicBezTo>
                  <a:cubicBezTo>
                    <a:pt x="1952" y="10"/>
                    <a:pt x="2513" y="570"/>
                    <a:pt x="2513" y="1261"/>
                  </a:cubicBezTo>
                  <a:cubicBezTo>
                    <a:pt x="2513" y="1952"/>
                    <a:pt x="1952" y="2513"/>
                    <a:pt x="1261" y="2513"/>
                  </a:cubicBezTo>
                  <a:cubicBezTo>
                    <a:pt x="570" y="2513"/>
                    <a:pt x="10" y="1952"/>
                    <a:pt x="10" y="1261"/>
                  </a:cubicBezTo>
                </a:path>
              </a:pathLst>
            </a:custGeom>
            <a:noFill/>
            <a:ln w="12700" cap="flat">
              <a:solidFill>
                <a:srgbClr val="515151">
                  <a:alpha val="100000"/>
                </a:srgbClr>
              </a:solidFill>
              <a:prstDash val="dash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523" name="path"/>
            <p:cNvSpPr/>
            <p:nvPr/>
          </p:nvSpPr>
          <p:spPr>
            <a:xfrm>
              <a:off x="301244" y="182371"/>
              <a:ext cx="1924811" cy="1895855"/>
            </a:xfrm>
            <a:custGeom>
              <a:avLst/>
              <a:gdLst/>
              <a:ahLst/>
              <a:cxnLst/>
              <a:rect l="0" t="0" r="0" b="0"/>
              <a:pathLst>
                <a:path w="3031" h="2985">
                  <a:moveTo>
                    <a:pt x="0" y="1492"/>
                  </a:moveTo>
                  <a:cubicBezTo>
                    <a:pt x="0" y="668"/>
                    <a:pt x="678" y="0"/>
                    <a:pt x="1515" y="0"/>
                  </a:cubicBezTo>
                  <a:cubicBezTo>
                    <a:pt x="2352" y="0"/>
                    <a:pt x="3031" y="668"/>
                    <a:pt x="3031" y="1492"/>
                  </a:cubicBezTo>
                  <a:cubicBezTo>
                    <a:pt x="3031" y="2317"/>
                    <a:pt x="2352" y="2985"/>
                    <a:pt x="1515" y="2985"/>
                  </a:cubicBezTo>
                  <a:cubicBezTo>
                    <a:pt x="678" y="2985"/>
                    <a:pt x="0" y="2317"/>
                    <a:pt x="0" y="1492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524" name="path"/>
            <p:cNvSpPr/>
            <p:nvPr/>
          </p:nvSpPr>
          <p:spPr>
            <a:xfrm>
              <a:off x="244094" y="125221"/>
              <a:ext cx="2039111" cy="2010155"/>
            </a:xfrm>
            <a:custGeom>
              <a:avLst/>
              <a:gdLst/>
              <a:ahLst/>
              <a:cxnLst/>
              <a:rect l="0" t="0" r="0" b="0"/>
              <a:pathLst>
                <a:path w="3211" h="3165">
                  <a:moveTo>
                    <a:pt x="90" y="1582"/>
                  </a:moveTo>
                  <a:cubicBezTo>
                    <a:pt x="90" y="758"/>
                    <a:pt x="768" y="90"/>
                    <a:pt x="1605" y="90"/>
                  </a:cubicBezTo>
                  <a:cubicBezTo>
                    <a:pt x="2442" y="90"/>
                    <a:pt x="3121" y="758"/>
                    <a:pt x="3121" y="1582"/>
                  </a:cubicBezTo>
                  <a:cubicBezTo>
                    <a:pt x="3121" y="2407"/>
                    <a:pt x="2442" y="3075"/>
                    <a:pt x="1605" y="3075"/>
                  </a:cubicBezTo>
                  <a:cubicBezTo>
                    <a:pt x="768" y="3075"/>
                    <a:pt x="90" y="2407"/>
                    <a:pt x="90" y="1582"/>
                  </a:cubicBezTo>
                </a:path>
              </a:pathLst>
            </a:custGeom>
            <a:noFill/>
            <a:ln w="114300" cap="flat">
              <a:solidFill>
                <a:srgbClr val="AD2B2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525" name="table 4525"/>
          <p:cNvGraphicFramePr>
            <a:graphicFrameLocks noGrp="1"/>
          </p:cNvGraphicFramePr>
          <p:nvPr/>
        </p:nvGraphicFramePr>
        <p:xfrm>
          <a:off x="5561012" y="4024820"/>
          <a:ext cx="5915659" cy="1357630"/>
        </p:xfrm>
        <a:graphic>
          <a:graphicData uri="http://schemas.openxmlformats.org/drawingml/2006/table">
            <a:tbl>
              <a:tblPr/>
              <a:tblGrid>
                <a:gridCol w="5915659"/>
              </a:tblGrid>
              <a:tr h="135445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800" dirty="0"/>
                    </a:p>
                    <a:p>
                      <a:pPr marL="99060" algn="l" rtl="0" eaLnBrk="0">
                        <a:lnSpc>
                          <a:spcPct val="8300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原子性</a:t>
                      </a: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–</a:t>
                      </a: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undo</a:t>
                      </a: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g</a:t>
                      </a:r>
                      <a:endParaRPr lang="en-US" altLang="en-US" sz="1400" dirty="0"/>
                    </a:p>
                    <a:p>
                      <a:pPr marL="97155" algn="l" rtl="0" eaLnBrk="0">
                        <a:lnSpc>
                          <a:spcPct val="82000"/>
                        </a:lnSpc>
                        <a:spcBef>
                          <a:spcPts val="1145"/>
                        </a:spcBef>
                      </a:pP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持久性</a:t>
                      </a: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–</a:t>
                      </a: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redo</a:t>
                      </a: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og</a:t>
                      </a:r>
                      <a:endParaRPr lang="en-US" altLang="en-US" sz="1400" dirty="0"/>
                    </a:p>
                    <a:p>
                      <a:pPr marL="102235" algn="l" rtl="0" eaLnBrk="0">
                        <a:lnSpc>
                          <a:spcPct val="82000"/>
                        </a:lnSpc>
                        <a:spcBef>
                          <a:spcPts val="1145"/>
                        </a:spcBef>
                      </a:pP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一致性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–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undo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log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red</a:t>
                      </a:r>
                      <a:r>
                        <a:rPr sz="1400" spc="-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o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log</a:t>
                      </a:r>
                      <a:endParaRPr lang="en-US" altLang="en-US" sz="1400" dirty="0"/>
                    </a:p>
                    <a:p>
                      <a:pPr marL="108585" algn="l" rtl="0" eaLnBrk="0">
                        <a:lnSpc>
                          <a:spcPts val="2520"/>
                        </a:lnSpc>
                        <a:spcBef>
                          <a:spcPts val="20"/>
                        </a:spcBef>
                      </a:pPr>
                      <a:r>
                        <a:rPr sz="1300" spc="-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隔离性</a:t>
                      </a:r>
                      <a:r>
                        <a:rPr sz="1300" spc="-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300" spc="-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–</a:t>
                      </a:r>
                      <a:r>
                        <a:rPr sz="1300" spc="-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300" spc="-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锁</a:t>
                      </a:r>
                      <a:r>
                        <a:rPr sz="1300" spc="-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300" spc="-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sz="1300" spc="-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3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MVCC</a:t>
                      </a:r>
                      <a:endParaRPr lang="en-US" altLang="en-US" sz="1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26" name="table 4526"/>
          <p:cNvGraphicFramePr>
            <a:graphicFrameLocks noGrp="1"/>
          </p:cNvGraphicFramePr>
          <p:nvPr/>
        </p:nvGraphicFramePr>
        <p:xfrm>
          <a:off x="5561012" y="2843720"/>
          <a:ext cx="5915659" cy="711200"/>
        </p:xfrm>
        <a:graphic>
          <a:graphicData uri="http://schemas.openxmlformats.org/drawingml/2006/table">
            <a:tbl>
              <a:tblPr/>
              <a:tblGrid>
                <a:gridCol w="5915659"/>
              </a:tblGrid>
              <a:tr h="7080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8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116205" algn="l" rtl="0" eaLnBrk="0">
                        <a:lnSpc>
                          <a:spcPct val="84000"/>
                        </a:lnSpc>
                      </a:pPr>
                      <a:r>
                        <a:rPr sz="1400" spc="-5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内存结构</a:t>
                      </a:r>
                      <a:endParaRPr lang="en-US" altLang="en-US" sz="1400" dirty="0"/>
                    </a:p>
                    <a:p>
                      <a:pPr marL="95885" algn="l" rtl="0" eaLnBrk="0">
                        <a:lnSpc>
                          <a:spcPts val="2520"/>
                        </a:lnSpc>
                      </a:pPr>
                      <a:r>
                        <a:rPr sz="1400" spc="-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磁盘结构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4527" name="picture 45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graphicFrame>
        <p:nvGraphicFramePr>
          <p:cNvPr id="4528" name="table 4528"/>
          <p:cNvGraphicFramePr>
            <a:graphicFrameLocks noGrp="1"/>
          </p:cNvGraphicFramePr>
          <p:nvPr/>
        </p:nvGraphicFramePr>
        <p:xfrm>
          <a:off x="5561012" y="5775896"/>
          <a:ext cx="5915659" cy="388619"/>
        </p:xfrm>
        <a:graphic>
          <a:graphicData uri="http://schemas.openxmlformats.org/drawingml/2006/table">
            <a:tbl>
              <a:tblPr/>
              <a:tblGrid>
                <a:gridCol w="5915659"/>
              </a:tblGrid>
              <a:tr h="38544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900" dirty="0"/>
                    </a:p>
                    <a:p>
                      <a:pPr marL="102235" algn="l" rtl="0" eaLnBrk="0">
                        <a:lnSpc>
                          <a:spcPct val="82000"/>
                        </a:lnSpc>
                        <a:spcBef>
                          <a:spcPts val="5"/>
                        </a:spcBef>
                      </a:pPr>
                      <a:r>
                        <a:rPr sz="1400" spc="-7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记录隐藏字段、</a:t>
                      </a:r>
                      <a:r>
                        <a:rPr sz="1400" spc="-7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</a:t>
                      </a:r>
                      <a:r>
                        <a:rPr sz="1400" spc="-7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undo</a:t>
                      </a:r>
                      <a:r>
                        <a:rPr sz="1400" spc="-7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7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log版本链、</a:t>
                      </a:r>
                      <a:r>
                        <a:rPr sz="1400" spc="-7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</a:t>
                      </a:r>
                      <a:r>
                        <a:rPr sz="1400" spc="-7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readV</a:t>
                      </a: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ew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29" name="table 4529"/>
          <p:cNvGraphicFramePr>
            <a:graphicFrameLocks noGrp="1"/>
          </p:cNvGraphicFramePr>
          <p:nvPr/>
        </p:nvGraphicFramePr>
        <p:xfrm>
          <a:off x="5561012" y="1985708"/>
          <a:ext cx="5915659" cy="388620"/>
        </p:xfrm>
        <a:graphic>
          <a:graphicData uri="http://schemas.openxmlformats.org/drawingml/2006/table">
            <a:tbl>
              <a:tblPr/>
              <a:tblGrid>
                <a:gridCol w="5915659"/>
              </a:tblGrid>
              <a:tr h="3854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800" dirty="0"/>
                    </a:p>
                    <a:p>
                      <a:pPr marL="97790" algn="l" rtl="0" eaLnBrk="0">
                        <a:lnSpc>
                          <a:spcPct val="9200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表空间、段、区、页</a:t>
                      </a:r>
                      <a:r>
                        <a:rPr sz="1400" spc="-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行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sp>
        <p:nvSpPr>
          <p:cNvPr id="4530" name="textbox 4530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4531" name="picture 45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532" name="picture 45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533" name="textbox 4533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4534" name="path"/>
          <p:cNvSpPr/>
          <p:nvPr/>
        </p:nvSpPr>
        <p:spPr>
          <a:xfrm>
            <a:off x="710184" y="1813559"/>
            <a:ext cx="804671" cy="803148"/>
          </a:xfrm>
          <a:custGeom>
            <a:avLst/>
            <a:gdLst/>
            <a:ahLst/>
            <a:cxnLst/>
            <a:rect l="0" t="0" r="0" b="0"/>
            <a:pathLst>
              <a:path w="1267" h="1264">
                <a:moveTo>
                  <a:pt x="0" y="632"/>
                </a:moveTo>
                <a:cubicBezTo>
                  <a:pt x="0" y="283"/>
                  <a:pt x="283" y="0"/>
                  <a:pt x="633" y="0"/>
                </a:cubicBezTo>
                <a:cubicBezTo>
                  <a:pt x="983" y="0"/>
                  <a:pt x="1267" y="283"/>
                  <a:pt x="1267" y="632"/>
                </a:cubicBezTo>
                <a:cubicBezTo>
                  <a:pt x="1267" y="981"/>
                  <a:pt x="983" y="1264"/>
                  <a:pt x="633" y="1264"/>
                </a:cubicBezTo>
                <a:cubicBezTo>
                  <a:pt x="283" y="1264"/>
                  <a:pt x="0" y="981"/>
                  <a:pt x="0" y="632"/>
                </a:cubicBezTo>
              </a:path>
            </a:pathLst>
          </a:custGeom>
          <a:solidFill>
            <a:srgbClr val="F2F2F2">
              <a:alpha val="70196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535" name="textbox 4535"/>
          <p:cNvSpPr/>
          <p:nvPr/>
        </p:nvSpPr>
        <p:spPr>
          <a:xfrm>
            <a:off x="1954896" y="3126409"/>
            <a:ext cx="1010285" cy="5880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390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</a:t>
            </a:r>
            <a:r>
              <a:rPr sz="39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endParaRPr lang="en-US" altLang="en-US" sz="3900" dirty="0"/>
          </a:p>
        </p:txBody>
      </p:sp>
      <p:sp>
        <p:nvSpPr>
          <p:cNvPr id="4536" name="textbox 4536"/>
          <p:cNvSpPr/>
          <p:nvPr/>
        </p:nvSpPr>
        <p:spPr>
          <a:xfrm>
            <a:off x="5573724" y="1642872"/>
            <a:ext cx="1372869" cy="279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80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逻辑存储结</a:t>
            </a:r>
            <a:r>
              <a:rPr sz="180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1800" dirty="0"/>
          </a:p>
        </p:txBody>
      </p:sp>
      <p:sp>
        <p:nvSpPr>
          <p:cNvPr id="4537" name="textbox 4537"/>
          <p:cNvSpPr/>
          <p:nvPr/>
        </p:nvSpPr>
        <p:spPr>
          <a:xfrm>
            <a:off x="5578525" y="3700526"/>
            <a:ext cx="916305" cy="2768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8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事务原</a:t>
            </a:r>
            <a:r>
              <a:rPr sz="180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</a:t>
            </a:r>
            <a:endParaRPr lang="en-US" altLang="en-US" sz="1800" dirty="0"/>
          </a:p>
        </p:txBody>
      </p:sp>
      <p:grpSp>
        <p:nvGrpSpPr>
          <p:cNvPr id="684" name="group 68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538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539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540" name="picture 45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4541" name="textbox 4541"/>
          <p:cNvSpPr/>
          <p:nvPr/>
        </p:nvSpPr>
        <p:spPr>
          <a:xfrm>
            <a:off x="5587441" y="5484215"/>
            <a:ext cx="609600" cy="3003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165"/>
              </a:lnSpc>
            </a:pPr>
            <a:r>
              <a:rPr sz="160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MVCC</a:t>
            </a:r>
            <a:endParaRPr lang="en-US" altLang="en-US" sz="1600" dirty="0"/>
          </a:p>
        </p:txBody>
      </p:sp>
      <p:sp>
        <p:nvSpPr>
          <p:cNvPr id="4542" name="textbox 4542"/>
          <p:cNvSpPr/>
          <p:nvPr/>
        </p:nvSpPr>
        <p:spPr>
          <a:xfrm>
            <a:off x="5573953" y="2465832"/>
            <a:ext cx="469265" cy="2787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80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</a:t>
            </a:r>
            <a:endParaRPr lang="en-US" altLang="en-US" sz="1800" dirty="0"/>
          </a:p>
        </p:txBody>
      </p:sp>
      <p:sp>
        <p:nvSpPr>
          <p:cNvPr id="4543" name="path"/>
          <p:cNvSpPr/>
          <p:nvPr/>
        </p:nvSpPr>
        <p:spPr>
          <a:xfrm>
            <a:off x="3104387" y="1918716"/>
            <a:ext cx="313944" cy="315467"/>
          </a:xfrm>
          <a:custGeom>
            <a:avLst/>
            <a:gdLst/>
            <a:ahLst/>
            <a:cxnLst/>
            <a:rect l="0" t="0" r="0" b="0"/>
            <a:pathLst>
              <a:path w="494" h="496">
                <a:moveTo>
                  <a:pt x="0" y="248"/>
                </a:moveTo>
                <a:cubicBezTo>
                  <a:pt x="0" y="111"/>
                  <a:pt x="110" y="0"/>
                  <a:pt x="247" y="0"/>
                </a:cubicBezTo>
                <a:cubicBezTo>
                  <a:pt x="383" y="0"/>
                  <a:pt x="494" y="111"/>
                  <a:pt x="494" y="248"/>
                </a:cubicBezTo>
                <a:cubicBezTo>
                  <a:pt x="494" y="385"/>
                  <a:pt x="383" y="496"/>
                  <a:pt x="247" y="496"/>
                </a:cubicBezTo>
                <a:cubicBezTo>
                  <a:pt x="110" y="496"/>
                  <a:pt x="0" y="385"/>
                  <a:pt x="0" y="248"/>
                </a:cubicBezTo>
              </a:path>
            </a:pathLst>
          </a:custGeom>
          <a:solidFill>
            <a:srgbClr val="49504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544" name="textbox 4544"/>
          <p:cNvSpPr/>
          <p:nvPr/>
        </p:nvSpPr>
        <p:spPr>
          <a:xfrm>
            <a:off x="5236540" y="2465832"/>
            <a:ext cx="212725" cy="3067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210"/>
              </a:lnSpc>
            </a:pP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endParaRPr lang="en-US" altLang="en-US" sz="1800" dirty="0"/>
          </a:p>
        </p:txBody>
      </p:sp>
      <p:sp>
        <p:nvSpPr>
          <p:cNvPr id="4545" name="textbox 4545"/>
          <p:cNvSpPr/>
          <p:nvPr/>
        </p:nvSpPr>
        <p:spPr>
          <a:xfrm>
            <a:off x="5239511" y="3700526"/>
            <a:ext cx="209550" cy="3060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210"/>
              </a:lnSpc>
            </a:pPr>
            <a:r>
              <a:rPr sz="180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altLang="en-US" sz="1800" dirty="0"/>
          </a:p>
        </p:txBody>
      </p:sp>
      <p:sp>
        <p:nvSpPr>
          <p:cNvPr id="4546" name="textbox 4546"/>
          <p:cNvSpPr/>
          <p:nvPr/>
        </p:nvSpPr>
        <p:spPr>
          <a:xfrm>
            <a:off x="5231510" y="5519877"/>
            <a:ext cx="217804" cy="2374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7000"/>
              </a:lnSpc>
            </a:pPr>
            <a:r>
              <a:rPr sz="180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altLang="en-US" sz="1800" dirty="0"/>
          </a:p>
        </p:txBody>
      </p:sp>
      <p:sp>
        <p:nvSpPr>
          <p:cNvPr id="4547" name="textbox 4547"/>
          <p:cNvSpPr/>
          <p:nvPr/>
        </p:nvSpPr>
        <p:spPr>
          <a:xfrm>
            <a:off x="5246598" y="1678533"/>
            <a:ext cx="202564" cy="2374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7000"/>
              </a:lnSpc>
            </a:pPr>
            <a:r>
              <a:rPr sz="18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180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altLang="en-US" sz="1800" dirty="0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8" name="textbox 4548"/>
          <p:cNvSpPr/>
          <p:nvPr/>
        </p:nvSpPr>
        <p:spPr>
          <a:xfrm>
            <a:off x="4933848" y="1272082"/>
            <a:ext cx="2716529" cy="38881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8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</a:t>
            </a:r>
            <a:r>
              <a:rPr sz="180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擎</a:t>
            </a:r>
            <a:endParaRPr lang="en-US" altLang="en-US" sz="1800" dirty="0"/>
          </a:p>
          <a:p>
            <a:pPr algn="l" rtl="0" eaLnBrk="0">
              <a:lnSpc>
                <a:spcPct val="174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8000"/>
              </a:lnSpc>
              <a:spcBef>
                <a:spcPts val="550"/>
              </a:spcBef>
            </a:pPr>
            <a:r>
              <a:rPr sz="1800" spc="1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1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</a:t>
            </a:r>
            <a:r>
              <a:rPr sz="1800" spc="8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endParaRPr lang="en-US" altLang="en-US" sz="1800" dirty="0"/>
          </a:p>
          <a:p>
            <a:pPr algn="l" rtl="0" eaLnBrk="0">
              <a:lnSpc>
                <a:spcPct val="17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1000"/>
              </a:lnSpc>
              <a:spcBef>
                <a:spcPts val="545"/>
              </a:spcBef>
            </a:pPr>
            <a:r>
              <a:rPr sz="180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80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80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800" dirty="0"/>
          </a:p>
          <a:p>
            <a:pPr algn="l" rtl="0" eaLnBrk="0">
              <a:lnSpc>
                <a:spcPct val="18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545"/>
              </a:spcBef>
            </a:pPr>
            <a:r>
              <a:rPr sz="18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视图/存储过程/</a:t>
            </a:r>
            <a:r>
              <a:rPr sz="18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发器</a:t>
            </a:r>
            <a:endParaRPr lang="en-US" altLang="en-US" sz="1800" dirty="0"/>
          </a:p>
          <a:p>
            <a:pPr algn="l" rtl="0" eaLnBrk="0">
              <a:lnSpc>
                <a:spcPct val="17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550"/>
              </a:spcBef>
            </a:pPr>
            <a:r>
              <a:rPr sz="1800" spc="1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1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1800" dirty="0"/>
          </a:p>
          <a:p>
            <a:pPr algn="l" rtl="0" eaLnBrk="0">
              <a:lnSpc>
                <a:spcPct val="17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8000"/>
              </a:lnSpc>
              <a:spcBef>
                <a:spcPts val="550"/>
              </a:spcBef>
            </a:pPr>
            <a:r>
              <a:rPr sz="180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</a:t>
            </a:r>
            <a:r>
              <a:rPr sz="180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r>
              <a:rPr sz="18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擎</a:t>
            </a:r>
            <a:endParaRPr lang="en-US" altLang="en-US" sz="1800" dirty="0"/>
          </a:p>
          <a:p>
            <a:pPr algn="l" rtl="0" eaLnBrk="0">
              <a:lnSpc>
                <a:spcPct val="174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400" dirty="0"/>
          </a:p>
          <a:p>
            <a:pPr marL="12700" algn="l" rtl="0" eaLnBrk="0">
              <a:lnSpc>
                <a:spcPct val="88000"/>
              </a:lnSpc>
              <a:spcBef>
                <a:spcPts val="5"/>
              </a:spcBef>
            </a:pPr>
            <a:r>
              <a:rPr sz="1800" spc="1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800" spc="1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</a:t>
            </a:r>
            <a:r>
              <a:rPr sz="1800" spc="1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</a:t>
            </a:r>
            <a:endParaRPr lang="en-US" altLang="en-US" sz="1800" dirty="0"/>
          </a:p>
        </p:txBody>
      </p:sp>
      <p:sp>
        <p:nvSpPr>
          <p:cNvPr id="4549" name="textbox 4549"/>
          <p:cNvSpPr/>
          <p:nvPr/>
        </p:nvSpPr>
        <p:spPr>
          <a:xfrm>
            <a:off x="2183383" y="2374468"/>
            <a:ext cx="1678939" cy="10947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lang="en-US" altLang="en-US" sz="100" dirty="0"/>
          </a:p>
          <a:p>
            <a:pPr marL="508000" algn="l" rtl="0" eaLnBrk="0">
              <a:lnSpc>
                <a:spcPct val="99000"/>
              </a:lnSpc>
              <a:tabLst>
                <a:tab pos="659765" algn="l"/>
              </a:tabLst>
            </a:pPr>
            <a:r>
              <a:rPr sz="4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4200" spc="-240" dirty="0">
                <a:ln w="12700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 lang="en-US" altLang="en-US" sz="4200" dirty="0"/>
          </a:p>
          <a:p>
            <a:pPr marL="85090" algn="l" rtl="0" eaLnBrk="0">
              <a:lnSpc>
                <a:spcPct val="84000"/>
              </a:lnSpc>
              <a:spcBef>
                <a:spcPts val="185"/>
              </a:spcBef>
            </a:pPr>
            <a:r>
              <a:rPr sz="2700" spc="40" dirty="0">
                <a:solidFill>
                  <a:srgbClr val="D9D9D9">
                    <a:alpha val="100000"/>
                  </a:srgbClr>
                </a:solidFill>
                <a:latin typeface="Verdana" panose="020B0604030504040204"/>
                <a:ea typeface="Verdana" panose="020B0604030504040204"/>
                <a:cs typeface="Verdana" panose="020B0604030504040204"/>
              </a:rPr>
              <a:t>Conten</a:t>
            </a:r>
            <a:r>
              <a:rPr sz="2700" spc="20" dirty="0">
                <a:solidFill>
                  <a:srgbClr val="D9D9D9">
                    <a:alpha val="100000"/>
                  </a:srgbClr>
                </a:solidFill>
                <a:latin typeface="Verdana" panose="020B0604030504040204"/>
                <a:ea typeface="Verdana" panose="020B0604030504040204"/>
                <a:cs typeface="Verdana" panose="020B0604030504040204"/>
              </a:rPr>
              <a:t>t</a:t>
            </a:r>
            <a:r>
              <a:rPr sz="2700" spc="0" dirty="0">
                <a:solidFill>
                  <a:srgbClr val="D9D9D9">
                    <a:alpha val="100000"/>
                  </a:srgbClr>
                </a:solidFill>
                <a:latin typeface="Verdana" panose="020B0604030504040204"/>
                <a:ea typeface="Verdana" panose="020B0604030504040204"/>
                <a:cs typeface="Verdana" panose="020B0604030504040204"/>
              </a:rPr>
              <a:t>s</a:t>
            </a:r>
            <a:endParaRPr lang="en-US" altLang="en-US" sz="2700" dirty="0"/>
          </a:p>
        </p:txBody>
      </p:sp>
      <p:pic>
        <p:nvPicPr>
          <p:cNvPr id="4550" name="picture 45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196083" y="2410967"/>
            <a:ext cx="495300" cy="464820"/>
          </a:xfrm>
          <a:prstGeom prst="rect">
            <a:avLst/>
          </a:prstGeom>
        </p:spPr>
      </p:pic>
      <p:pic>
        <p:nvPicPr>
          <p:cNvPr id="4551" name="picture 45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786371"/>
            <a:ext cx="12192000" cy="71625"/>
          </a:xfrm>
          <a:prstGeom prst="rect">
            <a:avLst/>
          </a:prstGeom>
        </p:spPr>
      </p:pic>
      <p:sp>
        <p:nvSpPr>
          <p:cNvPr id="4552" name="rect"/>
          <p:cNvSpPr/>
          <p:nvPr/>
        </p:nvSpPr>
        <p:spPr>
          <a:xfrm>
            <a:off x="4402645" y="2336291"/>
            <a:ext cx="9525" cy="1062228"/>
          </a:xfrm>
          <a:prstGeom prst="rect">
            <a:avLst/>
          </a:prstGeom>
          <a:solidFill>
            <a:srgbClr val="D9D9D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3" name="textbox 4553"/>
          <p:cNvSpPr/>
          <p:nvPr/>
        </p:nvSpPr>
        <p:spPr>
          <a:xfrm>
            <a:off x="5284341" y="2439460"/>
            <a:ext cx="2188210" cy="13982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8000"/>
              </a:lnSpc>
            </a:pPr>
            <a:r>
              <a:rPr sz="320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</a:t>
            </a:r>
            <a:r>
              <a:rPr sz="3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320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</a:t>
            </a:r>
            <a:endParaRPr lang="en-US" altLang="en-US" sz="32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marL="91440" algn="l" rtl="0" eaLnBrk="0">
              <a:lnSpc>
                <a:spcPts val="1840"/>
              </a:lnSpc>
              <a:spcBef>
                <a:spcPts val="455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系统数据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库</a:t>
            </a:r>
            <a:endParaRPr lang="en-US" altLang="en-US" sz="15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91440" algn="l" rtl="0" eaLnBrk="0">
              <a:lnSpc>
                <a:spcPts val="1850"/>
              </a:lnSpc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</a:t>
            </a:r>
            <a:endParaRPr lang="en-US" altLang="en-US" sz="1500" dirty="0"/>
          </a:p>
        </p:txBody>
      </p:sp>
      <p:grpSp>
        <p:nvGrpSpPr>
          <p:cNvPr id="686" name="group 686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4554" name="picture 455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4555" name="textbox 4555"/>
            <p:cNvSpPr/>
            <p:nvPr/>
          </p:nvSpPr>
          <p:spPr>
            <a:xfrm>
              <a:off x="-12700" y="-12700"/>
              <a:ext cx="1437005" cy="14643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marL="729615" algn="l" rtl="0" eaLnBrk="0">
                <a:lnSpc>
                  <a:spcPct val="85000"/>
                </a:lnSpc>
                <a:spcBef>
                  <a:spcPts val="0"/>
                </a:spcBef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7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" name="textbox 4556"/>
          <p:cNvSpPr/>
          <p:nvPr/>
        </p:nvSpPr>
        <p:spPr>
          <a:xfrm>
            <a:off x="5284341" y="2439460"/>
            <a:ext cx="2188210" cy="13982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8000"/>
              </a:lnSpc>
            </a:pPr>
            <a:r>
              <a:rPr sz="320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</a:t>
            </a:r>
            <a:r>
              <a:rPr sz="3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320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</a:t>
            </a:r>
            <a:endParaRPr lang="en-US" altLang="en-US" sz="32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marL="91440" algn="l" rtl="0" eaLnBrk="0">
              <a:lnSpc>
                <a:spcPts val="1840"/>
              </a:lnSpc>
              <a:spcBef>
                <a:spcPts val="455"/>
              </a:spcBef>
            </a:pP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系统数据</a:t>
            </a:r>
            <a:r>
              <a:rPr sz="15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库</a:t>
            </a:r>
            <a:endParaRPr lang="en-US" altLang="en-US" sz="15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91440" algn="l" rtl="0" eaLnBrk="0">
              <a:lnSpc>
                <a:spcPts val="1850"/>
              </a:lnSpc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</a:t>
            </a:r>
            <a:endParaRPr lang="en-US" altLang="en-US" sz="1500" dirty="0"/>
          </a:p>
        </p:txBody>
      </p:sp>
      <p:grpSp>
        <p:nvGrpSpPr>
          <p:cNvPr id="688" name="group 688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4557" name="picture 455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4558" name="textbox 4558"/>
            <p:cNvSpPr/>
            <p:nvPr/>
          </p:nvSpPr>
          <p:spPr>
            <a:xfrm>
              <a:off x="-12700" y="-12700"/>
              <a:ext cx="1437005" cy="14643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marL="729615" algn="l" rtl="0" eaLnBrk="0">
                <a:lnSpc>
                  <a:spcPct val="85000"/>
                </a:lnSpc>
                <a:spcBef>
                  <a:spcPts val="0"/>
                </a:spcBef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7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59" name="table 4559"/>
          <p:cNvGraphicFramePr>
            <a:graphicFrameLocks noGrp="1"/>
          </p:cNvGraphicFramePr>
          <p:nvPr/>
        </p:nvGraphicFramePr>
        <p:xfrm>
          <a:off x="775969" y="2280285"/>
          <a:ext cx="10640059" cy="2604135"/>
        </p:xfrm>
        <a:graphic>
          <a:graphicData uri="http://schemas.openxmlformats.org/drawingml/2006/table">
            <a:tbl>
              <a:tblPr/>
              <a:tblGrid>
                <a:gridCol w="2257425"/>
                <a:gridCol w="8382634"/>
              </a:tblGrid>
              <a:tr h="66929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866140" algn="l" rtl="0" eaLnBrk="0">
                        <a:lnSpc>
                          <a:spcPct val="97000"/>
                        </a:lnSpc>
                      </a:pPr>
                      <a:r>
                        <a:rPr sz="14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</a:t>
                      </a:r>
                      <a:r>
                        <a:rPr sz="1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据库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lang="en-US" altLang="en-US" sz="100" dirty="0"/>
                    </a:p>
                    <a:p>
                      <a:pPr marL="4011930" algn="l" rtl="0" eaLnBrk="0">
                        <a:lnSpc>
                          <a:spcPct val="98000"/>
                        </a:lnSpc>
                      </a:pPr>
                      <a:r>
                        <a:rPr sz="14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含</a:t>
                      </a:r>
                      <a:r>
                        <a:rPr sz="1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义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107950" algn="l" rtl="0" eaLnBrk="0">
                        <a:lnSpc>
                          <a:spcPct val="98000"/>
                        </a:lnSpc>
                      </a:pPr>
                      <a:r>
                        <a:rPr sz="1400" spc="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存储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MySQL</a:t>
                      </a:r>
                      <a:r>
                        <a:rPr sz="1400" spc="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服务器正常运行所需要的各种信息</a:t>
                      </a:r>
                      <a:r>
                        <a:rPr sz="1400" spc="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sz="1400" spc="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(时区、主从、用户、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权限等)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lang="en-US" altLang="en-US" sz="100" dirty="0"/>
                    </a:p>
                    <a:p>
                      <a:pPr marL="104775" algn="l" rtl="0" eaLnBrk="0">
                        <a:lnSpc>
                          <a:spcPct val="91000"/>
                        </a:lnSpc>
                      </a:pP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提供了访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问数据库元数据的各种表和视图，包含数据库、表、字段类型及访问权限等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4876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  <a:p>
                      <a:pPr marL="110490" algn="l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为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MySQL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服务器运行时状态提供了一个底层监控功能，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主要用于收集数据库服务器性能参数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47180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900" dirty="0"/>
                    </a:p>
                    <a:p>
                      <a:pPr marL="104775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包含了一系列方便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DBA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和开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发人员利用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performance_schema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性能数据库进行性能调优和诊断的视图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4560" name="picture 45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82319" y="3925087"/>
            <a:ext cx="2251075" cy="487781"/>
          </a:xfrm>
          <a:prstGeom prst="rect">
            <a:avLst/>
          </a:prstGeom>
        </p:spPr>
      </p:pic>
      <p:pic>
        <p:nvPicPr>
          <p:cNvPr id="4561" name="picture 45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82319" y="3437407"/>
            <a:ext cx="2251075" cy="487781"/>
          </a:xfrm>
          <a:prstGeom prst="rect">
            <a:avLst/>
          </a:prstGeom>
        </p:spPr>
      </p:pic>
      <p:pic>
        <p:nvPicPr>
          <p:cNvPr id="4562" name="picture 45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81481" y="4490923"/>
            <a:ext cx="327152" cy="276148"/>
          </a:xfrm>
          <a:prstGeom prst="rect">
            <a:avLst/>
          </a:prstGeom>
        </p:spPr>
      </p:pic>
      <p:sp>
        <p:nvSpPr>
          <p:cNvPr id="4563" name="rect"/>
          <p:cNvSpPr/>
          <p:nvPr/>
        </p:nvSpPr>
        <p:spPr>
          <a:xfrm>
            <a:off x="781812" y="3429000"/>
            <a:ext cx="10628376" cy="1449323"/>
          </a:xfrm>
          <a:prstGeom prst="rect">
            <a:avLst/>
          </a:prstGeom>
          <a:solidFill>
            <a:srgbClr val="FEFEF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564" name="textbox 4564"/>
          <p:cNvSpPr/>
          <p:nvPr/>
        </p:nvSpPr>
        <p:spPr>
          <a:xfrm>
            <a:off x="801036" y="1112977"/>
            <a:ext cx="5929629" cy="8820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系统数据库</a:t>
            </a:r>
            <a:endParaRPr lang="en-US" altLang="en-US" sz="2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20320" algn="l" rtl="0" eaLnBrk="0">
              <a:lnSpc>
                <a:spcPct val="87000"/>
              </a:lnSpc>
              <a:spcBef>
                <a:spcPts val="0"/>
              </a:spcBef>
            </a:pP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数据库安装完成后，自带了一下四个数据库，具体作用如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en-US" sz="1500" dirty="0"/>
          </a:p>
        </p:txBody>
      </p:sp>
      <p:pic>
        <p:nvPicPr>
          <p:cNvPr id="4565" name="picture 45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566" name="textbox 4566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4567" name="picture 45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568" name="picture 45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569" name="textbox 4569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690" name="group 69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570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571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572" name="picture 45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4573" name="picture 45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81481" y="3038855"/>
            <a:ext cx="570585" cy="275844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4" name="textbox 4574"/>
          <p:cNvSpPr/>
          <p:nvPr/>
        </p:nvSpPr>
        <p:spPr>
          <a:xfrm>
            <a:off x="5284341" y="2439460"/>
            <a:ext cx="2188210" cy="13982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8000"/>
              </a:lnSpc>
            </a:pPr>
            <a:r>
              <a:rPr sz="320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</a:t>
            </a:r>
            <a:r>
              <a:rPr sz="3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320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</a:t>
            </a:r>
            <a:endParaRPr lang="en-US" altLang="en-US" sz="32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marL="91440" algn="l" rtl="0" eaLnBrk="0">
              <a:lnSpc>
                <a:spcPts val="1840"/>
              </a:lnSpc>
              <a:spcBef>
                <a:spcPts val="455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系统数据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库</a:t>
            </a:r>
            <a:endParaRPr lang="en-US" altLang="en-US" sz="15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91440" algn="l" rtl="0" eaLnBrk="0">
              <a:lnSpc>
                <a:spcPts val="1850"/>
              </a:lnSpc>
            </a:pP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</a:t>
            </a:r>
            <a:r>
              <a:rPr sz="15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</a:t>
            </a:r>
            <a:endParaRPr lang="en-US" altLang="en-US" sz="1500" dirty="0"/>
          </a:p>
        </p:txBody>
      </p:sp>
      <p:grpSp>
        <p:nvGrpSpPr>
          <p:cNvPr id="692" name="group 692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4575" name="picture 457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4576" name="textbox 4576"/>
            <p:cNvSpPr/>
            <p:nvPr/>
          </p:nvSpPr>
          <p:spPr>
            <a:xfrm>
              <a:off x="-12700" y="-12700"/>
              <a:ext cx="1437005" cy="14643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marL="729615" algn="l" rtl="0" eaLnBrk="0">
                <a:lnSpc>
                  <a:spcPct val="85000"/>
                </a:lnSpc>
                <a:spcBef>
                  <a:spcPts val="0"/>
                </a:spcBef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7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77" name="table 4577"/>
          <p:cNvGraphicFramePr>
            <a:graphicFrameLocks noGrp="1"/>
          </p:cNvGraphicFramePr>
          <p:nvPr/>
        </p:nvGraphicFramePr>
        <p:xfrm>
          <a:off x="1104836" y="2599880"/>
          <a:ext cx="10131425" cy="2419985"/>
        </p:xfrm>
        <a:graphic>
          <a:graphicData uri="http://schemas.openxmlformats.org/drawingml/2006/table">
            <a:tbl>
              <a:tblPr/>
              <a:tblGrid>
                <a:gridCol w="10131425"/>
              </a:tblGrid>
              <a:tr h="24168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78" name="table 4578"/>
          <p:cNvGraphicFramePr>
            <a:graphicFrameLocks noGrp="1"/>
          </p:cNvGraphicFramePr>
          <p:nvPr/>
        </p:nvGraphicFramePr>
        <p:xfrm>
          <a:off x="1104836" y="5509196"/>
          <a:ext cx="10131425" cy="622934"/>
        </p:xfrm>
        <a:graphic>
          <a:graphicData uri="http://schemas.openxmlformats.org/drawingml/2006/table">
            <a:tbl>
              <a:tblPr/>
              <a:tblGrid>
                <a:gridCol w="10131425"/>
              </a:tblGrid>
              <a:tr h="61975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800" dirty="0"/>
                    </a:p>
                    <a:p>
                      <a:pPr marL="104775" algn="l" rtl="0" eaLnBrk="0">
                        <a:lnSpc>
                          <a:spcPts val="1335"/>
                        </a:lnSpc>
                        <a:spcBef>
                          <a:spcPts val="5"/>
                        </a:spcBef>
                      </a:pPr>
                      <a:r>
                        <a:rPr sz="10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示</a:t>
                      </a:r>
                      <a:r>
                        <a:rPr sz="10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例：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4579" name="picture 45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580" name="textbox 4580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4581" name="textbox 4581"/>
          <p:cNvSpPr/>
          <p:nvPr/>
        </p:nvSpPr>
        <p:spPr>
          <a:xfrm>
            <a:off x="1116550" y="5210551"/>
            <a:ext cx="936434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-e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选项可以在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Mysql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客户端执行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SQL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语句，而不用连接到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MySQL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数据库再执行，对于一些批处理脚本，这种方式尤其方便。</a:t>
            </a:r>
            <a:endParaRPr lang="en-US" altLang="en-US" sz="1400" dirty="0"/>
          </a:p>
        </p:txBody>
      </p:sp>
      <p:pic>
        <p:nvPicPr>
          <p:cNvPr id="4582" name="picture 45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436998" y="3632580"/>
            <a:ext cx="182879" cy="236220"/>
          </a:xfrm>
          <a:prstGeom prst="rect">
            <a:avLst/>
          </a:prstGeom>
        </p:spPr>
      </p:pic>
      <p:pic>
        <p:nvPicPr>
          <p:cNvPr id="4583" name="picture 45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436998" y="3907282"/>
            <a:ext cx="182879" cy="236220"/>
          </a:xfrm>
          <a:prstGeom prst="rect">
            <a:avLst/>
          </a:prstGeom>
        </p:spPr>
      </p:pic>
      <p:pic>
        <p:nvPicPr>
          <p:cNvPr id="4584" name="picture 45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436998" y="4181602"/>
            <a:ext cx="182879" cy="236220"/>
          </a:xfrm>
          <a:prstGeom prst="rect">
            <a:avLst/>
          </a:prstGeom>
        </p:spPr>
      </p:pic>
      <p:pic>
        <p:nvPicPr>
          <p:cNvPr id="4585" name="picture 45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3239" y="4730242"/>
            <a:ext cx="351535" cy="236220"/>
          </a:xfrm>
          <a:prstGeom prst="rect">
            <a:avLst/>
          </a:prstGeom>
        </p:spPr>
      </p:pic>
      <p:pic>
        <p:nvPicPr>
          <p:cNvPr id="4586" name="picture 45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436998" y="4730242"/>
            <a:ext cx="182879" cy="236220"/>
          </a:xfrm>
          <a:prstGeom prst="rect">
            <a:avLst/>
          </a:prstGeom>
        </p:spPr>
      </p:pic>
      <p:pic>
        <p:nvPicPr>
          <p:cNvPr id="4587" name="picture 45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290439" y="4181602"/>
            <a:ext cx="178308" cy="236220"/>
          </a:xfrm>
          <a:prstGeom prst="rect">
            <a:avLst/>
          </a:prstGeom>
        </p:spPr>
      </p:pic>
      <p:pic>
        <p:nvPicPr>
          <p:cNvPr id="4588" name="picture 45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436998" y="4455921"/>
            <a:ext cx="182879" cy="236220"/>
          </a:xfrm>
          <a:prstGeom prst="rect">
            <a:avLst/>
          </a:prstGeom>
        </p:spPr>
      </p:pic>
      <p:sp>
        <p:nvSpPr>
          <p:cNvPr id="4589" name="textbox 4589"/>
          <p:cNvSpPr/>
          <p:nvPr/>
        </p:nvSpPr>
        <p:spPr>
          <a:xfrm>
            <a:off x="4521073" y="3670325"/>
            <a:ext cx="1358264" cy="12947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200" spc="-1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指定用户</a:t>
            </a:r>
            <a:r>
              <a:rPr sz="1200" spc="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名</a:t>
            </a:r>
            <a:endParaRPr lang="en-US" altLang="en-US" sz="1200" dirty="0"/>
          </a:p>
          <a:p>
            <a:pPr marL="12700" algn="l" rtl="0" eaLnBrk="0">
              <a:lnSpc>
                <a:spcPct val="94000"/>
              </a:lnSpc>
              <a:spcBef>
                <a:spcPts val="800"/>
              </a:spcBef>
            </a:pPr>
            <a:r>
              <a:rPr sz="1200" spc="-1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指定密码</a:t>
            </a:r>
            <a:endParaRPr lang="en-US" altLang="en-US" sz="1200" dirty="0"/>
          </a:p>
          <a:p>
            <a:pPr marL="12700" algn="l" rtl="0" eaLnBrk="0">
              <a:lnSpc>
                <a:spcPct val="83000"/>
              </a:lnSpc>
              <a:spcBef>
                <a:spcPts val="810"/>
              </a:spcBef>
            </a:pPr>
            <a:r>
              <a:rPr sz="1200" spc="4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指定服务器</a:t>
            </a:r>
            <a:r>
              <a:rPr sz="1200" spc="4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200" spc="4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或</a:t>
            </a:r>
            <a:r>
              <a:rPr sz="1200" spc="3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域</a:t>
            </a:r>
            <a:r>
              <a:rPr sz="1200" spc="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名</a:t>
            </a:r>
            <a:endParaRPr lang="en-US" altLang="en-US" sz="1200" dirty="0"/>
          </a:p>
          <a:p>
            <a:pPr marL="12700" algn="l" rtl="0" eaLnBrk="0">
              <a:lnSpc>
                <a:spcPts val="2160"/>
              </a:lnSpc>
            </a:pPr>
            <a:r>
              <a:rPr sz="1200" spc="-1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指定连接</a:t>
            </a:r>
            <a:r>
              <a:rPr sz="1200" spc="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端口</a:t>
            </a:r>
            <a:endParaRPr lang="en-US" altLang="en-US" sz="1200" dirty="0"/>
          </a:p>
          <a:p>
            <a:pPr algn="l" rtl="0" eaLnBrk="0">
              <a:lnSpc>
                <a:spcPct val="113000"/>
              </a:lnSpc>
            </a:pPr>
            <a:endParaRPr lang="en-US" altLang="en-US" sz="700" dirty="0"/>
          </a:p>
          <a:p>
            <a:pPr marL="12700" algn="l" rtl="0" eaLnBrk="0">
              <a:lnSpc>
                <a:spcPct val="94000"/>
              </a:lnSpc>
              <a:spcBef>
                <a:spcPts val="5"/>
              </a:spcBef>
            </a:pPr>
            <a:r>
              <a:rPr sz="1200" spc="3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执行</a:t>
            </a:r>
            <a:r>
              <a:rPr sz="1200" spc="3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sz="1200" spc="3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语句并</a:t>
            </a:r>
            <a:r>
              <a:rPr sz="1200" spc="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退出</a:t>
            </a:r>
            <a:endParaRPr lang="en-US" altLang="en-US" sz="1200" dirty="0"/>
          </a:p>
        </p:txBody>
      </p:sp>
      <p:pic>
        <p:nvPicPr>
          <p:cNvPr id="4590" name="picture 45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591" name="picture 459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592" name="textbox 4592"/>
          <p:cNvSpPr/>
          <p:nvPr/>
        </p:nvSpPr>
        <p:spPr>
          <a:xfrm>
            <a:off x="1118868" y="2203318"/>
            <a:ext cx="4288790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该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mysql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不是指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y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sql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服务，而是指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mysql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的客户端工具。</a:t>
            </a:r>
            <a:endParaRPr lang="en-US" altLang="en-US" sz="1400" dirty="0"/>
          </a:p>
        </p:txBody>
      </p:sp>
      <p:sp>
        <p:nvSpPr>
          <p:cNvPr id="4593" name="textbox 4593"/>
          <p:cNvSpPr/>
          <p:nvPr/>
        </p:nvSpPr>
        <p:spPr>
          <a:xfrm>
            <a:off x="804304" y="1112723"/>
            <a:ext cx="1011555" cy="8591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20320" algn="l" rtl="0" eaLnBrk="0">
              <a:lnSpc>
                <a:spcPct val="92000"/>
              </a:lnSpc>
            </a:pPr>
            <a:r>
              <a:rPr sz="2000" spc="-6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常用工</a:t>
            </a: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</a:t>
            </a:r>
            <a:endParaRPr lang="en-US" altLang="en-US" sz="2000" dirty="0"/>
          </a:p>
          <a:p>
            <a:pPr algn="l" rtl="0" eaLnBrk="0">
              <a:lnSpc>
                <a:spcPct val="186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3000"/>
              </a:lnSpc>
              <a:spcBef>
                <a:spcPts val="5"/>
              </a:spcBef>
            </a:pPr>
            <a:r>
              <a:rPr sz="1300" spc="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</a:t>
            </a:r>
            <a:r>
              <a:rPr sz="1300" spc="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endParaRPr lang="en-US" altLang="en-US" sz="1500" dirty="0"/>
          </a:p>
        </p:txBody>
      </p:sp>
      <p:pic>
        <p:nvPicPr>
          <p:cNvPr id="4594" name="picture 45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737614" y="5857341"/>
            <a:ext cx="3485007" cy="236220"/>
          </a:xfrm>
          <a:prstGeom prst="rect">
            <a:avLst/>
          </a:prstGeom>
        </p:spPr>
      </p:pic>
      <p:sp>
        <p:nvSpPr>
          <p:cNvPr id="4595" name="textbox 4595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4596" name="picture 459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737614" y="3027552"/>
            <a:ext cx="2030348" cy="236220"/>
          </a:xfrm>
          <a:prstGeom prst="rect">
            <a:avLst/>
          </a:prstGeom>
        </p:spPr>
      </p:pic>
      <p:sp>
        <p:nvSpPr>
          <p:cNvPr id="4597" name="textbox 4597"/>
          <p:cNvSpPr/>
          <p:nvPr/>
        </p:nvSpPr>
        <p:spPr>
          <a:xfrm>
            <a:off x="1191404" y="2723002"/>
            <a:ext cx="562609" cy="8439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405"/>
              </a:lnSpc>
            </a:pPr>
            <a:r>
              <a:rPr sz="1100" spc="-9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语法</a:t>
            </a:r>
            <a:r>
              <a:rPr sz="1100" spc="-9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100" spc="-8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endParaRPr lang="en-US" altLang="en-US" sz="1100" dirty="0"/>
          </a:p>
          <a:p>
            <a:pPr algn="l" rtl="0" eaLnBrk="0">
              <a:lnSpc>
                <a:spcPct val="137000"/>
              </a:lnSpc>
            </a:pPr>
            <a:endParaRPr lang="en-US" altLang="en-US" sz="1000" dirty="0"/>
          </a:p>
          <a:p>
            <a:pPr algn="l" rtl="0" eaLnBrk="0">
              <a:lnSpc>
                <a:spcPct val="138000"/>
              </a:lnSpc>
            </a:pPr>
            <a:endParaRPr lang="en-US" altLang="en-US" sz="1000" dirty="0"/>
          </a:p>
          <a:p>
            <a:pPr algn="l" rtl="0" eaLnBrk="0">
              <a:lnSpc>
                <a:spcPct val="140000"/>
              </a:lnSpc>
            </a:pPr>
            <a:endParaRPr lang="en-US" altLang="en-US" sz="200" dirty="0"/>
          </a:p>
          <a:p>
            <a:pPr marL="16510" algn="l" rtl="0" eaLnBrk="0">
              <a:lnSpc>
                <a:spcPts val="1405"/>
              </a:lnSpc>
            </a:pPr>
            <a:r>
              <a:rPr sz="1100" spc="-9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选项</a:t>
            </a:r>
            <a:r>
              <a:rPr sz="1100" spc="-9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100" spc="-9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endParaRPr lang="en-US" altLang="en-US" sz="1100" dirty="0"/>
          </a:p>
        </p:txBody>
      </p:sp>
      <p:pic>
        <p:nvPicPr>
          <p:cNvPr id="4598" name="picture 459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737614" y="3907282"/>
            <a:ext cx="1681226" cy="236220"/>
          </a:xfrm>
          <a:prstGeom prst="rect">
            <a:avLst/>
          </a:prstGeom>
        </p:spPr>
      </p:pic>
      <p:pic>
        <p:nvPicPr>
          <p:cNvPr id="4599" name="picture 459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737614" y="4730242"/>
            <a:ext cx="1446656" cy="236220"/>
          </a:xfrm>
          <a:prstGeom prst="rect">
            <a:avLst/>
          </a:prstGeom>
        </p:spPr>
      </p:pic>
      <p:pic>
        <p:nvPicPr>
          <p:cNvPr id="4600" name="picture 460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737614" y="3632580"/>
            <a:ext cx="1218526" cy="236220"/>
          </a:xfrm>
          <a:prstGeom prst="rect">
            <a:avLst/>
          </a:prstGeom>
        </p:spPr>
      </p:pic>
      <p:pic>
        <p:nvPicPr>
          <p:cNvPr id="4601" name="picture 460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737614" y="4181602"/>
            <a:ext cx="1218526" cy="236220"/>
          </a:xfrm>
          <a:prstGeom prst="rect">
            <a:avLst/>
          </a:prstGeom>
        </p:spPr>
      </p:pic>
      <p:pic>
        <p:nvPicPr>
          <p:cNvPr id="4602" name="picture 460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737614" y="4455921"/>
            <a:ext cx="1066634" cy="236220"/>
          </a:xfrm>
          <a:prstGeom prst="rect">
            <a:avLst/>
          </a:prstGeom>
        </p:spPr>
      </p:pic>
      <p:grpSp>
        <p:nvGrpSpPr>
          <p:cNvPr id="694" name="group 69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603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604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605" name="picture 460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6" name="picture 46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150619" y="3223259"/>
            <a:ext cx="8915400" cy="2554224"/>
          </a:xfrm>
          <a:prstGeom prst="rect">
            <a:avLst/>
          </a:prstGeom>
        </p:spPr>
      </p:pic>
      <p:pic>
        <p:nvPicPr>
          <p:cNvPr id="4607" name="picture 46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608" name="rect"/>
          <p:cNvSpPr/>
          <p:nvPr/>
        </p:nvSpPr>
        <p:spPr>
          <a:xfrm>
            <a:off x="1150619" y="5812535"/>
            <a:ext cx="8520684" cy="897636"/>
          </a:xfrm>
          <a:prstGeom prst="rect">
            <a:avLst/>
          </a:prstGeom>
          <a:solidFill>
            <a:srgbClr val="FFFFE4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4609" name="table 4609"/>
          <p:cNvGraphicFramePr>
            <a:graphicFrameLocks noGrp="1"/>
          </p:cNvGraphicFramePr>
          <p:nvPr/>
        </p:nvGraphicFramePr>
        <p:xfrm>
          <a:off x="1149032" y="5810948"/>
          <a:ext cx="8523605" cy="899160"/>
        </p:xfrm>
        <a:graphic>
          <a:graphicData uri="http://schemas.openxmlformats.org/drawingml/2006/table">
            <a:tbl>
              <a:tblPr/>
              <a:tblGrid>
                <a:gridCol w="8523605"/>
              </a:tblGrid>
              <a:tr h="89598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800" dirty="0"/>
                    </a:p>
                    <a:p>
                      <a:pPr marL="104775" algn="l" rtl="0" eaLnBrk="0">
                        <a:lnSpc>
                          <a:spcPts val="1335"/>
                        </a:lnSpc>
                        <a:spcBef>
                          <a:spcPts val="5"/>
                        </a:spcBef>
                      </a:pPr>
                      <a:r>
                        <a:rPr sz="10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示</a:t>
                      </a:r>
                      <a:r>
                        <a:rPr sz="10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例：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4610" name="table 4610"/>
          <p:cNvGraphicFramePr>
            <a:graphicFrameLocks noGrp="1"/>
          </p:cNvGraphicFramePr>
          <p:nvPr/>
        </p:nvGraphicFramePr>
        <p:xfrm>
          <a:off x="1168844" y="2566352"/>
          <a:ext cx="8898255" cy="622934"/>
        </p:xfrm>
        <a:graphic>
          <a:graphicData uri="http://schemas.openxmlformats.org/drawingml/2006/table">
            <a:tbl>
              <a:tblPr/>
              <a:tblGrid>
                <a:gridCol w="8898255"/>
              </a:tblGrid>
              <a:tr h="61975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98425" algn="l" rtl="0" eaLnBrk="0">
                        <a:lnSpc>
                          <a:spcPct val="95000"/>
                        </a:lnSpc>
                      </a:pPr>
                      <a:r>
                        <a:rPr sz="1200" spc="-8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通过帮助文档查看选</a:t>
                      </a:r>
                      <a:r>
                        <a:rPr sz="1200" spc="-6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项</a:t>
                      </a:r>
                      <a:r>
                        <a:rPr sz="12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：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sp>
        <p:nvSpPr>
          <p:cNvPr id="4611" name="textbox 4611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4612" name="textbox 4612"/>
          <p:cNvSpPr/>
          <p:nvPr/>
        </p:nvSpPr>
        <p:spPr>
          <a:xfrm>
            <a:off x="1242733" y="2232655"/>
            <a:ext cx="891603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mysqla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dmin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是一个执行管理操作的客户端程序。可以用它来检查服务器的配置和当前状态、创建并删除数据库等。</a:t>
            </a:r>
            <a:endParaRPr lang="en-US" altLang="en-US" sz="1400" dirty="0"/>
          </a:p>
        </p:txBody>
      </p:sp>
      <p:sp>
        <p:nvSpPr>
          <p:cNvPr id="4613" name="textbox 4613"/>
          <p:cNvSpPr/>
          <p:nvPr/>
        </p:nvSpPr>
        <p:spPr>
          <a:xfrm>
            <a:off x="804304" y="1112723"/>
            <a:ext cx="1555750" cy="8591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20320" algn="l" rtl="0" eaLnBrk="0">
              <a:lnSpc>
                <a:spcPct val="92000"/>
              </a:lnSpc>
            </a:pPr>
            <a:r>
              <a:rPr sz="2000" spc="-6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常用工</a:t>
            </a: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</a:t>
            </a:r>
            <a:endParaRPr lang="en-US" altLang="en-US" sz="2000" dirty="0"/>
          </a:p>
          <a:p>
            <a:pPr algn="l" rtl="0" eaLnBrk="0">
              <a:lnSpc>
                <a:spcPct val="186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3000"/>
              </a:lnSpc>
              <a:spcBef>
                <a:spcPts val="5"/>
              </a:spcBef>
            </a:pPr>
            <a:r>
              <a:rPr sz="1300" spc="7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7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</a:t>
            </a:r>
            <a:r>
              <a:rPr sz="1300" spc="5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mysqladmin</a:t>
            </a:r>
            <a:endParaRPr lang="en-US" altLang="en-US" sz="1500" dirty="0"/>
          </a:p>
        </p:txBody>
      </p:sp>
      <p:pic>
        <p:nvPicPr>
          <p:cNvPr id="4614" name="picture 46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615" name="picture 46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pic>
        <p:nvPicPr>
          <p:cNvPr id="4616" name="picture 46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81555" y="6158179"/>
            <a:ext cx="3018790" cy="236524"/>
          </a:xfrm>
          <a:prstGeom prst="rect">
            <a:avLst/>
          </a:prstGeom>
        </p:spPr>
      </p:pic>
      <p:sp>
        <p:nvSpPr>
          <p:cNvPr id="4617" name="textbox 4617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4618" name="picture 46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81555" y="6433108"/>
            <a:ext cx="2661056" cy="236220"/>
          </a:xfrm>
          <a:prstGeom prst="rect">
            <a:avLst/>
          </a:prstGeom>
        </p:spPr>
      </p:pic>
      <p:pic>
        <p:nvPicPr>
          <p:cNvPr id="4619" name="picture 46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802256" y="2912617"/>
            <a:ext cx="1391793" cy="236220"/>
          </a:xfrm>
          <a:prstGeom prst="rect">
            <a:avLst/>
          </a:prstGeom>
        </p:spPr>
      </p:pic>
      <p:grpSp>
        <p:nvGrpSpPr>
          <p:cNvPr id="696" name="group 69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620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621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622" name="picture 46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4623" name="path"/>
          <p:cNvSpPr/>
          <p:nvPr/>
        </p:nvSpPr>
        <p:spPr>
          <a:xfrm>
            <a:off x="1150619" y="6708584"/>
            <a:ext cx="8520684" cy="3175"/>
          </a:xfrm>
          <a:custGeom>
            <a:avLst/>
            <a:gdLst/>
            <a:ahLst/>
            <a:cxnLst/>
            <a:rect l="0" t="0" r="0" b="0"/>
            <a:pathLst>
              <a:path w="13418" h="5">
                <a:moveTo>
                  <a:pt x="0" y="2"/>
                </a:moveTo>
                <a:lnTo>
                  <a:pt x="13418" y="2"/>
                </a:lnTo>
              </a:path>
            </a:pathLst>
          </a:custGeom>
          <a:noFill/>
          <a:ln w="3175" cap="flat">
            <a:solidFill>
              <a:srgbClr val="919191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24" name="table 4624"/>
          <p:cNvGraphicFramePr>
            <a:graphicFrameLocks noGrp="1"/>
          </p:cNvGraphicFramePr>
          <p:nvPr/>
        </p:nvGraphicFramePr>
        <p:xfrm>
          <a:off x="1135316" y="3022028"/>
          <a:ext cx="10131425" cy="2697479"/>
        </p:xfrm>
        <a:graphic>
          <a:graphicData uri="http://schemas.openxmlformats.org/drawingml/2006/table">
            <a:tbl>
              <a:tblPr/>
              <a:tblGrid>
                <a:gridCol w="10131425"/>
              </a:tblGrid>
              <a:tr h="269430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marL="2797810" algn="l" rtl="0" eaLnBrk="0">
                        <a:lnSpc>
                          <a:spcPct val="91000"/>
                        </a:lnSpc>
                        <a:spcBef>
                          <a:spcPts val="5"/>
                        </a:spcBef>
                      </a:pPr>
                      <a:r>
                        <a:rPr sz="1200" spc="-4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指定数据库名称，只列出指定的数据库相关</a:t>
                      </a:r>
                      <a:r>
                        <a:rPr sz="1200" spc="-1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操</a:t>
                      </a:r>
                      <a:r>
                        <a:rPr sz="1200" spc="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作。</a:t>
                      </a:r>
                      <a:endParaRPr lang="en-US" altLang="en-US" sz="1200" dirty="0"/>
                    </a:p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marL="2797810" algn="l" rtl="0" eaLnBrk="0">
                        <a:lnSpc>
                          <a:spcPct val="83000"/>
                        </a:lnSpc>
                        <a:spcBef>
                          <a:spcPts val="370"/>
                        </a:spcBef>
                      </a:pPr>
                      <a:r>
                        <a:rPr sz="1200" spc="-5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将输出的文本格式日志输出到指定</a:t>
                      </a:r>
                      <a:r>
                        <a:rPr sz="1200" spc="-1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文</a:t>
                      </a:r>
                      <a:r>
                        <a:rPr sz="1200" spc="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件。</a:t>
                      </a:r>
                      <a:endParaRPr lang="en-US" altLang="en-US" sz="1200" dirty="0"/>
                    </a:p>
                    <a:p>
                      <a:pPr marL="2801620" algn="l" rtl="0" eaLnBrk="0">
                        <a:lnSpc>
                          <a:spcPts val="2160"/>
                        </a:lnSpc>
                      </a:pPr>
                      <a:r>
                        <a:rPr sz="1100" spc="-1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显示简单</a:t>
                      </a:r>
                      <a:r>
                        <a:rPr sz="1100" spc="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格式，</a:t>
                      </a:r>
                      <a:r>
                        <a:rPr sz="1100" spc="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 </a:t>
                      </a:r>
                      <a:r>
                        <a:rPr sz="1100" spc="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省略掉一些信息。</a:t>
                      </a:r>
                      <a:endParaRPr lang="en-US" altLang="en-US" sz="1100" dirty="0"/>
                    </a:p>
                    <a:p>
                      <a:pPr marL="4957445" algn="l" rtl="0" eaLnBrk="0">
                        <a:lnSpc>
                          <a:spcPct val="83000"/>
                        </a:lnSpc>
                        <a:spcBef>
                          <a:spcPts val="965"/>
                        </a:spcBef>
                      </a:pPr>
                      <a:r>
                        <a:rPr sz="1200" spc="-6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指定日期间隔内的所有日志</a:t>
                      </a:r>
                      <a:r>
                        <a:rPr sz="1200" spc="-2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。</a:t>
                      </a:r>
                      <a:endParaRPr lang="en-US" altLang="en-US" sz="1200" dirty="0"/>
                    </a:p>
                    <a:p>
                      <a:pPr marL="4957445" algn="l" rtl="0" eaLnBrk="0">
                        <a:lnSpc>
                          <a:spcPts val="2160"/>
                        </a:lnSpc>
                      </a:pPr>
                      <a:r>
                        <a:rPr sz="1200" spc="-6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指定位置间隔内的所有日志</a:t>
                      </a:r>
                      <a:r>
                        <a:rPr sz="1200" spc="-2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。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sp>
        <p:nvSpPr>
          <p:cNvPr id="4625" name="textbox 4625"/>
          <p:cNvSpPr/>
          <p:nvPr/>
        </p:nvSpPr>
        <p:spPr>
          <a:xfrm>
            <a:off x="1125788" y="2376800"/>
            <a:ext cx="10000615" cy="4432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indent="12065" algn="l" rtl="0" eaLnBrk="0">
              <a:lnSpc>
                <a:spcPct val="98000"/>
              </a:lnSpc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由于服务器生成的二进制日志文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件以二进制格式保存，所以如果想要检查这些文本的文本格式，就会使用到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mysqlbinlog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日志管理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工具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altLang="en-US" sz="1400" dirty="0"/>
          </a:p>
        </p:txBody>
      </p:sp>
      <p:pic>
        <p:nvPicPr>
          <p:cNvPr id="4626" name="picture 46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627" name="textbox 4627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4628" name="textbox 4628"/>
          <p:cNvSpPr/>
          <p:nvPr/>
        </p:nvSpPr>
        <p:spPr>
          <a:xfrm>
            <a:off x="804304" y="1112723"/>
            <a:ext cx="1565275" cy="8591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20320" algn="l" rtl="0" eaLnBrk="0">
              <a:lnSpc>
                <a:spcPct val="92000"/>
              </a:lnSpc>
            </a:pPr>
            <a:r>
              <a:rPr sz="2000" spc="-6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常用工</a:t>
            </a: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</a:t>
            </a:r>
            <a:endParaRPr lang="en-US" altLang="en-US" sz="2000" dirty="0"/>
          </a:p>
          <a:p>
            <a:pPr algn="l" rtl="0" eaLnBrk="0">
              <a:lnSpc>
                <a:spcPct val="186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3000"/>
              </a:lnSpc>
              <a:spcBef>
                <a:spcPts val="5"/>
              </a:spcBef>
            </a:pPr>
            <a:r>
              <a:rPr sz="1300" spc="7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7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</a:t>
            </a:r>
            <a:r>
              <a:rPr sz="1300" spc="5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mysqlbinlog</a:t>
            </a:r>
            <a:endParaRPr lang="en-US" altLang="en-US" sz="1500" dirty="0"/>
          </a:p>
        </p:txBody>
      </p:sp>
      <p:pic>
        <p:nvPicPr>
          <p:cNvPr id="4629" name="picture 46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630" name="picture 46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pic>
        <p:nvPicPr>
          <p:cNvPr id="4631" name="picture 46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768094" y="3449701"/>
            <a:ext cx="3075203" cy="236219"/>
          </a:xfrm>
          <a:prstGeom prst="rect">
            <a:avLst/>
          </a:prstGeom>
        </p:spPr>
      </p:pic>
      <p:pic>
        <p:nvPicPr>
          <p:cNvPr id="4632" name="picture 46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68094" y="5426659"/>
            <a:ext cx="3044735" cy="236219"/>
          </a:xfrm>
          <a:prstGeom prst="rect">
            <a:avLst/>
          </a:prstGeom>
        </p:spPr>
      </p:pic>
      <p:sp>
        <p:nvSpPr>
          <p:cNvPr id="4633" name="textbox 4633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4634" name="picture 46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68094" y="5152390"/>
            <a:ext cx="2159126" cy="236220"/>
          </a:xfrm>
          <a:prstGeom prst="rect">
            <a:avLst/>
          </a:prstGeom>
        </p:spPr>
      </p:pic>
      <p:sp>
        <p:nvSpPr>
          <p:cNvPr id="4635" name="textbox 4635"/>
          <p:cNvSpPr/>
          <p:nvPr/>
        </p:nvSpPr>
        <p:spPr>
          <a:xfrm>
            <a:off x="1221884" y="3145150"/>
            <a:ext cx="562609" cy="8439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405"/>
              </a:lnSpc>
            </a:pPr>
            <a:r>
              <a:rPr sz="1100" spc="-9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语法</a:t>
            </a:r>
            <a:r>
              <a:rPr sz="1100" spc="-9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100" spc="-8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endParaRPr lang="en-US" altLang="en-US" sz="1100" dirty="0"/>
          </a:p>
          <a:p>
            <a:pPr algn="l" rtl="0" eaLnBrk="0">
              <a:lnSpc>
                <a:spcPct val="137000"/>
              </a:lnSpc>
            </a:pPr>
            <a:endParaRPr lang="en-US" altLang="en-US" sz="1000" dirty="0"/>
          </a:p>
          <a:p>
            <a:pPr algn="l" rtl="0" eaLnBrk="0">
              <a:lnSpc>
                <a:spcPct val="138000"/>
              </a:lnSpc>
            </a:pPr>
            <a:endParaRPr lang="en-US" altLang="en-US" sz="1000" dirty="0"/>
          </a:p>
          <a:p>
            <a:pPr algn="l" rtl="0" eaLnBrk="0">
              <a:lnSpc>
                <a:spcPct val="140000"/>
              </a:lnSpc>
            </a:pPr>
            <a:endParaRPr lang="en-US" altLang="en-US" sz="200" dirty="0"/>
          </a:p>
          <a:p>
            <a:pPr marL="16510" algn="l" rtl="0" eaLnBrk="0">
              <a:lnSpc>
                <a:spcPts val="1405"/>
              </a:lnSpc>
            </a:pPr>
            <a:r>
              <a:rPr sz="1100" spc="-9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选项</a:t>
            </a:r>
            <a:r>
              <a:rPr sz="1100" spc="-9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100" spc="-9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endParaRPr lang="en-US" altLang="en-US" sz="1100" dirty="0"/>
          </a:p>
        </p:txBody>
      </p:sp>
      <p:pic>
        <p:nvPicPr>
          <p:cNvPr id="4636" name="picture 46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768094" y="4054728"/>
            <a:ext cx="1608797" cy="236220"/>
          </a:xfrm>
          <a:prstGeom prst="rect">
            <a:avLst/>
          </a:prstGeom>
        </p:spPr>
      </p:pic>
      <p:pic>
        <p:nvPicPr>
          <p:cNvPr id="4637" name="picture 46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768094" y="4603750"/>
            <a:ext cx="1518513" cy="236220"/>
          </a:xfrm>
          <a:prstGeom prst="rect">
            <a:avLst/>
          </a:prstGeom>
        </p:spPr>
      </p:pic>
      <p:pic>
        <p:nvPicPr>
          <p:cNvPr id="4638" name="picture 46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852925" y="5152390"/>
            <a:ext cx="1262405" cy="236220"/>
          </a:xfrm>
          <a:prstGeom prst="rect">
            <a:avLst/>
          </a:prstGeom>
        </p:spPr>
      </p:pic>
      <p:pic>
        <p:nvPicPr>
          <p:cNvPr id="4639" name="picture 46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5147183" y="4328744"/>
            <a:ext cx="179832" cy="236524"/>
          </a:xfrm>
          <a:prstGeom prst="rect">
            <a:avLst/>
          </a:prstGeom>
        </p:spPr>
      </p:pic>
      <p:sp>
        <p:nvSpPr>
          <p:cNvPr id="4640" name="textbox 4640"/>
          <p:cNvSpPr/>
          <p:nvPr/>
        </p:nvSpPr>
        <p:spPr>
          <a:xfrm>
            <a:off x="3924522" y="4366531"/>
            <a:ext cx="1915795" cy="1968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1200" spc="-4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忽略掉日志中的前</a:t>
            </a:r>
            <a:r>
              <a:rPr sz="1200" spc="-4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200" spc="-4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行命令。</a:t>
            </a:r>
            <a:endParaRPr lang="en-US" altLang="en-US" sz="1200" dirty="0"/>
          </a:p>
        </p:txBody>
      </p:sp>
      <p:pic>
        <p:nvPicPr>
          <p:cNvPr id="4641" name="picture 46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768094" y="4878069"/>
            <a:ext cx="1173175" cy="236220"/>
          </a:xfrm>
          <a:prstGeom prst="rect">
            <a:avLst/>
          </a:prstGeom>
        </p:spPr>
      </p:pic>
      <p:pic>
        <p:nvPicPr>
          <p:cNvPr id="4642" name="picture 46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768094" y="4328744"/>
            <a:ext cx="1020406" cy="236524"/>
          </a:xfrm>
          <a:prstGeom prst="rect">
            <a:avLst/>
          </a:prstGeom>
        </p:spPr>
      </p:pic>
      <p:grpSp>
        <p:nvGrpSpPr>
          <p:cNvPr id="698" name="group 69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643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644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645" name="picture 46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box 271"/>
          <p:cNvSpPr/>
          <p:nvPr/>
        </p:nvSpPr>
        <p:spPr>
          <a:xfrm>
            <a:off x="5358111" y="2444286"/>
            <a:ext cx="1464944" cy="3863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320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endParaRPr lang="en-US" altLang="en-US" sz="3200" dirty="0"/>
          </a:p>
          <a:p>
            <a:pPr marL="17780" algn="l" rtl="0" eaLnBrk="0">
              <a:lnSpc>
                <a:spcPts val="1860"/>
              </a:lnSpc>
              <a:spcBef>
                <a:spcPts val="1320"/>
              </a:spcBef>
            </a:pP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述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65"/>
              </a:lnSpc>
              <a:spcBef>
                <a:spcPts val="45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50"/>
              </a:lnSpc>
              <a:spcBef>
                <a:spcPts val="455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60"/>
              </a:lnSpc>
              <a:spcBef>
                <a:spcPts val="455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7780" algn="l" rtl="0" eaLnBrk="0">
              <a:lnSpc>
                <a:spcPct val="97000"/>
              </a:lnSpc>
              <a:spcBef>
                <a:spcPts val="460"/>
              </a:spcBef>
            </a:pP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性能分</a:t>
            </a:r>
            <a:r>
              <a:rPr sz="15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析</a:t>
            </a:r>
            <a:endParaRPr lang="en-US" altLang="en-US" sz="1500" dirty="0"/>
          </a:p>
          <a:p>
            <a:pPr algn="l" rtl="0" eaLnBrk="0">
              <a:lnSpc>
                <a:spcPct val="140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50"/>
              </a:lnSpc>
              <a:spcBef>
                <a:spcPts val="46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17780" algn="l" rtl="0" eaLnBrk="0">
              <a:lnSpc>
                <a:spcPts val="1850"/>
              </a:lnSpc>
              <a:spcBef>
                <a:spcPts val="5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索引设计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则</a:t>
            </a:r>
            <a:endParaRPr lang="en-US" altLang="en-US" sz="1500" dirty="0"/>
          </a:p>
        </p:txBody>
      </p:sp>
      <p:grpSp>
        <p:nvGrpSpPr>
          <p:cNvPr id="46" name="group 46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272" name="picture 27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273" name="textbox 273"/>
            <p:cNvSpPr/>
            <p:nvPr/>
          </p:nvSpPr>
          <p:spPr>
            <a:xfrm>
              <a:off x="-12700" y="-12700"/>
              <a:ext cx="1437005" cy="14643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marL="732155" algn="l" rtl="0" eaLnBrk="0">
                <a:lnSpc>
                  <a:spcPct val="86000"/>
                </a:lnSpc>
                <a:spcBef>
                  <a:spcPts val="0"/>
                </a:spcBef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46" name="table 4646"/>
          <p:cNvGraphicFramePr>
            <a:graphicFrameLocks noGrp="1"/>
          </p:cNvGraphicFramePr>
          <p:nvPr/>
        </p:nvGraphicFramePr>
        <p:xfrm>
          <a:off x="1240472" y="2660840"/>
          <a:ext cx="10131425" cy="3665220"/>
        </p:xfrm>
        <a:graphic>
          <a:graphicData uri="http://schemas.openxmlformats.org/drawingml/2006/table">
            <a:tbl>
              <a:tblPr/>
              <a:tblGrid>
                <a:gridCol w="10131425"/>
              </a:tblGrid>
              <a:tr h="36620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500" dirty="0"/>
                    </a:p>
                    <a:p>
                      <a:pPr marL="99060" algn="l" rtl="0" eaLnBrk="0">
                        <a:lnSpc>
                          <a:spcPct val="84000"/>
                        </a:lnSpc>
                      </a:pPr>
                      <a:r>
                        <a:rPr sz="1400" spc="-1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语法</a:t>
                      </a:r>
                      <a:r>
                        <a:rPr sz="1400" spc="-1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sz="1400" spc="-1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：</a:t>
                      </a:r>
                      <a:endParaRPr lang="en-US" altLang="en-US" sz="1400" dirty="0"/>
                    </a:p>
                    <a:p>
                      <a:pPr marL="102870" algn="l" rtl="0" eaLnBrk="0">
                        <a:lnSpc>
                          <a:spcPts val="3995"/>
                        </a:lnSpc>
                      </a:pPr>
                      <a:r>
                        <a:rPr sz="1400" spc="-1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选项</a:t>
                      </a:r>
                      <a:r>
                        <a:rPr sz="1400" spc="-1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sz="1400" spc="-9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：</a:t>
                      </a:r>
                      <a:endParaRPr lang="en-US" altLang="en-US" sz="1400" dirty="0"/>
                    </a:p>
                    <a:p>
                      <a:pPr marL="1722120" algn="l" rtl="0" eaLnBrk="0">
                        <a:lnSpc>
                          <a:spcPct val="83000"/>
                        </a:lnSpc>
                        <a:spcBef>
                          <a:spcPts val="780"/>
                        </a:spcBef>
                      </a:pPr>
                      <a:r>
                        <a:rPr sz="1200" spc="1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显示数据库及表的统计</a:t>
                      </a:r>
                      <a:r>
                        <a:rPr sz="1200" spc="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信息(数据库，表</a:t>
                      </a:r>
                      <a:r>
                        <a:rPr sz="1200" spc="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sz="1200" spc="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均可以不指定)</a:t>
                      </a:r>
                      <a:endParaRPr lang="en-US" altLang="en-US" sz="1200" dirty="0"/>
                    </a:p>
                    <a:p>
                      <a:pPr marL="1722120" algn="l" rtl="0" eaLnBrk="0">
                        <a:lnSpc>
                          <a:spcPts val="2005"/>
                        </a:lnSpc>
                      </a:pPr>
                      <a:r>
                        <a:rPr sz="1200" spc="-1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显示指定数据库或</a:t>
                      </a:r>
                      <a:r>
                        <a:rPr sz="1200" spc="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者指定表的状态信息</a:t>
                      </a:r>
                      <a:endParaRPr lang="en-US" altLang="en-US" sz="1200" dirty="0"/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600" dirty="0"/>
                    </a:p>
                    <a:p>
                      <a:pPr marL="104775" algn="l" rtl="0" eaLnBrk="0">
                        <a:lnSpc>
                          <a:spcPts val="1335"/>
                        </a:lnSpc>
                        <a:spcBef>
                          <a:spcPts val="5"/>
                        </a:spcBef>
                      </a:pPr>
                      <a:r>
                        <a:rPr sz="10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示</a:t>
                      </a:r>
                      <a:r>
                        <a:rPr sz="10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例：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4647" name="picture 46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648" name="textbox 4648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4649" name="textbox 4649"/>
          <p:cNvSpPr/>
          <p:nvPr/>
        </p:nvSpPr>
        <p:spPr>
          <a:xfrm>
            <a:off x="1313091" y="2299330"/>
            <a:ext cx="8127365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mysqlshow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客户端对象查找工具，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用来很快地查找存在哪些数据库、数据库中的表、表中的列或者索引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altLang="en-US" sz="1400" dirty="0"/>
          </a:p>
        </p:txBody>
      </p:sp>
      <p:pic>
        <p:nvPicPr>
          <p:cNvPr id="4650" name="picture 46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sp>
        <p:nvSpPr>
          <p:cNvPr id="4651" name="textbox 4651"/>
          <p:cNvSpPr/>
          <p:nvPr/>
        </p:nvSpPr>
        <p:spPr>
          <a:xfrm>
            <a:off x="804304" y="1112723"/>
            <a:ext cx="1454150" cy="8591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20320" algn="l" rtl="0" eaLnBrk="0">
              <a:lnSpc>
                <a:spcPct val="92000"/>
              </a:lnSpc>
            </a:pPr>
            <a:r>
              <a:rPr sz="2000" spc="-6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常用工</a:t>
            </a: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</a:t>
            </a:r>
            <a:endParaRPr lang="en-US" altLang="en-US" sz="2000" dirty="0"/>
          </a:p>
          <a:p>
            <a:pPr algn="l" rtl="0" eaLnBrk="0">
              <a:lnSpc>
                <a:spcPct val="186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3000"/>
              </a:lnSpc>
              <a:spcBef>
                <a:spcPts val="5"/>
              </a:spcBef>
            </a:pPr>
            <a:r>
              <a:rPr sz="1300" spc="7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7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</a:t>
            </a:r>
            <a:r>
              <a:rPr sz="1300" spc="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mysqlshow</a:t>
            </a:r>
            <a:endParaRPr lang="en-US" altLang="en-US" sz="1500" dirty="0"/>
          </a:p>
        </p:txBody>
      </p:sp>
      <p:pic>
        <p:nvPicPr>
          <p:cNvPr id="4652" name="picture 46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872741" y="2972689"/>
            <a:ext cx="3977894" cy="236220"/>
          </a:xfrm>
          <a:prstGeom prst="rect">
            <a:avLst/>
          </a:prstGeom>
        </p:spPr>
      </p:pic>
      <p:pic>
        <p:nvPicPr>
          <p:cNvPr id="4653" name="picture 46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pic>
        <p:nvPicPr>
          <p:cNvPr id="4654" name="picture 46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0445" y="6021323"/>
            <a:ext cx="3040024" cy="236220"/>
          </a:xfrm>
          <a:prstGeom prst="rect">
            <a:avLst/>
          </a:prstGeom>
        </p:spPr>
      </p:pic>
      <p:sp>
        <p:nvSpPr>
          <p:cNvPr id="4655" name="textbox 4655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4656" name="picture 46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90445" y="5258765"/>
            <a:ext cx="2662072" cy="236524"/>
          </a:xfrm>
          <a:prstGeom prst="rect">
            <a:avLst/>
          </a:prstGeom>
        </p:spPr>
      </p:pic>
      <p:pic>
        <p:nvPicPr>
          <p:cNvPr id="4657" name="picture 46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790445" y="4497069"/>
            <a:ext cx="2381656" cy="236220"/>
          </a:xfrm>
          <a:prstGeom prst="rect">
            <a:avLst/>
          </a:prstGeom>
        </p:spPr>
      </p:pic>
      <p:pic>
        <p:nvPicPr>
          <p:cNvPr id="4658" name="picture 46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790445" y="4242561"/>
            <a:ext cx="182879" cy="236220"/>
          </a:xfrm>
          <a:prstGeom prst="rect">
            <a:avLst/>
          </a:prstGeom>
        </p:spPr>
      </p:pic>
      <p:sp>
        <p:nvSpPr>
          <p:cNvPr id="4659" name="textbox 4659"/>
          <p:cNvSpPr/>
          <p:nvPr/>
        </p:nvSpPr>
        <p:spPr>
          <a:xfrm>
            <a:off x="1876348" y="4280306"/>
            <a:ext cx="3066414" cy="1987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200" spc="-1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查询每个数据</a:t>
            </a:r>
            <a:r>
              <a:rPr sz="1200" spc="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库的表的数量及表中记录的数量</a:t>
            </a:r>
            <a:endParaRPr lang="en-US" altLang="en-US" sz="1200" dirty="0"/>
          </a:p>
        </p:txBody>
      </p:sp>
      <p:pic>
        <p:nvPicPr>
          <p:cNvPr id="4660" name="picture 46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790445" y="5004561"/>
            <a:ext cx="182879" cy="236219"/>
          </a:xfrm>
          <a:prstGeom prst="rect">
            <a:avLst/>
          </a:prstGeom>
        </p:spPr>
      </p:pic>
      <p:pic>
        <p:nvPicPr>
          <p:cNvPr id="4661" name="picture 46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186686" y="5004561"/>
            <a:ext cx="304800" cy="236219"/>
          </a:xfrm>
          <a:prstGeom prst="rect">
            <a:avLst/>
          </a:prstGeom>
        </p:spPr>
      </p:pic>
      <p:sp>
        <p:nvSpPr>
          <p:cNvPr id="4662" name="textbox 4662"/>
          <p:cNvSpPr/>
          <p:nvPr/>
        </p:nvSpPr>
        <p:spPr>
          <a:xfrm>
            <a:off x="1876348" y="5042306"/>
            <a:ext cx="2700654" cy="191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200" spc="1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查询</a:t>
            </a:r>
            <a:r>
              <a:rPr sz="1200" spc="1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sz="1200" spc="1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库</a:t>
            </a:r>
            <a:r>
              <a:rPr sz="1200" spc="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中每个表中的字段书，及行数</a:t>
            </a:r>
            <a:endParaRPr lang="en-US" altLang="en-US" sz="1200" dirty="0"/>
          </a:p>
        </p:txBody>
      </p:sp>
      <p:pic>
        <p:nvPicPr>
          <p:cNvPr id="4663" name="picture 46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790445" y="5766816"/>
            <a:ext cx="182879" cy="236219"/>
          </a:xfrm>
          <a:prstGeom prst="rect">
            <a:avLst/>
          </a:prstGeom>
        </p:spPr>
      </p:pic>
      <p:pic>
        <p:nvPicPr>
          <p:cNvPr id="4664" name="picture 46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186686" y="5766816"/>
            <a:ext cx="304800" cy="236219"/>
          </a:xfrm>
          <a:prstGeom prst="rect">
            <a:avLst/>
          </a:prstGeom>
        </p:spPr>
      </p:pic>
      <p:pic>
        <p:nvPicPr>
          <p:cNvPr id="4665" name="picture 46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2735326" y="5766816"/>
            <a:ext cx="428625" cy="236219"/>
          </a:xfrm>
          <a:prstGeom prst="rect">
            <a:avLst/>
          </a:prstGeom>
        </p:spPr>
      </p:pic>
      <p:sp>
        <p:nvSpPr>
          <p:cNvPr id="4666" name="textbox 4666"/>
          <p:cNvSpPr/>
          <p:nvPr/>
        </p:nvSpPr>
        <p:spPr>
          <a:xfrm>
            <a:off x="1876348" y="5804560"/>
            <a:ext cx="2129154" cy="1987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200" spc="3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查询</a:t>
            </a:r>
            <a:r>
              <a:rPr sz="1200" spc="3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sz="1200" spc="3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库中</a:t>
            </a:r>
            <a:r>
              <a:rPr sz="1200" spc="3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sz="1200" spc="3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表</a:t>
            </a:r>
            <a:r>
              <a:rPr sz="1200" spc="1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</a:t>
            </a:r>
            <a:r>
              <a:rPr sz="1200" spc="0" dirty="0">
                <a:solidFill>
                  <a:srgbClr val="FFC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详细情况</a:t>
            </a:r>
            <a:endParaRPr lang="en-US" altLang="en-US" sz="1200" dirty="0"/>
          </a:p>
        </p:txBody>
      </p:sp>
      <p:grpSp>
        <p:nvGrpSpPr>
          <p:cNvPr id="700" name="group 70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667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668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669" name="picture 466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4670" name="picture 467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872741" y="3480180"/>
            <a:ext cx="590702" cy="236219"/>
          </a:xfrm>
          <a:prstGeom prst="rect">
            <a:avLst/>
          </a:prstGeom>
        </p:spPr>
      </p:pic>
      <p:pic>
        <p:nvPicPr>
          <p:cNvPr id="4671" name="picture 467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872741" y="3734689"/>
            <a:ext cx="137160" cy="23622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72" name="table 4672"/>
          <p:cNvGraphicFramePr>
            <a:graphicFrameLocks noGrp="1"/>
          </p:cNvGraphicFramePr>
          <p:nvPr/>
        </p:nvGraphicFramePr>
        <p:xfrm>
          <a:off x="1091120" y="2453576"/>
          <a:ext cx="10751820" cy="3945254"/>
        </p:xfrm>
        <a:graphic>
          <a:graphicData uri="http://schemas.openxmlformats.org/drawingml/2006/table">
            <a:tbl>
              <a:tblPr/>
              <a:tblGrid>
                <a:gridCol w="10751820"/>
              </a:tblGrid>
              <a:tr h="39420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800" dirty="0"/>
                    </a:p>
                    <a:p>
                      <a:pPr marL="9779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200" spc="-10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语法</a:t>
                      </a:r>
                      <a:r>
                        <a:rPr sz="1200" spc="-10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sz="1200" spc="-7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：</a:t>
                      </a:r>
                      <a:endParaRPr lang="en-US" altLang="en-US" sz="1200" dirty="0"/>
                    </a:p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marL="99060" algn="l" rtl="0" eaLnBrk="0">
                        <a:lnSpc>
                          <a:spcPct val="95000"/>
                        </a:lnSpc>
                        <a:spcBef>
                          <a:spcPts val="370"/>
                        </a:spcBef>
                      </a:pPr>
                      <a:r>
                        <a:rPr sz="1200" spc="-7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连接选项</a:t>
                      </a:r>
                      <a:r>
                        <a:rPr sz="1200" spc="-7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sz="12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：</a:t>
                      </a:r>
                      <a:endParaRPr lang="en-US" altLang="en-US" sz="1200" dirty="0"/>
                    </a:p>
                    <a:p>
                      <a:pPr marL="3336925" algn="l" rtl="0" eaLnBrk="0">
                        <a:lnSpc>
                          <a:spcPct val="83000"/>
                        </a:lnSpc>
                        <a:spcBef>
                          <a:spcPts val="385"/>
                        </a:spcBef>
                      </a:pPr>
                      <a:r>
                        <a:rPr sz="1200" spc="-1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指定用户</a:t>
                      </a:r>
                      <a:r>
                        <a:rPr sz="1200" spc="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名</a:t>
                      </a:r>
                      <a:endParaRPr lang="en-US" altLang="en-US" sz="1200" dirty="0"/>
                    </a:p>
                    <a:p>
                      <a:pPr marL="3336925" algn="l" rtl="0" eaLnBrk="0">
                        <a:lnSpc>
                          <a:spcPts val="1595"/>
                        </a:lnSpc>
                      </a:pPr>
                      <a:r>
                        <a:rPr sz="1200" spc="-1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指定密码</a:t>
                      </a:r>
                      <a:endParaRPr lang="en-US" altLang="en-US" sz="12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marL="97790" algn="l" rtl="0" eaLnBrk="0">
                        <a:lnSpc>
                          <a:spcPts val="1345"/>
                        </a:lnSpc>
                        <a:spcBef>
                          <a:spcPts val="335"/>
                        </a:spcBef>
                      </a:pPr>
                      <a:r>
                        <a:rPr sz="1100" spc="-4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输出选项：</a:t>
                      </a:r>
                      <a:endParaRPr lang="en-US" altLang="en-US" sz="11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marL="3339465" algn="l" rtl="0" eaLnBrk="0">
                        <a:lnSpc>
                          <a:spcPct val="95000"/>
                        </a:lnSpc>
                        <a:spcBef>
                          <a:spcPts val="365"/>
                        </a:spcBef>
                      </a:pPr>
                      <a:r>
                        <a:rPr sz="1200" spc="-1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不包含数据库</a:t>
                      </a:r>
                      <a:r>
                        <a:rPr sz="1200" spc="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的创建语句</a:t>
                      </a:r>
                      <a:endParaRPr lang="en-US" altLang="en-US" sz="1200" dirty="0"/>
                    </a:p>
                    <a:p>
                      <a:pPr marL="3339465" algn="l" rtl="0" eaLnBrk="0">
                        <a:lnSpc>
                          <a:spcPct val="95000"/>
                        </a:lnSpc>
                        <a:spcBef>
                          <a:spcPts val="430"/>
                        </a:spcBef>
                      </a:pPr>
                      <a:r>
                        <a:rPr sz="1200" spc="-1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不包含数据表</a:t>
                      </a:r>
                      <a:r>
                        <a:rPr sz="1200" spc="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的创建语句</a:t>
                      </a:r>
                      <a:endParaRPr lang="en-US" altLang="en-US" sz="1200" dirty="0"/>
                    </a:p>
                    <a:p>
                      <a:pPr marL="3339465" algn="l" rtl="0" eaLnBrk="0">
                        <a:lnSpc>
                          <a:spcPct val="95000"/>
                        </a:lnSpc>
                        <a:spcBef>
                          <a:spcPts val="435"/>
                        </a:spcBef>
                      </a:pPr>
                      <a:r>
                        <a:rPr sz="1200" spc="-1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不包含数据</a:t>
                      </a:r>
                      <a:endParaRPr lang="en-US" altLang="en-US" sz="1200" dirty="0"/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300" dirty="0"/>
                    </a:p>
                    <a:p>
                      <a:pPr marL="335661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200" spc="-2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自动生成两个文件：</a:t>
                      </a:r>
                      <a:r>
                        <a:rPr sz="1200" spc="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一个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sp>
        <p:nvSpPr>
          <p:cNvPr id="4673" name="textbox 4673"/>
          <p:cNvSpPr/>
          <p:nvPr/>
        </p:nvSpPr>
        <p:spPr>
          <a:xfrm>
            <a:off x="804304" y="1733174"/>
            <a:ext cx="9712325" cy="6121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1300" spc="7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7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</a:t>
            </a: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mysqldump</a:t>
            </a:r>
            <a:endParaRPr lang="en-US" altLang="en-US" sz="1500" dirty="0"/>
          </a:p>
          <a:p>
            <a:pPr algn="l" rtl="0" eaLnBrk="0">
              <a:lnSpc>
                <a:spcPct val="107000"/>
              </a:lnSpc>
            </a:pPr>
            <a:endParaRPr lang="en-US" altLang="en-US" sz="1000" dirty="0"/>
          </a:p>
          <a:p>
            <a:pPr algn="l" rtl="0" eaLnBrk="0">
              <a:lnSpc>
                <a:spcPct val="9000"/>
              </a:lnSpc>
            </a:pPr>
            <a:endParaRPr lang="en-US" altLang="en-US" sz="100" dirty="0"/>
          </a:p>
          <a:p>
            <a:pPr marL="392430" algn="l" rtl="0" eaLnBrk="0">
              <a:lnSpc>
                <a:spcPct val="98000"/>
              </a:lnSpc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mysqldum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客户端工具用来备份数据库或在不同数据库之间进行数据迁移。备份内容包含创建表，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及插入表的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SQL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语句。</a:t>
            </a:r>
            <a:endParaRPr lang="en-US" altLang="en-US" sz="1400" dirty="0"/>
          </a:p>
        </p:txBody>
      </p:sp>
      <p:pic>
        <p:nvPicPr>
          <p:cNvPr id="4674" name="picture 46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pic>
        <p:nvPicPr>
          <p:cNvPr id="4675" name="picture 46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23009" y="4950917"/>
            <a:ext cx="1585721" cy="1379778"/>
          </a:xfrm>
          <a:prstGeom prst="rect">
            <a:avLst/>
          </a:prstGeom>
        </p:spPr>
      </p:pic>
      <p:sp>
        <p:nvSpPr>
          <p:cNvPr id="4676" name="textbox 4676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4677" name="picture 46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723009" y="3844797"/>
            <a:ext cx="1681607" cy="845820"/>
          </a:xfrm>
          <a:prstGeom prst="rect">
            <a:avLst/>
          </a:prstGeom>
        </p:spPr>
      </p:pic>
      <p:pic>
        <p:nvPicPr>
          <p:cNvPr id="4678" name="picture 46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679" name="picture 46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23009" y="3074796"/>
            <a:ext cx="3670299" cy="236220"/>
          </a:xfrm>
          <a:prstGeom prst="rect">
            <a:avLst/>
          </a:prstGeom>
        </p:spPr>
      </p:pic>
      <p:pic>
        <p:nvPicPr>
          <p:cNvPr id="4680" name="picture 46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681" name="textbox 4681"/>
          <p:cNvSpPr/>
          <p:nvPr/>
        </p:nvSpPr>
        <p:spPr>
          <a:xfrm>
            <a:off x="4414672" y="4988966"/>
            <a:ext cx="2002154" cy="4273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10000"/>
              </a:lnSpc>
            </a:pPr>
            <a:r>
              <a:rPr sz="1200" spc="-1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在每个数</a:t>
            </a:r>
            <a:r>
              <a:rPr sz="1200" spc="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据库创建语句前加上</a:t>
            </a:r>
            <a:r>
              <a:rPr sz="1200" spc="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200" spc="-1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在每个表</a:t>
            </a:r>
            <a:r>
              <a:rPr sz="1200" spc="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创建语句前加上</a:t>
            </a:r>
            <a:endParaRPr lang="en-US" altLang="en-US" sz="1200" dirty="0"/>
          </a:p>
        </p:txBody>
      </p:sp>
      <p:pic>
        <p:nvPicPr>
          <p:cNvPr id="4682" name="picture 468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723009" y="3349116"/>
            <a:ext cx="2879470" cy="236220"/>
          </a:xfrm>
          <a:prstGeom prst="rect">
            <a:avLst/>
          </a:prstGeom>
        </p:spPr>
      </p:pic>
      <p:sp>
        <p:nvSpPr>
          <p:cNvPr id="4683" name="textbox 4683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4684" name="picture 468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723009" y="2800477"/>
            <a:ext cx="2749105" cy="236220"/>
          </a:xfrm>
          <a:prstGeom prst="rect">
            <a:avLst/>
          </a:prstGeom>
        </p:spPr>
      </p:pic>
      <p:pic>
        <p:nvPicPr>
          <p:cNvPr id="4685" name="picture 46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5184648" y="4251705"/>
            <a:ext cx="194309" cy="236220"/>
          </a:xfrm>
          <a:prstGeom prst="rect">
            <a:avLst/>
          </a:prstGeom>
        </p:spPr>
      </p:pic>
      <p:sp>
        <p:nvSpPr>
          <p:cNvPr id="4686" name="textbox 4686"/>
          <p:cNvSpPr/>
          <p:nvPr/>
        </p:nvSpPr>
        <p:spPr>
          <a:xfrm>
            <a:off x="4415282" y="4289450"/>
            <a:ext cx="1369060" cy="4006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1200" spc="5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指定服务器</a:t>
            </a:r>
            <a:r>
              <a:rPr sz="1200" spc="5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200" spc="5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或域</a:t>
            </a:r>
            <a:r>
              <a:rPr sz="1200" spc="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名</a:t>
            </a:r>
            <a:endParaRPr lang="en-US" altLang="en-US" sz="1200" dirty="0"/>
          </a:p>
          <a:p>
            <a:pPr marL="12700" algn="l" rtl="0" eaLnBrk="0">
              <a:lnSpc>
                <a:spcPct val="94000"/>
              </a:lnSpc>
              <a:spcBef>
                <a:spcPts val="245"/>
              </a:spcBef>
            </a:pPr>
            <a:r>
              <a:rPr sz="1200" spc="-1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指定连接</a:t>
            </a:r>
            <a:r>
              <a:rPr sz="1200" spc="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端口</a:t>
            </a:r>
            <a:endParaRPr lang="en-US" altLang="en-US" sz="1200" dirty="0"/>
          </a:p>
        </p:txBody>
      </p:sp>
      <p:pic>
        <p:nvPicPr>
          <p:cNvPr id="4687" name="picture 468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6135623" y="5180076"/>
            <a:ext cx="814641" cy="236219"/>
          </a:xfrm>
          <a:prstGeom prst="rect">
            <a:avLst/>
          </a:prstGeom>
        </p:spPr>
      </p:pic>
      <p:pic>
        <p:nvPicPr>
          <p:cNvPr id="4688" name="picture 468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6440423" y="4950917"/>
            <a:ext cx="1120470" cy="236524"/>
          </a:xfrm>
          <a:prstGeom prst="rect">
            <a:avLst/>
          </a:prstGeom>
        </p:spPr>
      </p:pic>
      <p:sp>
        <p:nvSpPr>
          <p:cNvPr id="4689" name="textbox 4689"/>
          <p:cNvSpPr/>
          <p:nvPr/>
        </p:nvSpPr>
        <p:spPr>
          <a:xfrm>
            <a:off x="6875018" y="4988966"/>
            <a:ext cx="1047750" cy="4610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indent="603885" algn="l" rtl="0" eaLnBrk="0">
              <a:lnSpc>
                <a:spcPct val="110000"/>
              </a:lnSpc>
            </a:pPr>
            <a:r>
              <a:rPr sz="1200" spc="-3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语</a:t>
            </a:r>
            <a:r>
              <a:rPr sz="1200" spc="-2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句</a:t>
            </a:r>
            <a:r>
              <a:rPr sz="1200" spc="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200" spc="4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语句</a:t>
            </a:r>
            <a:r>
              <a:rPr sz="1200" spc="4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200" spc="4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默认开</a:t>
            </a:r>
            <a:r>
              <a:rPr sz="1200" spc="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启</a:t>
            </a:r>
            <a:endParaRPr lang="en-US" altLang="en-US" sz="1200" dirty="0"/>
          </a:p>
        </p:txBody>
      </p:sp>
      <p:pic>
        <p:nvPicPr>
          <p:cNvPr id="4690" name="picture 469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7239507" y="5180076"/>
            <a:ext cx="114300" cy="236219"/>
          </a:xfrm>
          <a:prstGeom prst="rect">
            <a:avLst/>
          </a:prstGeom>
        </p:spPr>
      </p:pic>
      <p:pic>
        <p:nvPicPr>
          <p:cNvPr id="4691" name="picture 469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8528557" y="5180076"/>
            <a:ext cx="1693798" cy="236219"/>
          </a:xfrm>
          <a:prstGeom prst="rect">
            <a:avLst/>
          </a:prstGeom>
        </p:spPr>
      </p:pic>
      <p:pic>
        <p:nvPicPr>
          <p:cNvPr id="4692" name="picture 469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6099048" y="6094476"/>
            <a:ext cx="305815" cy="236220"/>
          </a:xfrm>
          <a:prstGeom prst="rect">
            <a:avLst/>
          </a:prstGeom>
        </p:spPr>
      </p:pic>
      <p:sp>
        <p:nvSpPr>
          <p:cNvPr id="4693" name="textbox 4693"/>
          <p:cNvSpPr/>
          <p:nvPr/>
        </p:nvSpPr>
        <p:spPr>
          <a:xfrm>
            <a:off x="6333388" y="6132220"/>
            <a:ext cx="2151379" cy="191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200" spc="-1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文件，创建表</a:t>
            </a:r>
            <a:r>
              <a:rPr sz="1200" spc="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结构的语句；一个</a:t>
            </a:r>
            <a:endParaRPr lang="en-US" altLang="en-US" sz="1200" dirty="0"/>
          </a:p>
        </p:txBody>
      </p:sp>
      <p:sp>
        <p:nvSpPr>
          <p:cNvPr id="4694" name="textbox 4694"/>
          <p:cNvSpPr/>
          <p:nvPr/>
        </p:nvSpPr>
        <p:spPr>
          <a:xfrm>
            <a:off x="811726" y="1112723"/>
            <a:ext cx="1003935" cy="305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6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常用工</a:t>
            </a: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</a:t>
            </a:r>
            <a:endParaRPr lang="en-US" altLang="en-US" sz="2000" dirty="0"/>
          </a:p>
        </p:txBody>
      </p:sp>
      <p:grpSp>
        <p:nvGrpSpPr>
          <p:cNvPr id="702" name="group 70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695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696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697" name="picture 469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4698" name="picture 469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8472169" y="6094476"/>
            <a:ext cx="251459" cy="236220"/>
          </a:xfrm>
          <a:prstGeom prst="rect">
            <a:avLst/>
          </a:prstGeom>
        </p:spPr>
      </p:pic>
      <p:sp>
        <p:nvSpPr>
          <p:cNvPr id="4699" name="textbox 4699"/>
          <p:cNvSpPr/>
          <p:nvPr/>
        </p:nvSpPr>
        <p:spPr>
          <a:xfrm>
            <a:off x="8668410" y="6132220"/>
            <a:ext cx="1084580" cy="191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200" spc="-1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文件，数据文</a:t>
            </a:r>
            <a:r>
              <a:rPr sz="1200" spc="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件</a:t>
            </a:r>
            <a:endParaRPr lang="en-US" altLang="en-US" sz="1200" dirty="0"/>
          </a:p>
        </p:txBody>
      </p:sp>
      <p:pic>
        <p:nvPicPr>
          <p:cNvPr id="4700" name="picture 470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7944866" y="5180076"/>
            <a:ext cx="134873" cy="236219"/>
          </a:xfrm>
          <a:prstGeom prst="rect">
            <a:avLst/>
          </a:prstGeom>
        </p:spPr>
      </p:pic>
      <p:sp>
        <p:nvSpPr>
          <p:cNvPr id="4701" name="textbox 4701"/>
          <p:cNvSpPr/>
          <p:nvPr/>
        </p:nvSpPr>
        <p:spPr>
          <a:xfrm>
            <a:off x="8029854" y="5217820"/>
            <a:ext cx="474980" cy="2000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200" spc="-2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不开</a:t>
            </a:r>
            <a:r>
              <a:rPr sz="1200" spc="-10" dirty="0">
                <a:solidFill>
                  <a:srgbClr val="92D05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启</a:t>
            </a:r>
            <a:endParaRPr lang="en-US" altLang="en-US" sz="1200" dirty="0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02" name="table 4702"/>
          <p:cNvGraphicFramePr>
            <a:graphicFrameLocks noGrp="1"/>
          </p:cNvGraphicFramePr>
          <p:nvPr/>
        </p:nvGraphicFramePr>
        <p:xfrm>
          <a:off x="793940" y="2810192"/>
          <a:ext cx="10132694" cy="1316354"/>
        </p:xfrm>
        <a:graphic>
          <a:graphicData uri="http://schemas.openxmlformats.org/drawingml/2006/table">
            <a:tbl>
              <a:tblPr/>
              <a:tblGrid>
                <a:gridCol w="10132694"/>
              </a:tblGrid>
              <a:tr h="13131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8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99695" algn="l" rtl="0" eaLnBrk="0">
                        <a:lnSpc>
                          <a:spcPct val="95000"/>
                        </a:lnSpc>
                      </a:pPr>
                      <a:r>
                        <a:rPr sz="1400" spc="-1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语法</a:t>
                      </a:r>
                      <a:r>
                        <a:rPr sz="1400" spc="-1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sz="1400" spc="-1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：</a:t>
                      </a:r>
                      <a:endParaRPr lang="en-US" altLang="en-US" sz="1400" dirty="0"/>
                    </a:p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300" dirty="0"/>
                    </a:p>
                    <a:p>
                      <a:pPr marL="10731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400" spc="-1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示例</a:t>
                      </a:r>
                      <a:r>
                        <a:rPr sz="1400" spc="-1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sz="1400" spc="-1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：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03" name="table 4703"/>
          <p:cNvGraphicFramePr>
            <a:graphicFrameLocks noGrp="1"/>
          </p:cNvGraphicFramePr>
          <p:nvPr/>
        </p:nvGraphicFramePr>
        <p:xfrm>
          <a:off x="793940" y="5167820"/>
          <a:ext cx="10132694" cy="711200"/>
        </p:xfrm>
        <a:graphic>
          <a:graphicData uri="http://schemas.openxmlformats.org/drawingml/2006/table">
            <a:tbl>
              <a:tblPr/>
              <a:tblGrid>
                <a:gridCol w="10132694"/>
              </a:tblGrid>
              <a:tr h="7080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800" dirty="0"/>
                    </a:p>
                    <a:p>
                      <a:pPr marL="9969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400" spc="-1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语法</a:t>
                      </a:r>
                      <a:r>
                        <a:rPr sz="1400" spc="-1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sz="1400" spc="-1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：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4704" name="picture 47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705" name="textbox 4705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4706" name="textbox 4706"/>
          <p:cNvSpPr/>
          <p:nvPr/>
        </p:nvSpPr>
        <p:spPr>
          <a:xfrm>
            <a:off x="803234" y="2356980"/>
            <a:ext cx="6854190" cy="2349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mysqlimport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是客户端数据导入工具，用来导入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mysql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dump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加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-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参数后导出的文本文件。</a:t>
            </a:r>
            <a:endParaRPr lang="en-US" altLang="en-US" sz="1400" dirty="0"/>
          </a:p>
        </p:txBody>
      </p:sp>
      <p:pic>
        <p:nvPicPr>
          <p:cNvPr id="4707" name="picture 47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708" name="picture 47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427099" y="3238246"/>
            <a:ext cx="3700145" cy="236220"/>
          </a:xfrm>
          <a:prstGeom prst="rect">
            <a:avLst/>
          </a:prstGeom>
        </p:spPr>
      </p:pic>
      <p:pic>
        <p:nvPicPr>
          <p:cNvPr id="4709" name="picture 47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710" name="textbox 4710"/>
          <p:cNvSpPr/>
          <p:nvPr/>
        </p:nvSpPr>
        <p:spPr>
          <a:xfrm>
            <a:off x="796079" y="4879843"/>
            <a:ext cx="4142740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如果需要导入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sql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文件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可以使用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y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sql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中的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source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指令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endParaRPr lang="en-US" altLang="en-US" sz="1400" dirty="0"/>
          </a:p>
        </p:txBody>
      </p:sp>
      <p:pic>
        <p:nvPicPr>
          <p:cNvPr id="4711" name="picture 47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427099" y="3843273"/>
            <a:ext cx="3054693" cy="236220"/>
          </a:xfrm>
          <a:prstGeom prst="rect">
            <a:avLst/>
          </a:prstGeom>
        </p:spPr>
      </p:pic>
      <p:sp>
        <p:nvSpPr>
          <p:cNvPr id="4712" name="textbox 4712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4713" name="textbox 4713"/>
          <p:cNvSpPr/>
          <p:nvPr/>
        </p:nvSpPr>
        <p:spPr>
          <a:xfrm>
            <a:off x="804304" y="1733174"/>
            <a:ext cx="2334895" cy="2387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1300" spc="1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1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mysqlimport</a:t>
            </a:r>
            <a:r>
              <a:rPr sz="1500" spc="9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source</a:t>
            </a:r>
            <a:endParaRPr lang="en-US" altLang="en-US" sz="1500" dirty="0"/>
          </a:p>
        </p:txBody>
      </p:sp>
      <p:pic>
        <p:nvPicPr>
          <p:cNvPr id="4714" name="picture 47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427099" y="5596128"/>
            <a:ext cx="1560664" cy="236219"/>
          </a:xfrm>
          <a:prstGeom prst="rect">
            <a:avLst/>
          </a:prstGeom>
        </p:spPr>
      </p:pic>
      <p:sp>
        <p:nvSpPr>
          <p:cNvPr id="4715" name="textbox 4715"/>
          <p:cNvSpPr/>
          <p:nvPr/>
        </p:nvSpPr>
        <p:spPr>
          <a:xfrm>
            <a:off x="811726" y="1112723"/>
            <a:ext cx="1003935" cy="305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6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常用工</a:t>
            </a: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</a:t>
            </a:r>
            <a:endParaRPr lang="en-US" altLang="en-US" sz="2000" dirty="0"/>
          </a:p>
        </p:txBody>
      </p:sp>
      <p:grpSp>
        <p:nvGrpSpPr>
          <p:cNvPr id="704" name="group 70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716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717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718" name="picture 47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9" name="textbox 4719"/>
          <p:cNvSpPr/>
          <p:nvPr/>
        </p:nvSpPr>
        <p:spPr>
          <a:xfrm>
            <a:off x="1956587" y="3059938"/>
            <a:ext cx="1208405" cy="7029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4800" spc="-15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</a:t>
            </a:r>
            <a:r>
              <a:rPr sz="4800" spc="-14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endParaRPr lang="en-US" altLang="en-US" sz="4800" dirty="0"/>
          </a:p>
        </p:txBody>
      </p:sp>
      <p:grpSp>
        <p:nvGrpSpPr>
          <p:cNvPr id="706" name="group 706"/>
          <p:cNvGrpSpPr/>
          <p:nvPr/>
        </p:nvGrpSpPr>
        <p:grpSpPr>
          <a:xfrm rot="21600000">
            <a:off x="1188466" y="2256790"/>
            <a:ext cx="3115563" cy="2598927"/>
            <a:chOff x="0" y="0"/>
            <a:chExt cx="3115563" cy="2598927"/>
          </a:xfrm>
        </p:grpSpPr>
        <p:sp>
          <p:nvSpPr>
            <p:cNvPr id="4720" name="path"/>
            <p:cNvSpPr/>
            <p:nvPr/>
          </p:nvSpPr>
          <p:spPr>
            <a:xfrm>
              <a:off x="0" y="1997963"/>
              <a:ext cx="600963" cy="600963"/>
            </a:xfrm>
            <a:custGeom>
              <a:avLst/>
              <a:gdLst/>
              <a:ahLst/>
              <a:cxnLst/>
              <a:rect l="0" t="0" r="0" b="0"/>
              <a:pathLst>
                <a:path w="946" h="946">
                  <a:moveTo>
                    <a:pt x="10" y="473"/>
                  </a:moveTo>
                  <a:cubicBezTo>
                    <a:pt x="10" y="217"/>
                    <a:pt x="217" y="10"/>
                    <a:pt x="473" y="10"/>
                  </a:cubicBezTo>
                  <a:cubicBezTo>
                    <a:pt x="728" y="10"/>
                    <a:pt x="936" y="217"/>
                    <a:pt x="936" y="473"/>
                  </a:cubicBezTo>
                  <a:cubicBezTo>
                    <a:pt x="936" y="728"/>
                    <a:pt x="728" y="936"/>
                    <a:pt x="473" y="936"/>
                  </a:cubicBezTo>
                  <a:cubicBezTo>
                    <a:pt x="217" y="936"/>
                    <a:pt x="10" y="728"/>
                    <a:pt x="10" y="473"/>
                  </a:cubicBezTo>
                </a:path>
              </a:pathLst>
            </a:custGeom>
            <a:noFill/>
            <a:ln w="12700" cap="flat">
              <a:solidFill>
                <a:srgbClr val="BFBFB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721" name="path"/>
            <p:cNvSpPr/>
            <p:nvPr/>
          </p:nvSpPr>
          <p:spPr>
            <a:xfrm>
              <a:off x="1620266" y="1411477"/>
              <a:ext cx="926591" cy="926592"/>
            </a:xfrm>
            <a:custGeom>
              <a:avLst/>
              <a:gdLst/>
              <a:ahLst/>
              <a:cxnLst/>
              <a:rect l="0" t="0" r="0" b="0"/>
              <a:pathLst>
                <a:path w="1459" h="1459">
                  <a:moveTo>
                    <a:pt x="0" y="729"/>
                  </a:moveTo>
                  <a:cubicBezTo>
                    <a:pt x="0" y="326"/>
                    <a:pt x="326" y="0"/>
                    <a:pt x="729" y="0"/>
                  </a:cubicBezTo>
                  <a:cubicBezTo>
                    <a:pt x="1132" y="0"/>
                    <a:pt x="1459" y="326"/>
                    <a:pt x="1459" y="729"/>
                  </a:cubicBezTo>
                  <a:cubicBezTo>
                    <a:pt x="1459" y="1132"/>
                    <a:pt x="1132" y="1459"/>
                    <a:pt x="729" y="1459"/>
                  </a:cubicBezTo>
                  <a:cubicBezTo>
                    <a:pt x="326" y="1459"/>
                    <a:pt x="0" y="1132"/>
                    <a:pt x="0" y="729"/>
                  </a:cubicBezTo>
                </a:path>
              </a:pathLst>
            </a:custGeom>
            <a:solidFill>
              <a:srgbClr val="515151">
                <a:alpha val="63137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722" name="path"/>
            <p:cNvSpPr/>
            <p:nvPr/>
          </p:nvSpPr>
          <p:spPr>
            <a:xfrm>
              <a:off x="1513331" y="0"/>
              <a:ext cx="1602232" cy="1602231"/>
            </a:xfrm>
            <a:custGeom>
              <a:avLst/>
              <a:gdLst/>
              <a:ahLst/>
              <a:cxnLst/>
              <a:rect l="0" t="0" r="0" b="0"/>
              <a:pathLst>
                <a:path w="2523" h="2523">
                  <a:moveTo>
                    <a:pt x="10" y="1261"/>
                  </a:moveTo>
                  <a:cubicBezTo>
                    <a:pt x="10" y="570"/>
                    <a:pt x="570" y="10"/>
                    <a:pt x="1261" y="10"/>
                  </a:cubicBezTo>
                  <a:cubicBezTo>
                    <a:pt x="1952" y="10"/>
                    <a:pt x="2513" y="570"/>
                    <a:pt x="2513" y="1261"/>
                  </a:cubicBezTo>
                  <a:cubicBezTo>
                    <a:pt x="2513" y="1952"/>
                    <a:pt x="1952" y="2513"/>
                    <a:pt x="1261" y="2513"/>
                  </a:cubicBezTo>
                  <a:cubicBezTo>
                    <a:pt x="570" y="2513"/>
                    <a:pt x="10" y="1952"/>
                    <a:pt x="10" y="1261"/>
                  </a:cubicBezTo>
                </a:path>
              </a:pathLst>
            </a:custGeom>
            <a:noFill/>
            <a:ln w="12700" cap="flat">
              <a:solidFill>
                <a:srgbClr val="515151">
                  <a:alpha val="100000"/>
                </a:srgbClr>
              </a:solidFill>
              <a:prstDash val="dash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723" name="path"/>
            <p:cNvSpPr/>
            <p:nvPr/>
          </p:nvSpPr>
          <p:spPr>
            <a:xfrm>
              <a:off x="301244" y="182371"/>
              <a:ext cx="1924811" cy="1895855"/>
            </a:xfrm>
            <a:custGeom>
              <a:avLst/>
              <a:gdLst/>
              <a:ahLst/>
              <a:cxnLst/>
              <a:rect l="0" t="0" r="0" b="0"/>
              <a:pathLst>
                <a:path w="3031" h="2985">
                  <a:moveTo>
                    <a:pt x="0" y="1492"/>
                  </a:moveTo>
                  <a:cubicBezTo>
                    <a:pt x="0" y="668"/>
                    <a:pt x="678" y="0"/>
                    <a:pt x="1515" y="0"/>
                  </a:cubicBezTo>
                  <a:cubicBezTo>
                    <a:pt x="2352" y="0"/>
                    <a:pt x="3031" y="668"/>
                    <a:pt x="3031" y="1492"/>
                  </a:cubicBezTo>
                  <a:cubicBezTo>
                    <a:pt x="3031" y="2317"/>
                    <a:pt x="2352" y="2985"/>
                    <a:pt x="1515" y="2985"/>
                  </a:cubicBezTo>
                  <a:cubicBezTo>
                    <a:pt x="678" y="2985"/>
                    <a:pt x="0" y="2317"/>
                    <a:pt x="0" y="1492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724" name="path"/>
            <p:cNvSpPr/>
            <p:nvPr/>
          </p:nvSpPr>
          <p:spPr>
            <a:xfrm>
              <a:off x="244094" y="125221"/>
              <a:ext cx="2039111" cy="2010155"/>
            </a:xfrm>
            <a:custGeom>
              <a:avLst/>
              <a:gdLst/>
              <a:ahLst/>
              <a:cxnLst/>
              <a:rect l="0" t="0" r="0" b="0"/>
              <a:pathLst>
                <a:path w="3211" h="3165">
                  <a:moveTo>
                    <a:pt x="90" y="1582"/>
                  </a:moveTo>
                  <a:cubicBezTo>
                    <a:pt x="90" y="758"/>
                    <a:pt x="768" y="90"/>
                    <a:pt x="1605" y="90"/>
                  </a:cubicBezTo>
                  <a:cubicBezTo>
                    <a:pt x="2442" y="90"/>
                    <a:pt x="3121" y="758"/>
                    <a:pt x="3121" y="1582"/>
                  </a:cubicBezTo>
                  <a:cubicBezTo>
                    <a:pt x="3121" y="2407"/>
                    <a:pt x="2442" y="3075"/>
                    <a:pt x="1605" y="3075"/>
                  </a:cubicBezTo>
                  <a:cubicBezTo>
                    <a:pt x="768" y="3075"/>
                    <a:pt x="90" y="2407"/>
                    <a:pt x="90" y="1582"/>
                  </a:cubicBezTo>
                </a:path>
              </a:pathLst>
            </a:custGeom>
            <a:noFill/>
            <a:ln w="114300" cap="flat">
              <a:solidFill>
                <a:srgbClr val="AD2B2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725" name="picture 47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graphicFrame>
        <p:nvGraphicFramePr>
          <p:cNvPr id="4726" name="table 4726"/>
          <p:cNvGraphicFramePr>
            <a:graphicFrameLocks noGrp="1"/>
          </p:cNvGraphicFramePr>
          <p:nvPr/>
        </p:nvGraphicFramePr>
        <p:xfrm>
          <a:off x="5428424" y="3474656"/>
          <a:ext cx="5916294" cy="388620"/>
        </p:xfrm>
        <a:graphic>
          <a:graphicData uri="http://schemas.openxmlformats.org/drawingml/2006/table">
            <a:tbl>
              <a:tblPr/>
              <a:tblGrid>
                <a:gridCol w="5916294"/>
              </a:tblGrid>
              <a:tr h="3854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900" dirty="0"/>
                    </a:p>
                    <a:p>
                      <a:pPr marL="106680" algn="l" rtl="0" eaLnBrk="0">
                        <a:lnSpc>
                          <a:spcPct val="9200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二进制日志查看工</a:t>
                      </a:r>
                      <a:r>
                        <a:rPr sz="1400" spc="-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具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27" name="table 4727"/>
          <p:cNvGraphicFramePr>
            <a:graphicFrameLocks noGrp="1"/>
          </p:cNvGraphicFramePr>
          <p:nvPr/>
        </p:nvGraphicFramePr>
        <p:xfrm>
          <a:off x="5428424" y="4334192"/>
          <a:ext cx="5916294" cy="388620"/>
        </p:xfrm>
        <a:graphic>
          <a:graphicData uri="http://schemas.openxmlformats.org/drawingml/2006/table">
            <a:tbl>
              <a:tblPr/>
              <a:tblGrid>
                <a:gridCol w="5916294"/>
              </a:tblGrid>
              <a:tr h="3854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900" dirty="0"/>
                    </a:p>
                    <a:p>
                      <a:pPr marL="97790" algn="l" rtl="0" eaLnBrk="0">
                        <a:lnSpc>
                          <a:spcPct val="9100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查看数据库、表、字段的</a:t>
                      </a:r>
                      <a:r>
                        <a:rPr sz="1400" spc="-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统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计信息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28" name="table 4728"/>
          <p:cNvGraphicFramePr>
            <a:graphicFrameLocks noGrp="1"/>
          </p:cNvGraphicFramePr>
          <p:nvPr/>
        </p:nvGraphicFramePr>
        <p:xfrm>
          <a:off x="5428424" y="5285168"/>
          <a:ext cx="5916294" cy="388619"/>
        </p:xfrm>
        <a:graphic>
          <a:graphicData uri="http://schemas.openxmlformats.org/drawingml/2006/table">
            <a:tbl>
              <a:tblPr/>
              <a:tblGrid>
                <a:gridCol w="5916294"/>
              </a:tblGrid>
              <a:tr h="38544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900" dirty="0"/>
                    </a:p>
                    <a:p>
                      <a:pPr marL="99060" algn="l" rtl="0" eaLnBrk="0">
                        <a:lnSpc>
                          <a:spcPct val="9100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数据备份</a:t>
                      </a:r>
                      <a:r>
                        <a:rPr sz="1400" spc="-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具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29" name="table 4729"/>
          <p:cNvGraphicFramePr>
            <a:graphicFrameLocks noGrp="1"/>
          </p:cNvGraphicFramePr>
          <p:nvPr/>
        </p:nvGraphicFramePr>
        <p:xfrm>
          <a:off x="5428424" y="6153848"/>
          <a:ext cx="5916294" cy="388620"/>
        </p:xfrm>
        <a:graphic>
          <a:graphicData uri="http://schemas.openxmlformats.org/drawingml/2006/table">
            <a:tbl>
              <a:tblPr/>
              <a:tblGrid>
                <a:gridCol w="5916294"/>
              </a:tblGrid>
              <a:tr h="3854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900" dirty="0"/>
                    </a:p>
                    <a:p>
                      <a:pPr marL="99060" algn="l" rtl="0" eaLnBrk="0">
                        <a:lnSpc>
                          <a:spcPct val="9100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数据导入</a:t>
                      </a:r>
                      <a:r>
                        <a:rPr sz="1400" spc="-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具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30" name="table 4730"/>
          <p:cNvGraphicFramePr>
            <a:graphicFrameLocks noGrp="1"/>
          </p:cNvGraphicFramePr>
          <p:nvPr/>
        </p:nvGraphicFramePr>
        <p:xfrm>
          <a:off x="5428424" y="1569656"/>
          <a:ext cx="5916294" cy="388620"/>
        </p:xfrm>
        <a:graphic>
          <a:graphicData uri="http://schemas.openxmlformats.org/drawingml/2006/table">
            <a:tbl>
              <a:tblPr/>
              <a:tblGrid>
                <a:gridCol w="5916294"/>
              </a:tblGrid>
              <a:tr h="3854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900" dirty="0"/>
                    </a:p>
                    <a:p>
                      <a:pPr marL="109855" algn="l" rtl="0" eaLnBrk="0">
                        <a:lnSpc>
                          <a:spcPct val="82000"/>
                        </a:lnSpc>
                        <a:spcBef>
                          <a:spcPts val="0"/>
                        </a:spcBef>
                      </a:pPr>
                      <a:r>
                        <a:rPr sz="1400" spc="-7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Mysql</a:t>
                      </a:r>
                      <a:r>
                        <a:rPr sz="1400" spc="-7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7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客户端工具，</a:t>
                      </a:r>
                      <a:r>
                        <a:rPr sz="1400" spc="-7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</a:t>
                      </a:r>
                      <a:r>
                        <a:rPr sz="1400" spc="-7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-e</a:t>
                      </a:r>
                      <a:r>
                        <a:rPr sz="1400" spc="-7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7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执行</a:t>
                      </a:r>
                      <a:r>
                        <a:rPr sz="1400" spc="-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QL</a:t>
                      </a:r>
                      <a:r>
                        <a:rPr sz="1400" spc="-7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并退出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31" name="table 4731"/>
          <p:cNvGraphicFramePr>
            <a:graphicFrameLocks noGrp="1"/>
          </p:cNvGraphicFramePr>
          <p:nvPr/>
        </p:nvGraphicFramePr>
        <p:xfrm>
          <a:off x="5428424" y="2545016"/>
          <a:ext cx="5916294" cy="388620"/>
        </p:xfrm>
        <a:graphic>
          <a:graphicData uri="http://schemas.openxmlformats.org/drawingml/2006/table">
            <a:tbl>
              <a:tblPr/>
              <a:tblGrid>
                <a:gridCol w="5916294"/>
              </a:tblGrid>
              <a:tr h="3854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900" dirty="0"/>
                    </a:p>
                    <a:p>
                      <a:pPr marL="109855" algn="l" rtl="0" eaLnBrk="0">
                        <a:lnSpc>
                          <a:spcPct val="82000"/>
                        </a:lnSpc>
                        <a:spcBef>
                          <a:spcPts val="5"/>
                        </a:spcBef>
                      </a:pP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Mysq</a:t>
                      </a: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</a:t>
                      </a:r>
                      <a:r>
                        <a:rPr sz="1400" spc="-4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管理工具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sp>
        <p:nvSpPr>
          <p:cNvPr id="4732" name="textbox 4732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4733" name="picture 47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734" name="picture 47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735" name="textbox 4735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4736" name="path"/>
          <p:cNvSpPr/>
          <p:nvPr/>
        </p:nvSpPr>
        <p:spPr>
          <a:xfrm>
            <a:off x="710184" y="1813559"/>
            <a:ext cx="804671" cy="803148"/>
          </a:xfrm>
          <a:custGeom>
            <a:avLst/>
            <a:gdLst/>
            <a:ahLst/>
            <a:cxnLst/>
            <a:rect l="0" t="0" r="0" b="0"/>
            <a:pathLst>
              <a:path w="1267" h="1264">
                <a:moveTo>
                  <a:pt x="0" y="632"/>
                </a:moveTo>
                <a:cubicBezTo>
                  <a:pt x="0" y="283"/>
                  <a:pt x="283" y="0"/>
                  <a:pt x="633" y="0"/>
                </a:cubicBezTo>
                <a:cubicBezTo>
                  <a:pt x="983" y="0"/>
                  <a:pt x="1267" y="283"/>
                  <a:pt x="1267" y="632"/>
                </a:cubicBezTo>
                <a:cubicBezTo>
                  <a:pt x="1267" y="981"/>
                  <a:pt x="983" y="1264"/>
                  <a:pt x="633" y="1264"/>
                </a:cubicBezTo>
                <a:cubicBezTo>
                  <a:pt x="283" y="1264"/>
                  <a:pt x="0" y="981"/>
                  <a:pt x="0" y="632"/>
                </a:cubicBezTo>
              </a:path>
            </a:pathLst>
          </a:custGeom>
          <a:solidFill>
            <a:srgbClr val="F2F2F2">
              <a:alpha val="70196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737" name="textbox 4737"/>
          <p:cNvSpPr/>
          <p:nvPr/>
        </p:nvSpPr>
        <p:spPr>
          <a:xfrm>
            <a:off x="5139512" y="5877407"/>
            <a:ext cx="2567939" cy="2508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2000"/>
              </a:lnSpc>
            </a:pPr>
            <a:r>
              <a:rPr sz="180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6.</a:t>
            </a:r>
            <a:r>
              <a:rPr sz="180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mysqlimport/source</a:t>
            </a:r>
            <a:endParaRPr lang="en-US" altLang="en-US" sz="1800" dirty="0"/>
          </a:p>
        </p:txBody>
      </p:sp>
      <p:sp>
        <p:nvSpPr>
          <p:cNvPr id="4738" name="textbox 4738"/>
          <p:cNvSpPr/>
          <p:nvPr/>
        </p:nvSpPr>
        <p:spPr>
          <a:xfrm>
            <a:off x="1954896" y="3126409"/>
            <a:ext cx="1010285" cy="5880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390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</a:t>
            </a:r>
            <a:r>
              <a:rPr sz="39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endParaRPr lang="en-US" altLang="en-US" sz="3900" dirty="0"/>
          </a:p>
        </p:txBody>
      </p:sp>
      <p:sp>
        <p:nvSpPr>
          <p:cNvPr id="4739" name="textbox 4739"/>
          <p:cNvSpPr/>
          <p:nvPr/>
        </p:nvSpPr>
        <p:spPr>
          <a:xfrm>
            <a:off x="5139512" y="2145791"/>
            <a:ext cx="1704339" cy="2508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2000"/>
              </a:lnSpc>
            </a:pPr>
            <a:r>
              <a:rPr sz="180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sz="180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mysqladmin</a:t>
            </a:r>
            <a:endParaRPr lang="en-US" altLang="en-US" sz="1800" dirty="0"/>
          </a:p>
        </p:txBody>
      </p:sp>
      <p:sp>
        <p:nvSpPr>
          <p:cNvPr id="4740" name="textbox 4740"/>
          <p:cNvSpPr/>
          <p:nvPr/>
        </p:nvSpPr>
        <p:spPr>
          <a:xfrm>
            <a:off x="5142484" y="3078734"/>
            <a:ext cx="1703070" cy="2508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2000"/>
              </a:lnSpc>
            </a:pPr>
            <a:r>
              <a:rPr sz="180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sz="180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mysqlbinlog</a:t>
            </a:r>
            <a:endParaRPr lang="en-US" altLang="en-US" sz="1800" dirty="0"/>
          </a:p>
        </p:txBody>
      </p:sp>
      <p:sp>
        <p:nvSpPr>
          <p:cNvPr id="4741" name="textbox 4741"/>
          <p:cNvSpPr/>
          <p:nvPr/>
        </p:nvSpPr>
        <p:spPr>
          <a:xfrm>
            <a:off x="5146141" y="4944364"/>
            <a:ext cx="1640839" cy="2508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2000"/>
              </a:lnSpc>
            </a:pP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</a:t>
            </a: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mysqldump</a:t>
            </a:r>
            <a:endParaRPr lang="en-US" altLang="en-US" sz="1800" dirty="0"/>
          </a:p>
        </p:txBody>
      </p:sp>
      <p:sp>
        <p:nvSpPr>
          <p:cNvPr id="4742" name="textbox 4742"/>
          <p:cNvSpPr/>
          <p:nvPr/>
        </p:nvSpPr>
        <p:spPr>
          <a:xfrm>
            <a:off x="5134493" y="4011162"/>
            <a:ext cx="1593214" cy="2514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2000"/>
              </a:lnSpc>
            </a:pPr>
            <a:r>
              <a:rPr sz="18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sz="18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mysqlshow</a:t>
            </a:r>
            <a:endParaRPr lang="en-US" altLang="en-US" sz="1800" dirty="0"/>
          </a:p>
        </p:txBody>
      </p:sp>
      <p:sp>
        <p:nvSpPr>
          <p:cNvPr id="4743" name="textbox 4743"/>
          <p:cNvSpPr/>
          <p:nvPr/>
        </p:nvSpPr>
        <p:spPr>
          <a:xfrm>
            <a:off x="5149570" y="1212722"/>
            <a:ext cx="996314" cy="2508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2000"/>
              </a:lnSpc>
            </a:pP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endParaRPr lang="en-US" altLang="en-US" sz="1800" dirty="0"/>
          </a:p>
        </p:txBody>
      </p:sp>
      <p:grpSp>
        <p:nvGrpSpPr>
          <p:cNvPr id="708" name="group 70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744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745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746" name="picture 47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4747" name="path"/>
          <p:cNvSpPr/>
          <p:nvPr/>
        </p:nvSpPr>
        <p:spPr>
          <a:xfrm>
            <a:off x="3104387" y="1918716"/>
            <a:ext cx="313944" cy="315467"/>
          </a:xfrm>
          <a:custGeom>
            <a:avLst/>
            <a:gdLst/>
            <a:ahLst/>
            <a:cxnLst/>
            <a:rect l="0" t="0" r="0" b="0"/>
            <a:pathLst>
              <a:path w="494" h="496">
                <a:moveTo>
                  <a:pt x="0" y="248"/>
                </a:moveTo>
                <a:cubicBezTo>
                  <a:pt x="0" y="111"/>
                  <a:pt x="110" y="0"/>
                  <a:pt x="247" y="0"/>
                </a:cubicBezTo>
                <a:cubicBezTo>
                  <a:pt x="383" y="0"/>
                  <a:pt x="494" y="111"/>
                  <a:pt x="494" y="248"/>
                </a:cubicBezTo>
                <a:cubicBezTo>
                  <a:pt x="494" y="385"/>
                  <a:pt x="383" y="496"/>
                  <a:pt x="247" y="496"/>
                </a:cubicBezTo>
                <a:cubicBezTo>
                  <a:pt x="110" y="496"/>
                  <a:pt x="0" y="385"/>
                  <a:pt x="0" y="248"/>
                </a:cubicBezTo>
              </a:path>
            </a:pathLst>
          </a:custGeom>
          <a:solidFill>
            <a:srgbClr val="49504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8" name="textbox 4748"/>
          <p:cNvSpPr/>
          <p:nvPr/>
        </p:nvSpPr>
        <p:spPr>
          <a:xfrm>
            <a:off x="4933848" y="1272082"/>
            <a:ext cx="2716529" cy="38881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8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</a:t>
            </a:r>
            <a:r>
              <a:rPr sz="1800" spc="7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擎</a:t>
            </a:r>
            <a:endParaRPr lang="en-US" altLang="en-US" sz="1800" dirty="0"/>
          </a:p>
          <a:p>
            <a:pPr algn="l" rtl="0" eaLnBrk="0">
              <a:lnSpc>
                <a:spcPct val="174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8000"/>
              </a:lnSpc>
              <a:spcBef>
                <a:spcPts val="550"/>
              </a:spcBef>
            </a:pPr>
            <a:r>
              <a:rPr sz="1800" spc="1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1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</a:t>
            </a:r>
            <a:r>
              <a:rPr sz="180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endParaRPr lang="en-US" altLang="en-US" sz="1800" dirty="0"/>
          </a:p>
          <a:p>
            <a:pPr algn="l" rtl="0" eaLnBrk="0">
              <a:lnSpc>
                <a:spcPct val="17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1000"/>
              </a:lnSpc>
              <a:spcBef>
                <a:spcPts val="545"/>
              </a:spcBef>
            </a:pPr>
            <a:r>
              <a:rPr sz="1800" spc="1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800" spc="1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800" spc="1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800" dirty="0"/>
          </a:p>
          <a:p>
            <a:pPr algn="l" rtl="0" eaLnBrk="0">
              <a:lnSpc>
                <a:spcPct val="18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545"/>
              </a:spcBef>
            </a:pPr>
            <a:r>
              <a:rPr sz="18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视图/存储过程/</a:t>
            </a:r>
            <a:r>
              <a:rPr sz="18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</a:t>
            </a:r>
            <a:r>
              <a:rPr sz="18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发器</a:t>
            </a:r>
            <a:endParaRPr lang="en-US" altLang="en-US" sz="1800" dirty="0"/>
          </a:p>
          <a:p>
            <a:pPr algn="l" rtl="0" eaLnBrk="0">
              <a:lnSpc>
                <a:spcPct val="17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550"/>
              </a:spcBef>
            </a:pPr>
            <a:r>
              <a:rPr sz="1800" spc="1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1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1800" dirty="0"/>
          </a:p>
          <a:p>
            <a:pPr algn="l" rtl="0" eaLnBrk="0">
              <a:lnSpc>
                <a:spcPct val="17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8000"/>
              </a:lnSpc>
              <a:spcBef>
                <a:spcPts val="550"/>
              </a:spcBef>
            </a:pPr>
            <a:r>
              <a:rPr sz="1800" spc="1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</a:t>
            </a:r>
            <a:r>
              <a:rPr sz="1800" spc="1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r>
              <a:rPr sz="18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擎</a:t>
            </a:r>
            <a:endParaRPr lang="en-US" altLang="en-US" sz="1800" dirty="0"/>
          </a:p>
          <a:p>
            <a:pPr algn="l" rtl="0" eaLnBrk="0">
              <a:lnSpc>
                <a:spcPct val="174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400" dirty="0"/>
          </a:p>
          <a:p>
            <a:pPr marL="12700" algn="l" rtl="0" eaLnBrk="0">
              <a:lnSpc>
                <a:spcPct val="88000"/>
              </a:lnSpc>
              <a:spcBef>
                <a:spcPts val="5"/>
              </a:spcBef>
            </a:pPr>
            <a:r>
              <a:rPr sz="1800" spc="1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800" spc="1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</a:t>
            </a:r>
            <a:r>
              <a:rPr sz="1800" spc="1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</a:t>
            </a:r>
            <a:endParaRPr lang="en-US" altLang="en-US" sz="1800" dirty="0"/>
          </a:p>
        </p:txBody>
      </p:sp>
      <p:sp>
        <p:nvSpPr>
          <p:cNvPr id="4749" name="textbox 4749"/>
          <p:cNvSpPr/>
          <p:nvPr/>
        </p:nvSpPr>
        <p:spPr>
          <a:xfrm>
            <a:off x="2183383" y="2374468"/>
            <a:ext cx="1678939" cy="10947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lang="en-US" altLang="en-US" sz="100" dirty="0"/>
          </a:p>
          <a:p>
            <a:pPr marL="508000" algn="l" rtl="0" eaLnBrk="0">
              <a:lnSpc>
                <a:spcPct val="99000"/>
              </a:lnSpc>
              <a:tabLst>
                <a:tab pos="659765" algn="l"/>
              </a:tabLst>
            </a:pPr>
            <a:r>
              <a:rPr sz="4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4200" spc="-240" dirty="0">
                <a:ln w="12700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 lang="en-US" altLang="en-US" sz="4200" dirty="0"/>
          </a:p>
          <a:p>
            <a:pPr marL="85090" algn="l" rtl="0" eaLnBrk="0">
              <a:lnSpc>
                <a:spcPct val="84000"/>
              </a:lnSpc>
              <a:spcBef>
                <a:spcPts val="185"/>
              </a:spcBef>
            </a:pPr>
            <a:r>
              <a:rPr sz="2700" spc="40" dirty="0">
                <a:solidFill>
                  <a:srgbClr val="D9D9D9">
                    <a:alpha val="100000"/>
                  </a:srgbClr>
                </a:solidFill>
                <a:latin typeface="Verdana" panose="020B0604030504040204"/>
                <a:ea typeface="Verdana" panose="020B0604030504040204"/>
                <a:cs typeface="Verdana" panose="020B0604030504040204"/>
              </a:rPr>
              <a:t>Conten</a:t>
            </a:r>
            <a:r>
              <a:rPr sz="2700" spc="20" dirty="0">
                <a:solidFill>
                  <a:srgbClr val="D9D9D9">
                    <a:alpha val="100000"/>
                  </a:srgbClr>
                </a:solidFill>
                <a:latin typeface="Verdana" panose="020B0604030504040204"/>
                <a:ea typeface="Verdana" panose="020B0604030504040204"/>
                <a:cs typeface="Verdana" panose="020B0604030504040204"/>
              </a:rPr>
              <a:t>t</a:t>
            </a:r>
            <a:r>
              <a:rPr sz="2700" spc="0" dirty="0">
                <a:solidFill>
                  <a:srgbClr val="D9D9D9">
                    <a:alpha val="100000"/>
                  </a:srgbClr>
                </a:solidFill>
                <a:latin typeface="Verdana" panose="020B0604030504040204"/>
                <a:ea typeface="Verdana" panose="020B0604030504040204"/>
                <a:cs typeface="Verdana" panose="020B0604030504040204"/>
              </a:rPr>
              <a:t>s</a:t>
            </a:r>
            <a:endParaRPr lang="en-US" altLang="en-US" sz="2700" dirty="0"/>
          </a:p>
        </p:txBody>
      </p:sp>
      <p:pic>
        <p:nvPicPr>
          <p:cNvPr id="4750" name="picture 47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196083" y="2410967"/>
            <a:ext cx="495300" cy="464820"/>
          </a:xfrm>
          <a:prstGeom prst="rect">
            <a:avLst/>
          </a:prstGeom>
        </p:spPr>
      </p:pic>
      <p:pic>
        <p:nvPicPr>
          <p:cNvPr id="4751" name="picture 47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786371"/>
            <a:ext cx="12192000" cy="71625"/>
          </a:xfrm>
          <a:prstGeom prst="rect">
            <a:avLst/>
          </a:prstGeom>
        </p:spPr>
      </p:pic>
      <p:sp>
        <p:nvSpPr>
          <p:cNvPr id="4752" name="rect"/>
          <p:cNvSpPr/>
          <p:nvPr/>
        </p:nvSpPr>
        <p:spPr>
          <a:xfrm>
            <a:off x="4402645" y="2336291"/>
            <a:ext cx="9525" cy="1062228"/>
          </a:xfrm>
          <a:prstGeom prst="rect">
            <a:avLst/>
          </a:prstGeom>
          <a:solidFill>
            <a:srgbClr val="D9D9D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3" name="picture 47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63447" y="1728851"/>
            <a:ext cx="9763658" cy="4509439"/>
          </a:xfrm>
          <a:prstGeom prst="rect">
            <a:avLst/>
          </a:prstGeom>
        </p:spPr>
      </p:pic>
      <p:pic>
        <p:nvPicPr>
          <p:cNvPr id="4754" name="picture 47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755" name="textbox 4755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4756" name="picture 47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757" name="picture 47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grpSp>
        <p:nvGrpSpPr>
          <p:cNvPr id="710" name="group 710"/>
          <p:cNvGrpSpPr/>
          <p:nvPr/>
        </p:nvGrpSpPr>
        <p:grpSpPr>
          <a:xfrm rot="21600000">
            <a:off x="9040367" y="1092708"/>
            <a:ext cx="1597152" cy="516635"/>
            <a:chOff x="0" y="0"/>
            <a:chExt cx="1597152" cy="516635"/>
          </a:xfrm>
        </p:grpSpPr>
        <p:pic>
          <p:nvPicPr>
            <p:cNvPr id="4758" name="picture 475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1597152" cy="516635"/>
            </a:xfrm>
            <a:prstGeom prst="rect">
              <a:avLst/>
            </a:prstGeom>
          </p:spPr>
        </p:pic>
        <p:sp>
          <p:nvSpPr>
            <p:cNvPr id="4759" name="textbox 4759"/>
            <p:cNvSpPr/>
            <p:nvPr/>
          </p:nvSpPr>
          <p:spPr>
            <a:xfrm>
              <a:off x="-12700" y="-12700"/>
              <a:ext cx="1623060" cy="5619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6000"/>
                </a:lnSpc>
              </a:pPr>
              <a:endParaRPr lang="en-US" altLang="en-US" sz="100" dirty="0"/>
            </a:p>
            <a:p>
              <a:pPr marL="468630" algn="l" rtl="0" eaLnBrk="0">
                <a:lnSpc>
                  <a:spcPct val="93000"/>
                </a:lnSpc>
              </a:pPr>
              <a:r>
                <a:rPr sz="1400" spc="-3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存储引</a:t>
              </a:r>
              <a:r>
                <a:rPr sz="1400" spc="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擎</a:t>
              </a:r>
              <a:endParaRPr lang="en-US" altLang="en-US" sz="1400" dirty="0"/>
            </a:p>
          </p:txBody>
        </p:sp>
      </p:grpSp>
      <p:sp>
        <p:nvSpPr>
          <p:cNvPr id="4760" name="path"/>
          <p:cNvSpPr/>
          <p:nvPr/>
        </p:nvSpPr>
        <p:spPr>
          <a:xfrm>
            <a:off x="9617964" y="950976"/>
            <a:ext cx="690371" cy="609600"/>
          </a:xfrm>
          <a:custGeom>
            <a:avLst/>
            <a:gdLst/>
            <a:ahLst/>
            <a:cxnLst/>
            <a:rect l="0" t="0" r="0" b="0"/>
            <a:pathLst>
              <a:path w="1087" h="960">
                <a:moveTo>
                  <a:pt x="0" y="887"/>
                </a:moveTo>
                <a:lnTo>
                  <a:pt x="838" y="887"/>
                </a:lnTo>
                <a:lnTo>
                  <a:pt x="838" y="920"/>
                </a:lnTo>
                <a:cubicBezTo>
                  <a:pt x="838" y="942"/>
                  <a:pt x="822" y="960"/>
                  <a:pt x="803" y="960"/>
                </a:cubicBezTo>
                <a:lnTo>
                  <a:pt x="35" y="960"/>
                </a:lnTo>
                <a:cubicBezTo>
                  <a:pt x="15" y="960"/>
                  <a:pt x="0" y="942"/>
                  <a:pt x="0" y="920"/>
                </a:cubicBezTo>
                <a:lnTo>
                  <a:pt x="0" y="887"/>
                </a:lnTo>
                <a:close/>
                <a:moveTo>
                  <a:pt x="420" y="338"/>
                </a:moveTo>
                <a:cubicBezTo>
                  <a:pt x="428" y="338"/>
                  <a:pt x="434" y="345"/>
                  <a:pt x="434" y="354"/>
                </a:cubicBezTo>
                <a:cubicBezTo>
                  <a:pt x="434" y="364"/>
                  <a:pt x="428" y="372"/>
                  <a:pt x="420" y="372"/>
                </a:cubicBezTo>
                <a:cubicBezTo>
                  <a:pt x="411" y="372"/>
                  <a:pt x="404" y="364"/>
                  <a:pt x="404" y="354"/>
                </a:cubicBezTo>
                <a:cubicBezTo>
                  <a:pt x="404" y="345"/>
                  <a:pt x="411" y="338"/>
                  <a:pt x="420" y="338"/>
                </a:cubicBezTo>
                <a:moveTo>
                  <a:pt x="46" y="324"/>
                </a:moveTo>
                <a:lnTo>
                  <a:pt x="516" y="324"/>
                </a:lnTo>
                <a:cubicBezTo>
                  <a:pt x="614" y="330"/>
                  <a:pt x="705" y="351"/>
                  <a:pt x="793" y="396"/>
                </a:cubicBezTo>
                <a:lnTo>
                  <a:pt x="793" y="866"/>
                </a:lnTo>
                <a:lnTo>
                  <a:pt x="46" y="866"/>
                </a:lnTo>
                <a:lnTo>
                  <a:pt x="46" y="324"/>
                </a:lnTo>
                <a:close/>
                <a:moveTo>
                  <a:pt x="142" y="658"/>
                </a:moveTo>
                <a:lnTo>
                  <a:pt x="298" y="658"/>
                </a:lnTo>
                <a:lnTo>
                  <a:pt x="298" y="695"/>
                </a:lnTo>
                <a:lnTo>
                  <a:pt x="142" y="695"/>
                </a:lnTo>
                <a:lnTo>
                  <a:pt x="142" y="658"/>
                </a:lnTo>
                <a:close/>
                <a:moveTo>
                  <a:pt x="142" y="585"/>
                </a:moveTo>
                <a:lnTo>
                  <a:pt x="455" y="585"/>
                </a:lnTo>
                <a:lnTo>
                  <a:pt x="455" y="622"/>
                </a:lnTo>
                <a:lnTo>
                  <a:pt x="142" y="622"/>
                </a:lnTo>
                <a:lnTo>
                  <a:pt x="142" y="585"/>
                </a:lnTo>
                <a:close/>
                <a:moveTo>
                  <a:pt x="142" y="513"/>
                </a:moveTo>
                <a:lnTo>
                  <a:pt x="455" y="513"/>
                </a:lnTo>
                <a:lnTo>
                  <a:pt x="455" y="549"/>
                </a:lnTo>
                <a:lnTo>
                  <a:pt x="142" y="549"/>
                </a:lnTo>
                <a:lnTo>
                  <a:pt x="142" y="513"/>
                </a:lnTo>
                <a:close/>
                <a:moveTo>
                  <a:pt x="142" y="440"/>
                </a:moveTo>
                <a:lnTo>
                  <a:pt x="455" y="440"/>
                </a:lnTo>
                <a:lnTo>
                  <a:pt x="455" y="477"/>
                </a:lnTo>
                <a:lnTo>
                  <a:pt x="142" y="477"/>
                </a:lnTo>
                <a:lnTo>
                  <a:pt x="142" y="440"/>
                </a:lnTo>
                <a:close/>
                <a:moveTo>
                  <a:pt x="804" y="402"/>
                </a:moveTo>
                <a:cubicBezTo>
                  <a:pt x="816" y="407"/>
                  <a:pt x="845" y="423"/>
                  <a:pt x="852" y="427"/>
                </a:cubicBezTo>
                <a:cubicBezTo>
                  <a:pt x="871" y="443"/>
                  <a:pt x="821" y="450"/>
                  <a:pt x="804" y="452"/>
                </a:cubicBezTo>
                <a:lnTo>
                  <a:pt x="804" y="402"/>
                </a:lnTo>
                <a:close/>
                <a:moveTo>
                  <a:pt x="984" y="249"/>
                </a:moveTo>
                <a:cubicBezTo>
                  <a:pt x="939" y="193"/>
                  <a:pt x="893" y="137"/>
                  <a:pt x="848" y="80"/>
                </a:cubicBezTo>
                <a:cubicBezTo>
                  <a:pt x="832" y="62"/>
                  <a:pt x="825" y="62"/>
                  <a:pt x="805" y="60"/>
                </a:cubicBezTo>
                <a:lnTo>
                  <a:pt x="331" y="2"/>
                </a:lnTo>
                <a:cubicBezTo>
                  <a:pt x="321" y="0"/>
                  <a:pt x="318" y="6"/>
                  <a:pt x="325" y="14"/>
                </a:cubicBezTo>
                <a:lnTo>
                  <a:pt x="493" y="216"/>
                </a:lnTo>
                <a:cubicBezTo>
                  <a:pt x="521" y="157"/>
                  <a:pt x="539" y="125"/>
                  <a:pt x="625" y="137"/>
                </a:cubicBezTo>
                <a:cubicBezTo>
                  <a:pt x="683" y="144"/>
                  <a:pt x="726" y="158"/>
                  <a:pt x="781" y="182"/>
                </a:cubicBezTo>
                <a:cubicBezTo>
                  <a:pt x="816" y="196"/>
                  <a:pt x="834" y="209"/>
                  <a:pt x="850" y="238"/>
                </a:cubicBezTo>
                <a:cubicBezTo>
                  <a:pt x="836" y="218"/>
                  <a:pt x="814" y="205"/>
                  <a:pt x="789" y="195"/>
                </a:cubicBezTo>
                <a:cubicBezTo>
                  <a:pt x="738" y="172"/>
                  <a:pt x="684" y="158"/>
                  <a:pt x="630" y="151"/>
                </a:cubicBezTo>
                <a:cubicBezTo>
                  <a:pt x="598" y="146"/>
                  <a:pt x="565" y="146"/>
                  <a:pt x="544" y="165"/>
                </a:cubicBezTo>
                <a:cubicBezTo>
                  <a:pt x="524" y="182"/>
                  <a:pt x="495" y="256"/>
                  <a:pt x="484" y="283"/>
                </a:cubicBezTo>
                <a:cubicBezTo>
                  <a:pt x="476" y="301"/>
                  <a:pt x="485" y="308"/>
                  <a:pt x="498" y="308"/>
                </a:cubicBezTo>
                <a:cubicBezTo>
                  <a:pt x="625" y="314"/>
                  <a:pt x="749" y="351"/>
                  <a:pt x="861" y="417"/>
                </a:cubicBezTo>
                <a:lnTo>
                  <a:pt x="863" y="345"/>
                </a:lnTo>
                <a:cubicBezTo>
                  <a:pt x="903" y="351"/>
                  <a:pt x="944" y="358"/>
                  <a:pt x="984" y="364"/>
                </a:cubicBezTo>
                <a:lnTo>
                  <a:pt x="984" y="249"/>
                </a:lnTo>
                <a:close/>
                <a:moveTo>
                  <a:pt x="1076" y="378"/>
                </a:moveTo>
                <a:cubicBezTo>
                  <a:pt x="1083" y="379"/>
                  <a:pt x="1087" y="371"/>
                  <a:pt x="1080" y="365"/>
                </a:cubicBezTo>
                <a:cubicBezTo>
                  <a:pt x="1059" y="340"/>
                  <a:pt x="1038" y="314"/>
                  <a:pt x="1018" y="288"/>
                </a:cubicBezTo>
                <a:lnTo>
                  <a:pt x="1018" y="255"/>
                </a:lnTo>
                <a:cubicBezTo>
                  <a:pt x="1018" y="249"/>
                  <a:pt x="1012" y="246"/>
                  <a:pt x="1008" y="246"/>
                </a:cubicBezTo>
                <a:lnTo>
                  <a:pt x="999" y="246"/>
                </a:lnTo>
                <a:lnTo>
                  <a:pt x="998" y="447"/>
                </a:lnTo>
                <a:cubicBezTo>
                  <a:pt x="995" y="449"/>
                  <a:pt x="994" y="451"/>
                  <a:pt x="994" y="455"/>
                </a:cubicBezTo>
                <a:lnTo>
                  <a:pt x="993" y="469"/>
                </a:lnTo>
                <a:cubicBezTo>
                  <a:pt x="992" y="477"/>
                  <a:pt x="995" y="478"/>
                  <a:pt x="995" y="484"/>
                </a:cubicBezTo>
                <a:lnTo>
                  <a:pt x="994" y="501"/>
                </a:lnTo>
                <a:cubicBezTo>
                  <a:pt x="994" y="506"/>
                  <a:pt x="991" y="508"/>
                  <a:pt x="991" y="515"/>
                </a:cubicBezTo>
                <a:lnTo>
                  <a:pt x="978" y="634"/>
                </a:lnTo>
                <a:cubicBezTo>
                  <a:pt x="984" y="648"/>
                  <a:pt x="1030" y="648"/>
                  <a:pt x="1038" y="634"/>
                </a:cubicBezTo>
                <a:lnTo>
                  <a:pt x="1025" y="515"/>
                </a:lnTo>
                <a:cubicBezTo>
                  <a:pt x="1025" y="508"/>
                  <a:pt x="1022" y="507"/>
                  <a:pt x="1021" y="501"/>
                </a:cubicBezTo>
                <a:lnTo>
                  <a:pt x="1021" y="484"/>
                </a:lnTo>
                <a:cubicBezTo>
                  <a:pt x="1020" y="477"/>
                  <a:pt x="1024" y="478"/>
                  <a:pt x="1023" y="469"/>
                </a:cubicBezTo>
                <a:lnTo>
                  <a:pt x="1023" y="455"/>
                </a:lnTo>
                <a:cubicBezTo>
                  <a:pt x="1022" y="451"/>
                  <a:pt x="1021" y="449"/>
                  <a:pt x="1016" y="447"/>
                </a:cubicBezTo>
                <a:lnTo>
                  <a:pt x="1016" y="370"/>
                </a:lnTo>
                <a:cubicBezTo>
                  <a:pt x="1037" y="372"/>
                  <a:pt x="1056" y="376"/>
                  <a:pt x="1076" y="378"/>
                </a:cubicBezTo>
                <a:moveTo>
                  <a:pt x="512" y="514"/>
                </a:moveTo>
                <a:lnTo>
                  <a:pt x="500" y="516"/>
                </a:lnTo>
                <a:lnTo>
                  <a:pt x="539" y="735"/>
                </a:lnTo>
                <a:lnTo>
                  <a:pt x="550" y="732"/>
                </a:lnTo>
                <a:lnTo>
                  <a:pt x="549" y="722"/>
                </a:lnTo>
                <a:lnTo>
                  <a:pt x="558" y="720"/>
                </a:lnTo>
                <a:lnTo>
                  <a:pt x="556" y="708"/>
                </a:lnTo>
                <a:lnTo>
                  <a:pt x="566" y="705"/>
                </a:lnTo>
                <a:lnTo>
                  <a:pt x="565" y="694"/>
                </a:lnTo>
                <a:lnTo>
                  <a:pt x="575" y="691"/>
                </a:lnTo>
                <a:lnTo>
                  <a:pt x="574" y="679"/>
                </a:lnTo>
                <a:lnTo>
                  <a:pt x="584" y="677"/>
                </a:lnTo>
                <a:lnTo>
                  <a:pt x="587" y="697"/>
                </a:lnTo>
                <a:lnTo>
                  <a:pt x="596" y="696"/>
                </a:lnTo>
                <a:lnTo>
                  <a:pt x="600" y="716"/>
                </a:lnTo>
                <a:lnTo>
                  <a:pt x="609" y="714"/>
                </a:lnTo>
                <a:lnTo>
                  <a:pt x="612" y="735"/>
                </a:lnTo>
                <a:lnTo>
                  <a:pt x="622" y="732"/>
                </a:lnTo>
                <a:lnTo>
                  <a:pt x="625" y="753"/>
                </a:lnTo>
                <a:lnTo>
                  <a:pt x="633" y="752"/>
                </a:lnTo>
                <a:lnTo>
                  <a:pt x="635" y="763"/>
                </a:lnTo>
                <a:lnTo>
                  <a:pt x="666" y="756"/>
                </a:lnTo>
                <a:lnTo>
                  <a:pt x="664" y="747"/>
                </a:lnTo>
                <a:lnTo>
                  <a:pt x="671" y="746"/>
                </a:lnTo>
                <a:lnTo>
                  <a:pt x="667" y="724"/>
                </a:lnTo>
                <a:lnTo>
                  <a:pt x="658" y="726"/>
                </a:lnTo>
                <a:lnTo>
                  <a:pt x="654" y="706"/>
                </a:lnTo>
                <a:lnTo>
                  <a:pt x="645" y="708"/>
                </a:lnTo>
                <a:lnTo>
                  <a:pt x="642" y="687"/>
                </a:lnTo>
                <a:lnTo>
                  <a:pt x="633" y="689"/>
                </a:lnTo>
                <a:lnTo>
                  <a:pt x="630" y="669"/>
                </a:lnTo>
                <a:lnTo>
                  <a:pt x="620" y="671"/>
                </a:lnTo>
                <a:lnTo>
                  <a:pt x="618" y="660"/>
                </a:lnTo>
                <a:lnTo>
                  <a:pt x="678" y="647"/>
                </a:lnTo>
                <a:lnTo>
                  <a:pt x="675" y="638"/>
                </a:lnTo>
                <a:lnTo>
                  <a:pt x="666" y="639"/>
                </a:lnTo>
                <a:lnTo>
                  <a:pt x="664" y="628"/>
                </a:lnTo>
                <a:lnTo>
                  <a:pt x="653" y="631"/>
                </a:lnTo>
                <a:lnTo>
                  <a:pt x="651" y="619"/>
                </a:lnTo>
                <a:lnTo>
                  <a:pt x="640" y="621"/>
                </a:lnTo>
                <a:lnTo>
                  <a:pt x="638" y="610"/>
                </a:lnTo>
                <a:lnTo>
                  <a:pt x="627" y="611"/>
                </a:lnTo>
                <a:lnTo>
                  <a:pt x="625" y="600"/>
                </a:lnTo>
                <a:lnTo>
                  <a:pt x="615" y="601"/>
                </a:lnTo>
                <a:lnTo>
                  <a:pt x="612" y="590"/>
                </a:lnTo>
                <a:lnTo>
                  <a:pt x="602" y="592"/>
                </a:lnTo>
                <a:lnTo>
                  <a:pt x="600" y="580"/>
                </a:lnTo>
                <a:lnTo>
                  <a:pt x="589" y="582"/>
                </a:lnTo>
                <a:lnTo>
                  <a:pt x="587" y="570"/>
                </a:lnTo>
                <a:lnTo>
                  <a:pt x="576" y="573"/>
                </a:lnTo>
                <a:lnTo>
                  <a:pt x="574" y="561"/>
                </a:lnTo>
                <a:lnTo>
                  <a:pt x="563" y="564"/>
                </a:lnTo>
                <a:lnTo>
                  <a:pt x="561" y="552"/>
                </a:lnTo>
                <a:lnTo>
                  <a:pt x="550" y="554"/>
                </a:lnTo>
                <a:lnTo>
                  <a:pt x="549" y="542"/>
                </a:lnTo>
                <a:lnTo>
                  <a:pt x="538" y="545"/>
                </a:lnTo>
                <a:lnTo>
                  <a:pt x="536" y="533"/>
                </a:lnTo>
                <a:lnTo>
                  <a:pt x="525" y="535"/>
                </a:lnTo>
                <a:lnTo>
                  <a:pt x="523" y="523"/>
                </a:lnTo>
                <a:lnTo>
                  <a:pt x="514" y="526"/>
                </a:lnTo>
                <a:lnTo>
                  <a:pt x="512" y="514"/>
                </a:lnTo>
                <a:close/>
                <a:moveTo>
                  <a:pt x="101" y="386"/>
                </a:moveTo>
                <a:lnTo>
                  <a:pt x="738" y="386"/>
                </a:lnTo>
                <a:lnTo>
                  <a:pt x="738" y="804"/>
                </a:lnTo>
                <a:lnTo>
                  <a:pt x="101" y="804"/>
                </a:lnTo>
                <a:lnTo>
                  <a:pt x="101" y="386"/>
                </a:lnTo>
                <a:close/>
              </a:path>
            </a:pathLst>
          </a:custGeom>
          <a:solidFill>
            <a:srgbClr val="C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712" name="group 712"/>
          <p:cNvGrpSpPr/>
          <p:nvPr/>
        </p:nvGrpSpPr>
        <p:grpSpPr>
          <a:xfrm rot="21600000">
            <a:off x="9040367" y="1085088"/>
            <a:ext cx="1597152" cy="516635"/>
            <a:chOff x="0" y="0"/>
            <a:chExt cx="1597152" cy="516635"/>
          </a:xfrm>
        </p:grpSpPr>
        <p:pic>
          <p:nvPicPr>
            <p:cNvPr id="4761" name="picture 47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1597152" cy="516635"/>
            </a:xfrm>
            <a:prstGeom prst="rect">
              <a:avLst/>
            </a:prstGeom>
          </p:spPr>
        </p:pic>
        <p:sp>
          <p:nvSpPr>
            <p:cNvPr id="4762" name="textbox 4762"/>
            <p:cNvSpPr/>
            <p:nvPr/>
          </p:nvSpPr>
          <p:spPr>
            <a:xfrm>
              <a:off x="-12700" y="-12700"/>
              <a:ext cx="1623060" cy="5619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6000"/>
                </a:lnSpc>
              </a:pPr>
              <a:endParaRPr lang="en-US" altLang="en-US" sz="100" dirty="0"/>
            </a:p>
            <a:p>
              <a:pPr marL="646430" algn="l" rtl="0" eaLnBrk="0">
                <a:lnSpc>
                  <a:spcPct val="93000"/>
                </a:lnSpc>
              </a:pPr>
              <a:r>
                <a:rPr sz="1400" spc="-3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索</a:t>
              </a:r>
              <a:r>
                <a:rPr sz="140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引</a:t>
              </a:r>
              <a:endParaRPr lang="en-US" altLang="en-US" sz="1400" dirty="0"/>
            </a:p>
          </p:txBody>
        </p:sp>
      </p:grpSp>
      <p:grpSp>
        <p:nvGrpSpPr>
          <p:cNvPr id="714" name="group 714"/>
          <p:cNvGrpSpPr/>
          <p:nvPr/>
        </p:nvGrpSpPr>
        <p:grpSpPr>
          <a:xfrm rot="21600000">
            <a:off x="9040367" y="1091184"/>
            <a:ext cx="1597152" cy="516635"/>
            <a:chOff x="0" y="0"/>
            <a:chExt cx="1597152" cy="516635"/>
          </a:xfrm>
        </p:grpSpPr>
        <p:pic>
          <p:nvPicPr>
            <p:cNvPr id="4763" name="picture 476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1597152" cy="516635"/>
            </a:xfrm>
            <a:prstGeom prst="rect">
              <a:avLst/>
            </a:prstGeom>
          </p:spPr>
        </p:pic>
        <p:sp>
          <p:nvSpPr>
            <p:cNvPr id="4764" name="textbox 4764"/>
            <p:cNvSpPr/>
            <p:nvPr/>
          </p:nvSpPr>
          <p:spPr>
            <a:xfrm>
              <a:off x="-12700" y="-12700"/>
              <a:ext cx="1623060" cy="54800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6000"/>
                </a:lnSpc>
              </a:pPr>
              <a:endParaRPr lang="en-US" altLang="en-US" sz="1000" dirty="0"/>
            </a:p>
            <a:p>
              <a:pPr marL="487680" algn="l" rtl="0" eaLnBrk="0">
                <a:lnSpc>
                  <a:spcPct val="86000"/>
                </a:lnSpc>
                <a:spcBef>
                  <a:spcPts val="0"/>
                </a:spcBef>
              </a:pPr>
              <a:r>
                <a:rPr sz="1400" spc="-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SQ</a:t>
              </a:r>
              <a:r>
                <a:rPr sz="140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L</a:t>
              </a:r>
              <a:r>
                <a:rPr sz="1400" spc="-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优化</a:t>
              </a:r>
              <a:endParaRPr lang="en-US" altLang="en-US" sz="1400" dirty="0"/>
            </a:p>
          </p:txBody>
        </p:sp>
      </p:grpSp>
      <p:grpSp>
        <p:nvGrpSpPr>
          <p:cNvPr id="716" name="group 716"/>
          <p:cNvGrpSpPr/>
          <p:nvPr/>
        </p:nvGrpSpPr>
        <p:grpSpPr>
          <a:xfrm rot="21600000">
            <a:off x="9111996" y="1097280"/>
            <a:ext cx="1598676" cy="516635"/>
            <a:chOff x="0" y="0"/>
            <a:chExt cx="1598676" cy="516635"/>
          </a:xfrm>
        </p:grpSpPr>
        <p:pic>
          <p:nvPicPr>
            <p:cNvPr id="4765" name="picture 476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1598676" cy="516635"/>
            </a:xfrm>
            <a:prstGeom prst="rect">
              <a:avLst/>
            </a:prstGeom>
          </p:spPr>
        </p:pic>
        <p:sp>
          <p:nvSpPr>
            <p:cNvPr id="4766" name="textbox 4766"/>
            <p:cNvSpPr/>
            <p:nvPr/>
          </p:nvSpPr>
          <p:spPr>
            <a:xfrm>
              <a:off x="-12700" y="-12700"/>
              <a:ext cx="1624330" cy="5600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marL="300990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1400" spc="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视图...触发</a:t>
              </a:r>
              <a:r>
                <a:rPr sz="1400" spc="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器</a:t>
              </a:r>
              <a:endParaRPr lang="en-US" altLang="en-US" sz="1400" dirty="0"/>
            </a:p>
          </p:txBody>
        </p:sp>
      </p:grpSp>
      <p:grpSp>
        <p:nvGrpSpPr>
          <p:cNvPr id="718" name="group 718"/>
          <p:cNvGrpSpPr/>
          <p:nvPr/>
        </p:nvGrpSpPr>
        <p:grpSpPr>
          <a:xfrm rot="21600000">
            <a:off x="9127235" y="1094194"/>
            <a:ext cx="1597152" cy="512102"/>
            <a:chOff x="0" y="0"/>
            <a:chExt cx="1597152" cy="512102"/>
          </a:xfrm>
        </p:grpSpPr>
        <p:pic>
          <p:nvPicPr>
            <p:cNvPr id="4767" name="picture 476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0" y="0"/>
              <a:ext cx="1597152" cy="512102"/>
            </a:xfrm>
            <a:prstGeom prst="rect">
              <a:avLst/>
            </a:prstGeom>
          </p:spPr>
        </p:pic>
        <p:sp>
          <p:nvSpPr>
            <p:cNvPr id="4768" name="textbox 4768"/>
            <p:cNvSpPr/>
            <p:nvPr/>
          </p:nvSpPr>
          <p:spPr>
            <a:xfrm>
              <a:off x="-12700" y="-12700"/>
              <a:ext cx="1623060" cy="55499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marL="729615" algn="l" rtl="0" eaLnBrk="0">
                <a:lnSpc>
                  <a:spcPct val="91000"/>
                </a:lnSpc>
              </a:pPr>
              <a:r>
                <a:rPr sz="1400" spc="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锁</a:t>
              </a:r>
              <a:endParaRPr lang="en-US" altLang="en-US" sz="1400" dirty="0"/>
            </a:p>
          </p:txBody>
        </p:sp>
      </p:grpSp>
      <p:grpSp>
        <p:nvGrpSpPr>
          <p:cNvPr id="720" name="group 720"/>
          <p:cNvGrpSpPr/>
          <p:nvPr/>
        </p:nvGrpSpPr>
        <p:grpSpPr>
          <a:xfrm rot="21600000">
            <a:off x="9127235" y="1085088"/>
            <a:ext cx="1597152" cy="516635"/>
            <a:chOff x="0" y="0"/>
            <a:chExt cx="1597152" cy="516635"/>
          </a:xfrm>
        </p:grpSpPr>
        <p:pic>
          <p:nvPicPr>
            <p:cNvPr id="4769" name="picture 476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600000">
              <a:off x="0" y="0"/>
              <a:ext cx="1597152" cy="516635"/>
            </a:xfrm>
            <a:prstGeom prst="rect">
              <a:avLst/>
            </a:prstGeom>
          </p:spPr>
        </p:pic>
        <p:sp>
          <p:nvSpPr>
            <p:cNvPr id="4770" name="textbox 4770"/>
            <p:cNvSpPr/>
            <p:nvPr/>
          </p:nvSpPr>
          <p:spPr>
            <a:xfrm>
              <a:off x="-12700" y="-12700"/>
              <a:ext cx="1623060" cy="5619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6000"/>
                </a:lnSpc>
              </a:pPr>
              <a:endParaRPr lang="en-US" altLang="en-US" sz="100" dirty="0"/>
            </a:p>
            <a:p>
              <a:pPr marL="346710" algn="l" rtl="0" eaLnBrk="0">
                <a:lnSpc>
                  <a:spcPct val="93000"/>
                </a:lnSpc>
              </a:pPr>
              <a:r>
                <a:rPr sz="1400" spc="-4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InnoD</a:t>
              </a:r>
              <a:r>
                <a:rPr sz="1400" spc="-1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</a:t>
              </a:r>
              <a:r>
                <a:rPr sz="1400" spc="-4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引擎</a:t>
              </a:r>
              <a:endParaRPr lang="en-US" altLang="en-US" sz="1400" dirty="0"/>
            </a:p>
          </p:txBody>
        </p:sp>
      </p:grpSp>
      <p:pic>
        <p:nvPicPr>
          <p:cNvPr id="4771" name="picture 47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9140952" y="1082002"/>
            <a:ext cx="1597152" cy="512102"/>
          </a:xfrm>
          <a:prstGeom prst="rect">
            <a:avLst/>
          </a:prstGeom>
        </p:spPr>
      </p:pic>
      <p:sp>
        <p:nvSpPr>
          <p:cNvPr id="4772" name="textbox 4772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4773" name="textbox 4773"/>
          <p:cNvSpPr/>
          <p:nvPr/>
        </p:nvSpPr>
        <p:spPr>
          <a:xfrm>
            <a:off x="10976298" y="1172540"/>
            <a:ext cx="1110614" cy="6083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4000"/>
              </a:lnSpc>
            </a:pPr>
            <a:r>
              <a:rPr sz="1400" spc="3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未完..</a:t>
            </a:r>
            <a:r>
              <a:rPr sz="1400" spc="2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400" spc="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待续</a:t>
            </a:r>
            <a:endParaRPr lang="en-US" altLang="en-US" sz="1400" dirty="0"/>
          </a:p>
          <a:p>
            <a:pPr marL="22860" algn="l" rtl="0" eaLnBrk="0">
              <a:lnSpc>
                <a:spcPts val="3185"/>
              </a:lnSpc>
            </a:pPr>
            <a:r>
              <a:rPr sz="1400" spc="-7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</a:t>
            </a:r>
            <a:r>
              <a:rPr sz="1400" spc="-1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1400" spc="-7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进阶篇</a:t>
            </a:r>
            <a:endParaRPr lang="en-US" altLang="en-US" sz="1400" dirty="0"/>
          </a:p>
        </p:txBody>
      </p:sp>
      <p:pic>
        <p:nvPicPr>
          <p:cNvPr id="4774" name="picture 477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8935078" y="5836057"/>
            <a:ext cx="547778" cy="800048"/>
          </a:xfrm>
          <a:prstGeom prst="rect">
            <a:avLst/>
          </a:prstGeom>
        </p:spPr>
      </p:pic>
      <p:sp>
        <p:nvSpPr>
          <p:cNvPr id="4775" name="path"/>
          <p:cNvSpPr/>
          <p:nvPr/>
        </p:nvSpPr>
        <p:spPr>
          <a:xfrm>
            <a:off x="158495" y="6295644"/>
            <a:ext cx="775715" cy="487680"/>
          </a:xfrm>
          <a:custGeom>
            <a:avLst/>
            <a:gdLst/>
            <a:ahLst/>
            <a:cxnLst/>
            <a:rect l="0" t="0" r="0" b="0"/>
            <a:pathLst>
              <a:path w="1221" h="768">
                <a:moveTo>
                  <a:pt x="51" y="328"/>
                </a:moveTo>
                <a:cubicBezTo>
                  <a:pt x="66" y="328"/>
                  <a:pt x="79" y="328"/>
                  <a:pt x="91" y="326"/>
                </a:cubicBezTo>
                <a:cubicBezTo>
                  <a:pt x="103" y="328"/>
                  <a:pt x="111" y="325"/>
                  <a:pt x="118" y="318"/>
                </a:cubicBezTo>
                <a:cubicBezTo>
                  <a:pt x="123" y="310"/>
                  <a:pt x="126" y="301"/>
                  <a:pt x="129" y="288"/>
                </a:cubicBezTo>
                <a:cubicBezTo>
                  <a:pt x="119" y="278"/>
                  <a:pt x="111" y="265"/>
                  <a:pt x="106" y="250"/>
                </a:cubicBezTo>
                <a:cubicBezTo>
                  <a:pt x="101" y="246"/>
                  <a:pt x="96" y="242"/>
                  <a:pt x="94" y="235"/>
                </a:cubicBezTo>
                <a:cubicBezTo>
                  <a:pt x="90" y="228"/>
                  <a:pt x="89" y="217"/>
                  <a:pt x="89" y="205"/>
                </a:cubicBezTo>
                <a:lnTo>
                  <a:pt x="89" y="202"/>
                </a:lnTo>
                <a:lnTo>
                  <a:pt x="92" y="200"/>
                </a:lnTo>
                <a:cubicBezTo>
                  <a:pt x="92" y="200"/>
                  <a:pt x="94" y="200"/>
                  <a:pt x="94" y="198"/>
                </a:cubicBezTo>
                <a:cubicBezTo>
                  <a:pt x="87" y="150"/>
                  <a:pt x="92" y="128"/>
                  <a:pt x="115" y="110"/>
                </a:cubicBezTo>
                <a:cubicBezTo>
                  <a:pt x="147" y="82"/>
                  <a:pt x="211" y="82"/>
                  <a:pt x="245" y="107"/>
                </a:cubicBezTo>
                <a:cubicBezTo>
                  <a:pt x="267" y="124"/>
                  <a:pt x="276" y="153"/>
                  <a:pt x="269" y="197"/>
                </a:cubicBezTo>
                <a:cubicBezTo>
                  <a:pt x="270" y="198"/>
                  <a:pt x="271" y="200"/>
                  <a:pt x="273" y="200"/>
                </a:cubicBezTo>
                <a:lnTo>
                  <a:pt x="276" y="202"/>
                </a:lnTo>
                <a:lnTo>
                  <a:pt x="276" y="205"/>
                </a:lnTo>
                <a:cubicBezTo>
                  <a:pt x="276" y="217"/>
                  <a:pt x="275" y="226"/>
                  <a:pt x="271" y="235"/>
                </a:cubicBezTo>
                <a:cubicBezTo>
                  <a:pt x="269" y="240"/>
                  <a:pt x="266" y="246"/>
                  <a:pt x="260" y="249"/>
                </a:cubicBezTo>
                <a:cubicBezTo>
                  <a:pt x="255" y="264"/>
                  <a:pt x="248" y="275"/>
                  <a:pt x="239" y="286"/>
                </a:cubicBezTo>
                <a:cubicBezTo>
                  <a:pt x="241" y="302"/>
                  <a:pt x="246" y="314"/>
                  <a:pt x="254" y="322"/>
                </a:cubicBezTo>
                <a:cubicBezTo>
                  <a:pt x="260" y="325"/>
                  <a:pt x="268" y="325"/>
                  <a:pt x="278" y="325"/>
                </a:cubicBezTo>
                <a:cubicBezTo>
                  <a:pt x="290" y="325"/>
                  <a:pt x="302" y="325"/>
                  <a:pt x="316" y="325"/>
                </a:cubicBezTo>
                <a:cubicBezTo>
                  <a:pt x="320" y="330"/>
                  <a:pt x="326" y="338"/>
                  <a:pt x="331" y="349"/>
                </a:cubicBezTo>
                <a:cubicBezTo>
                  <a:pt x="334" y="321"/>
                  <a:pt x="339" y="297"/>
                  <a:pt x="346" y="289"/>
                </a:cubicBezTo>
                <a:cubicBezTo>
                  <a:pt x="351" y="279"/>
                  <a:pt x="413" y="275"/>
                  <a:pt x="423" y="275"/>
                </a:cubicBezTo>
                <a:cubicBezTo>
                  <a:pt x="425" y="265"/>
                  <a:pt x="428" y="256"/>
                  <a:pt x="430" y="245"/>
                </a:cubicBezTo>
                <a:cubicBezTo>
                  <a:pt x="416" y="236"/>
                  <a:pt x="405" y="222"/>
                  <a:pt x="399" y="207"/>
                </a:cubicBezTo>
                <a:cubicBezTo>
                  <a:pt x="392" y="205"/>
                  <a:pt x="375" y="207"/>
                  <a:pt x="369" y="205"/>
                </a:cubicBezTo>
                <a:cubicBezTo>
                  <a:pt x="360" y="153"/>
                  <a:pt x="373" y="75"/>
                  <a:pt x="394" y="58"/>
                </a:cubicBezTo>
                <a:cubicBezTo>
                  <a:pt x="426" y="32"/>
                  <a:pt x="504" y="31"/>
                  <a:pt x="536" y="54"/>
                </a:cubicBezTo>
                <a:cubicBezTo>
                  <a:pt x="560" y="72"/>
                  <a:pt x="575" y="155"/>
                  <a:pt x="567" y="203"/>
                </a:cubicBezTo>
                <a:cubicBezTo>
                  <a:pt x="563" y="205"/>
                  <a:pt x="540" y="204"/>
                  <a:pt x="535" y="207"/>
                </a:cubicBezTo>
                <a:cubicBezTo>
                  <a:pt x="528" y="222"/>
                  <a:pt x="518" y="235"/>
                  <a:pt x="503" y="245"/>
                </a:cubicBezTo>
                <a:cubicBezTo>
                  <a:pt x="506" y="260"/>
                  <a:pt x="509" y="266"/>
                  <a:pt x="513" y="275"/>
                </a:cubicBezTo>
                <a:cubicBezTo>
                  <a:pt x="523" y="275"/>
                  <a:pt x="585" y="279"/>
                  <a:pt x="590" y="289"/>
                </a:cubicBezTo>
                <a:cubicBezTo>
                  <a:pt x="591" y="292"/>
                  <a:pt x="592" y="294"/>
                  <a:pt x="595" y="297"/>
                </a:cubicBezTo>
                <a:cubicBezTo>
                  <a:pt x="602" y="261"/>
                  <a:pt x="611" y="231"/>
                  <a:pt x="624" y="219"/>
                </a:cubicBezTo>
                <a:cubicBezTo>
                  <a:pt x="636" y="219"/>
                  <a:pt x="649" y="219"/>
                  <a:pt x="660" y="219"/>
                </a:cubicBezTo>
                <a:cubicBezTo>
                  <a:pt x="670" y="221"/>
                  <a:pt x="678" y="218"/>
                  <a:pt x="684" y="211"/>
                </a:cubicBezTo>
                <a:cubicBezTo>
                  <a:pt x="689" y="204"/>
                  <a:pt x="692" y="196"/>
                  <a:pt x="695" y="185"/>
                </a:cubicBezTo>
                <a:cubicBezTo>
                  <a:pt x="685" y="175"/>
                  <a:pt x="678" y="164"/>
                  <a:pt x="674" y="150"/>
                </a:cubicBezTo>
                <a:cubicBezTo>
                  <a:pt x="669" y="147"/>
                  <a:pt x="664" y="143"/>
                  <a:pt x="662" y="137"/>
                </a:cubicBezTo>
                <a:cubicBezTo>
                  <a:pt x="660" y="130"/>
                  <a:pt x="659" y="121"/>
                  <a:pt x="659" y="110"/>
                </a:cubicBezTo>
                <a:lnTo>
                  <a:pt x="659" y="108"/>
                </a:lnTo>
                <a:lnTo>
                  <a:pt x="661" y="105"/>
                </a:lnTo>
                <a:cubicBezTo>
                  <a:pt x="662" y="105"/>
                  <a:pt x="662" y="104"/>
                  <a:pt x="663" y="104"/>
                </a:cubicBezTo>
                <a:cubicBezTo>
                  <a:pt x="656" y="60"/>
                  <a:pt x="662" y="40"/>
                  <a:pt x="681" y="24"/>
                </a:cubicBezTo>
                <a:cubicBezTo>
                  <a:pt x="711" y="0"/>
                  <a:pt x="768" y="0"/>
                  <a:pt x="798" y="22"/>
                </a:cubicBezTo>
                <a:cubicBezTo>
                  <a:pt x="819" y="37"/>
                  <a:pt x="826" y="64"/>
                  <a:pt x="820" y="103"/>
                </a:cubicBezTo>
                <a:cubicBezTo>
                  <a:pt x="821" y="104"/>
                  <a:pt x="822" y="104"/>
                  <a:pt x="824" y="105"/>
                </a:cubicBezTo>
                <a:lnTo>
                  <a:pt x="827" y="108"/>
                </a:lnTo>
                <a:lnTo>
                  <a:pt x="827" y="110"/>
                </a:lnTo>
                <a:cubicBezTo>
                  <a:pt x="827" y="121"/>
                  <a:pt x="826" y="130"/>
                  <a:pt x="822" y="136"/>
                </a:cubicBezTo>
                <a:cubicBezTo>
                  <a:pt x="820" y="143"/>
                  <a:pt x="817" y="146"/>
                  <a:pt x="812" y="150"/>
                </a:cubicBezTo>
                <a:cubicBezTo>
                  <a:pt x="807" y="162"/>
                  <a:pt x="802" y="174"/>
                  <a:pt x="793" y="182"/>
                </a:cubicBezTo>
                <a:cubicBezTo>
                  <a:pt x="796" y="196"/>
                  <a:pt x="799" y="208"/>
                  <a:pt x="806" y="215"/>
                </a:cubicBezTo>
                <a:cubicBezTo>
                  <a:pt x="812" y="218"/>
                  <a:pt x="820" y="218"/>
                  <a:pt x="828" y="218"/>
                </a:cubicBezTo>
                <a:cubicBezTo>
                  <a:pt x="839" y="218"/>
                  <a:pt x="850" y="218"/>
                  <a:pt x="862" y="218"/>
                </a:cubicBezTo>
                <a:cubicBezTo>
                  <a:pt x="868" y="223"/>
                  <a:pt x="874" y="235"/>
                  <a:pt x="878" y="250"/>
                </a:cubicBezTo>
                <a:lnTo>
                  <a:pt x="595" y="502"/>
                </a:lnTo>
                <a:lnTo>
                  <a:pt x="349" y="360"/>
                </a:lnTo>
                <a:lnTo>
                  <a:pt x="0" y="550"/>
                </a:lnTo>
                <a:cubicBezTo>
                  <a:pt x="1" y="496"/>
                  <a:pt x="11" y="363"/>
                  <a:pt x="51" y="328"/>
                </a:cubicBezTo>
                <a:moveTo>
                  <a:pt x="18" y="605"/>
                </a:moveTo>
                <a:lnTo>
                  <a:pt x="18" y="605"/>
                </a:lnTo>
                <a:lnTo>
                  <a:pt x="95" y="744"/>
                </a:lnTo>
                <a:lnTo>
                  <a:pt x="346" y="608"/>
                </a:lnTo>
                <a:lnTo>
                  <a:pt x="571" y="738"/>
                </a:lnTo>
                <a:lnTo>
                  <a:pt x="622" y="768"/>
                </a:lnTo>
                <a:lnTo>
                  <a:pt x="667" y="727"/>
                </a:lnTo>
                <a:lnTo>
                  <a:pt x="1067" y="368"/>
                </a:lnTo>
                <a:lnTo>
                  <a:pt x="1128" y="429"/>
                </a:lnTo>
                <a:lnTo>
                  <a:pt x="1221" y="111"/>
                </a:lnTo>
                <a:lnTo>
                  <a:pt x="893" y="198"/>
                </a:lnTo>
                <a:lnTo>
                  <a:pt x="953" y="257"/>
                </a:lnTo>
                <a:lnTo>
                  <a:pt x="599" y="571"/>
                </a:lnTo>
                <a:lnTo>
                  <a:pt x="387" y="449"/>
                </a:lnTo>
                <a:lnTo>
                  <a:pt x="348" y="425"/>
                </a:lnTo>
                <a:lnTo>
                  <a:pt x="309" y="448"/>
                </a:lnTo>
                <a:lnTo>
                  <a:pt x="18" y="605"/>
                </a:lnTo>
                <a:close/>
              </a:path>
            </a:pathLst>
          </a:custGeom>
          <a:solidFill>
            <a:srgbClr val="C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722" name="group 72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776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777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778" name="textbox 4778"/>
          <p:cNvSpPr/>
          <p:nvPr/>
        </p:nvSpPr>
        <p:spPr>
          <a:xfrm>
            <a:off x="1029356" y="6431915"/>
            <a:ext cx="1100455" cy="2012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2000"/>
              </a:lnSpc>
            </a:pPr>
            <a:r>
              <a:rPr sz="1400" spc="-7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</a:t>
            </a:r>
            <a:r>
              <a:rPr sz="1400" spc="-1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1400" spc="-7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基础篇</a:t>
            </a:r>
            <a:endParaRPr lang="en-US" altLang="en-US" sz="1400" dirty="0"/>
          </a:p>
        </p:txBody>
      </p:sp>
      <p:sp>
        <p:nvSpPr>
          <p:cNvPr id="4779" name="textbox 4779"/>
          <p:cNvSpPr/>
          <p:nvPr/>
        </p:nvSpPr>
        <p:spPr>
          <a:xfrm>
            <a:off x="9487810" y="1230833"/>
            <a:ext cx="925830" cy="2012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2000"/>
              </a:lnSpc>
            </a:pPr>
            <a:r>
              <a:rPr sz="1400" spc="-7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</a:t>
            </a:r>
            <a:r>
              <a:rPr sz="1400" spc="-5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1400" spc="-7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</a:t>
            </a:r>
            <a:endParaRPr lang="en-US" altLang="en-US" sz="1400" dirty="0"/>
          </a:p>
        </p:txBody>
      </p:sp>
      <p:sp>
        <p:nvSpPr>
          <p:cNvPr id="4780" name="rect"/>
          <p:cNvSpPr/>
          <p:nvPr/>
        </p:nvSpPr>
        <p:spPr>
          <a:xfrm>
            <a:off x="0" y="0"/>
            <a:ext cx="172212" cy="694944"/>
          </a:xfrm>
          <a:prstGeom prst="rect">
            <a:avLst/>
          </a:prstGeom>
          <a:solidFill>
            <a:srgbClr val="49504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781" name="rect"/>
          <p:cNvSpPr/>
          <p:nvPr/>
        </p:nvSpPr>
        <p:spPr>
          <a:xfrm>
            <a:off x="0" y="719328"/>
            <a:ext cx="170688" cy="315467"/>
          </a:xfrm>
          <a:prstGeom prst="rect">
            <a:avLst/>
          </a:prstGeom>
          <a:solidFill>
            <a:srgbClr val="B60004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" name="textbox 4782"/>
          <p:cNvSpPr/>
          <p:nvPr/>
        </p:nvSpPr>
        <p:spPr>
          <a:xfrm>
            <a:off x="2413863" y="3088640"/>
            <a:ext cx="7230744" cy="6267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2000"/>
              </a:lnSpc>
            </a:pPr>
            <a:r>
              <a:rPr sz="4800" spc="-34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我在MySQ</a:t>
            </a:r>
            <a:r>
              <a:rPr sz="4800" spc="-30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4800" spc="-34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运维篇，等你！</a:t>
            </a:r>
            <a:endParaRPr lang="en-US" altLang="en-US" sz="4800" dirty="0"/>
          </a:p>
        </p:txBody>
      </p:sp>
      <p:pic>
        <p:nvPicPr>
          <p:cNvPr id="4783" name="picture 47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784" name="textbox 4784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4785" name="picture 47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786" name="picture 47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787" name="textbox 4787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724" name="group 72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788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789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790" name="picture 47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1" name="picture 47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512563" y="2322576"/>
            <a:ext cx="3166872" cy="130759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box 274"/>
          <p:cNvSpPr/>
          <p:nvPr/>
        </p:nvSpPr>
        <p:spPr>
          <a:xfrm>
            <a:off x="795365" y="1758111"/>
            <a:ext cx="10444480" cy="9302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24130" algn="l" rtl="0" eaLnBrk="0">
              <a:lnSpc>
                <a:spcPct val="96000"/>
              </a:lnSpc>
            </a:pPr>
            <a:r>
              <a:rPr sz="1500" spc="-4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4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介绍</a:t>
            </a:r>
            <a:endParaRPr lang="en-US" altLang="en-US" sz="1500" dirty="0"/>
          </a:p>
          <a:p>
            <a:pPr marL="12700" indent="1905" algn="l" rtl="0" eaLnBrk="0">
              <a:lnSpc>
                <a:spcPct val="150000"/>
              </a:lnSpc>
              <a:spcBef>
                <a:spcPts val="350"/>
              </a:spcBef>
            </a:pP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index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)是帮助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MySQL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高效获取数据的数据结构(有序)。在数据之外，数据库系统还维护着满足特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查找算法的数据结构，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这些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数据结构以某种方式引用(指向)数据，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这样就可以在这些数据结构上实现高级查找算法，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这种数据结构就是索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</p:txBody>
      </p:sp>
      <p:pic>
        <p:nvPicPr>
          <p:cNvPr id="275" name="picture 2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582667" y="4277867"/>
            <a:ext cx="2417064" cy="2164079"/>
          </a:xfrm>
          <a:prstGeom prst="rect">
            <a:avLst/>
          </a:prstGeom>
        </p:spPr>
      </p:pic>
      <p:pic>
        <p:nvPicPr>
          <p:cNvPr id="276" name="picture 2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77" name="textbox 277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78" name="picture 2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 rot="21600000">
            <a:off x="7579059" y="4610327"/>
            <a:ext cx="1742541" cy="632677"/>
            <a:chOff x="0" y="0"/>
            <a:chExt cx="1742541" cy="632677"/>
          </a:xfrm>
        </p:grpSpPr>
        <p:grpSp>
          <p:nvGrpSpPr>
            <p:cNvPr id="50" name="group 50"/>
            <p:cNvGrpSpPr/>
            <p:nvPr/>
          </p:nvGrpSpPr>
          <p:grpSpPr>
            <a:xfrm rot="21600000">
              <a:off x="0" y="0"/>
              <a:ext cx="1742541" cy="631089"/>
              <a:chOff x="0" y="0"/>
              <a:chExt cx="1742541" cy="631089"/>
            </a:xfrm>
          </p:grpSpPr>
          <p:sp>
            <p:nvSpPr>
              <p:cNvPr id="279" name="path"/>
              <p:cNvSpPr/>
              <p:nvPr/>
            </p:nvSpPr>
            <p:spPr>
              <a:xfrm>
                <a:off x="0" y="0"/>
                <a:ext cx="1742541" cy="631089"/>
              </a:xfrm>
              <a:custGeom>
                <a:avLst/>
                <a:gdLst/>
                <a:ahLst/>
                <a:cxnLst/>
                <a:rect l="0" t="0" r="0" b="0"/>
                <a:pathLst>
                  <a:path w="2744" h="993">
                    <a:moveTo>
                      <a:pt x="251" y="291"/>
                    </a:moveTo>
                    <a:cubicBezTo>
                      <a:pt x="219" y="189"/>
                      <a:pt x="383" y="95"/>
                      <a:pt x="617" y="81"/>
                    </a:cubicBezTo>
                    <a:cubicBezTo>
                      <a:pt x="712" y="75"/>
                      <a:pt x="808" y="84"/>
                      <a:pt x="891" y="105"/>
                    </a:cubicBezTo>
                    <a:cubicBezTo>
                      <a:pt x="978" y="33"/>
                      <a:pt x="1183" y="5"/>
                      <a:pt x="1348" y="44"/>
                    </a:cubicBezTo>
                    <a:cubicBezTo>
                      <a:pt x="1377" y="50"/>
                      <a:pt x="1403" y="59"/>
                      <a:pt x="1426" y="69"/>
                    </a:cubicBezTo>
                    <a:cubicBezTo>
                      <a:pt x="1494" y="9"/>
                      <a:pt x="1660" y="-14"/>
                      <a:pt x="1797" y="15"/>
                    </a:cubicBezTo>
                    <a:cubicBezTo>
                      <a:pt x="1835" y="23"/>
                      <a:pt x="1868" y="35"/>
                      <a:pt x="1893" y="50"/>
                    </a:cubicBezTo>
                    <a:cubicBezTo>
                      <a:pt x="2003" y="-6"/>
                      <a:pt x="2197" y="-13"/>
                      <a:pt x="2327" y="34"/>
                    </a:cubicBezTo>
                    <a:cubicBezTo>
                      <a:pt x="2381" y="54"/>
                      <a:pt x="2418" y="82"/>
                      <a:pt x="2431" y="112"/>
                    </a:cubicBezTo>
                    <a:cubicBezTo>
                      <a:pt x="2611" y="134"/>
                      <a:pt x="2717" y="215"/>
                      <a:pt x="2668" y="293"/>
                    </a:cubicBezTo>
                    <a:cubicBezTo>
                      <a:pt x="2664" y="300"/>
                      <a:pt x="2659" y="306"/>
                      <a:pt x="2652" y="313"/>
                    </a:cubicBezTo>
                    <a:cubicBezTo>
                      <a:pt x="2797" y="395"/>
                      <a:pt x="2762" y="512"/>
                      <a:pt x="2574" y="575"/>
                    </a:cubicBezTo>
                    <a:cubicBezTo>
                      <a:pt x="2515" y="594"/>
                      <a:pt x="2446" y="607"/>
                      <a:pt x="2373" y="612"/>
                    </a:cubicBezTo>
                    <a:cubicBezTo>
                      <a:pt x="2371" y="700"/>
                      <a:pt x="2206" y="771"/>
                      <a:pt x="2004" y="770"/>
                    </a:cubicBezTo>
                    <a:cubicBezTo>
                      <a:pt x="1936" y="770"/>
                      <a:pt x="1870" y="761"/>
                      <a:pt x="1813" y="746"/>
                    </a:cubicBezTo>
                    <a:cubicBezTo>
                      <a:pt x="1744" y="844"/>
                      <a:pt x="1505" y="900"/>
                      <a:pt x="1279" y="870"/>
                    </a:cubicBezTo>
                    <a:cubicBezTo>
                      <a:pt x="1185" y="858"/>
                      <a:pt x="1103" y="831"/>
                      <a:pt x="1048" y="795"/>
                    </a:cubicBezTo>
                    <a:cubicBezTo>
                      <a:pt x="816" y="856"/>
                      <a:pt x="516" y="823"/>
                      <a:pt x="377" y="722"/>
                    </a:cubicBezTo>
                    <a:cubicBezTo>
                      <a:pt x="375" y="721"/>
                      <a:pt x="373" y="720"/>
                      <a:pt x="372" y="718"/>
                    </a:cubicBezTo>
                    <a:cubicBezTo>
                      <a:pt x="220" y="726"/>
                      <a:pt x="83" y="679"/>
                      <a:pt x="65" y="613"/>
                    </a:cubicBezTo>
                    <a:cubicBezTo>
                      <a:pt x="56" y="578"/>
                      <a:pt x="82" y="543"/>
                      <a:pt x="138" y="517"/>
                    </a:cubicBezTo>
                    <a:cubicBezTo>
                      <a:pt x="7" y="484"/>
                      <a:pt x="-36" y="410"/>
                      <a:pt x="39" y="352"/>
                    </a:cubicBezTo>
                    <a:cubicBezTo>
                      <a:pt x="84" y="319"/>
                      <a:pt x="161" y="297"/>
                      <a:pt x="249" y="293"/>
                    </a:cubicBezTo>
                    <a:lnTo>
                      <a:pt x="251" y="291"/>
                    </a:lnTo>
                    <a:close/>
                  </a:path>
                  <a:path w="2744" h="993">
                    <a:moveTo>
                      <a:pt x="169" y="920"/>
                    </a:moveTo>
                    <a:cubicBezTo>
                      <a:pt x="169" y="961"/>
                      <a:pt x="137" y="993"/>
                      <a:pt x="96" y="993"/>
                    </a:cubicBezTo>
                    <a:cubicBezTo>
                      <a:pt x="56" y="993"/>
                      <a:pt x="23" y="961"/>
                      <a:pt x="23" y="920"/>
                    </a:cubicBezTo>
                    <a:cubicBezTo>
                      <a:pt x="23" y="880"/>
                      <a:pt x="56" y="847"/>
                      <a:pt x="96" y="847"/>
                    </a:cubicBezTo>
                    <a:cubicBezTo>
                      <a:pt x="137" y="847"/>
                      <a:pt x="169" y="880"/>
                      <a:pt x="169" y="920"/>
                    </a:cubicBezTo>
                  </a:path>
                </a:pathLst>
              </a:custGeom>
              <a:solidFill>
                <a:srgbClr val="F9F9F9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path"/>
              <p:cNvSpPr/>
              <p:nvPr/>
            </p:nvSpPr>
            <p:spPr>
              <a:xfrm>
                <a:off x="0" y="0"/>
                <a:ext cx="1742541" cy="559619"/>
              </a:xfrm>
              <a:custGeom>
                <a:avLst/>
                <a:gdLst/>
                <a:ahLst/>
                <a:cxnLst/>
                <a:rect l="0" t="0" r="0" b="0"/>
                <a:pathLst>
                  <a:path w="2744" h="881">
                    <a:moveTo>
                      <a:pt x="251" y="291"/>
                    </a:moveTo>
                    <a:cubicBezTo>
                      <a:pt x="219" y="189"/>
                      <a:pt x="383" y="95"/>
                      <a:pt x="617" y="81"/>
                    </a:cubicBezTo>
                    <a:cubicBezTo>
                      <a:pt x="712" y="75"/>
                      <a:pt x="808" y="84"/>
                      <a:pt x="891" y="105"/>
                    </a:cubicBezTo>
                    <a:cubicBezTo>
                      <a:pt x="978" y="33"/>
                      <a:pt x="1183" y="5"/>
                      <a:pt x="1348" y="44"/>
                    </a:cubicBezTo>
                    <a:cubicBezTo>
                      <a:pt x="1377" y="50"/>
                      <a:pt x="1403" y="59"/>
                      <a:pt x="1426" y="69"/>
                    </a:cubicBezTo>
                    <a:cubicBezTo>
                      <a:pt x="1494" y="9"/>
                      <a:pt x="1660" y="-14"/>
                      <a:pt x="1797" y="15"/>
                    </a:cubicBezTo>
                    <a:cubicBezTo>
                      <a:pt x="1835" y="23"/>
                      <a:pt x="1868" y="35"/>
                      <a:pt x="1893" y="50"/>
                    </a:cubicBezTo>
                    <a:cubicBezTo>
                      <a:pt x="2003" y="-6"/>
                      <a:pt x="2197" y="-13"/>
                      <a:pt x="2327" y="34"/>
                    </a:cubicBezTo>
                    <a:cubicBezTo>
                      <a:pt x="2381" y="54"/>
                      <a:pt x="2418" y="82"/>
                      <a:pt x="2431" y="112"/>
                    </a:cubicBezTo>
                    <a:cubicBezTo>
                      <a:pt x="2611" y="134"/>
                      <a:pt x="2717" y="215"/>
                      <a:pt x="2668" y="293"/>
                    </a:cubicBezTo>
                    <a:cubicBezTo>
                      <a:pt x="2664" y="300"/>
                      <a:pt x="2659" y="306"/>
                      <a:pt x="2652" y="313"/>
                    </a:cubicBezTo>
                    <a:cubicBezTo>
                      <a:pt x="2797" y="395"/>
                      <a:pt x="2762" y="512"/>
                      <a:pt x="2574" y="575"/>
                    </a:cubicBezTo>
                    <a:cubicBezTo>
                      <a:pt x="2515" y="594"/>
                      <a:pt x="2446" y="607"/>
                      <a:pt x="2373" y="612"/>
                    </a:cubicBezTo>
                    <a:cubicBezTo>
                      <a:pt x="2371" y="700"/>
                      <a:pt x="2206" y="771"/>
                      <a:pt x="2004" y="770"/>
                    </a:cubicBezTo>
                    <a:cubicBezTo>
                      <a:pt x="1936" y="770"/>
                      <a:pt x="1870" y="761"/>
                      <a:pt x="1813" y="746"/>
                    </a:cubicBezTo>
                    <a:cubicBezTo>
                      <a:pt x="1744" y="844"/>
                      <a:pt x="1505" y="900"/>
                      <a:pt x="1279" y="870"/>
                    </a:cubicBezTo>
                    <a:cubicBezTo>
                      <a:pt x="1185" y="858"/>
                      <a:pt x="1103" y="831"/>
                      <a:pt x="1048" y="795"/>
                    </a:cubicBezTo>
                    <a:cubicBezTo>
                      <a:pt x="816" y="856"/>
                      <a:pt x="516" y="823"/>
                      <a:pt x="377" y="722"/>
                    </a:cubicBezTo>
                    <a:cubicBezTo>
                      <a:pt x="375" y="721"/>
                      <a:pt x="373" y="720"/>
                      <a:pt x="372" y="718"/>
                    </a:cubicBezTo>
                    <a:cubicBezTo>
                      <a:pt x="220" y="726"/>
                      <a:pt x="83" y="679"/>
                      <a:pt x="65" y="613"/>
                    </a:cubicBezTo>
                    <a:cubicBezTo>
                      <a:pt x="56" y="578"/>
                      <a:pt x="82" y="543"/>
                      <a:pt x="138" y="517"/>
                    </a:cubicBezTo>
                    <a:cubicBezTo>
                      <a:pt x="7" y="484"/>
                      <a:pt x="-36" y="410"/>
                      <a:pt x="39" y="352"/>
                    </a:cubicBezTo>
                    <a:cubicBezTo>
                      <a:pt x="84" y="319"/>
                      <a:pt x="161" y="297"/>
                      <a:pt x="249" y="293"/>
                    </a:cubicBezTo>
                    <a:lnTo>
                      <a:pt x="251" y="291"/>
                    </a:lnTo>
                    <a:close/>
                  </a:path>
                </a:pathLst>
              </a:custGeom>
              <a:noFill/>
              <a:ln w="3175" cap="flat">
                <a:solidFill>
                  <a:srgbClr val="7F7F7F">
                    <a:alpha val="100000"/>
                  </a:srgbClr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1" name="path"/>
            <p:cNvSpPr/>
            <p:nvPr/>
          </p:nvSpPr>
          <p:spPr>
            <a:xfrm>
              <a:off x="88120" y="28284"/>
              <a:ext cx="1597279" cy="476376"/>
            </a:xfrm>
            <a:custGeom>
              <a:avLst/>
              <a:gdLst/>
              <a:ahLst/>
              <a:cxnLst/>
              <a:rect l="0" t="0" r="0" b="0"/>
              <a:pathLst>
                <a:path w="2515" h="750">
                  <a:moveTo>
                    <a:pt x="162" y="485"/>
                  </a:moveTo>
                  <a:cubicBezTo>
                    <a:pt x="106" y="487"/>
                    <a:pt x="50" y="482"/>
                    <a:pt x="2" y="469"/>
                  </a:cubicBezTo>
                  <a:moveTo>
                    <a:pt x="304" y="662"/>
                  </a:moveTo>
                  <a:cubicBezTo>
                    <a:pt x="281" y="666"/>
                    <a:pt x="258" y="669"/>
                    <a:pt x="234" y="670"/>
                  </a:cubicBezTo>
                  <a:moveTo>
                    <a:pt x="909" y="747"/>
                  </a:moveTo>
                  <a:cubicBezTo>
                    <a:pt x="892" y="736"/>
                    <a:pt x="878" y="724"/>
                    <a:pt x="867" y="712"/>
                  </a:cubicBezTo>
                  <a:moveTo>
                    <a:pt x="1691" y="659"/>
                  </a:moveTo>
                  <a:cubicBezTo>
                    <a:pt x="1688" y="672"/>
                    <a:pt x="1683" y="685"/>
                    <a:pt x="1674" y="698"/>
                  </a:cubicBezTo>
                  <a:moveTo>
                    <a:pt x="2027" y="420"/>
                  </a:moveTo>
                  <a:cubicBezTo>
                    <a:pt x="2154" y="447"/>
                    <a:pt x="2234" y="503"/>
                    <a:pt x="2233" y="565"/>
                  </a:cubicBezTo>
                  <a:moveTo>
                    <a:pt x="2512" y="266"/>
                  </a:moveTo>
                  <a:cubicBezTo>
                    <a:pt x="2492" y="287"/>
                    <a:pt x="2460" y="305"/>
                    <a:pt x="2421" y="320"/>
                  </a:cubicBezTo>
                  <a:moveTo>
                    <a:pt x="2292" y="65"/>
                  </a:moveTo>
                  <a:cubicBezTo>
                    <a:pt x="2296" y="73"/>
                    <a:pt x="2298" y="82"/>
                    <a:pt x="2297" y="90"/>
                  </a:cubicBezTo>
                  <a:moveTo>
                    <a:pt x="1707" y="35"/>
                  </a:moveTo>
                  <a:cubicBezTo>
                    <a:pt x="1719" y="23"/>
                    <a:pt x="1735" y="12"/>
                    <a:pt x="1754" y="2"/>
                  </a:cubicBezTo>
                  <a:moveTo>
                    <a:pt x="1267" y="50"/>
                  </a:moveTo>
                  <a:cubicBezTo>
                    <a:pt x="1272" y="41"/>
                    <a:pt x="1280" y="31"/>
                    <a:pt x="1290" y="22"/>
                  </a:cubicBezTo>
                  <a:moveTo>
                    <a:pt x="752" y="60"/>
                  </a:moveTo>
                  <a:cubicBezTo>
                    <a:pt x="782" y="68"/>
                    <a:pt x="809" y="77"/>
                    <a:pt x="834" y="87"/>
                  </a:cubicBezTo>
                  <a:moveTo>
                    <a:pt x="127" y="275"/>
                  </a:moveTo>
                  <a:cubicBezTo>
                    <a:pt x="120" y="265"/>
                    <a:pt x="115" y="256"/>
                    <a:pt x="112" y="246"/>
                  </a:cubicBezTo>
                </a:path>
              </a:pathLst>
            </a:custGeom>
            <a:noFill/>
            <a:ln w="3175" cap="flat">
              <a:solidFill>
                <a:srgbClr val="7F7F7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82" name="textbox 282"/>
            <p:cNvSpPr/>
            <p:nvPr/>
          </p:nvSpPr>
          <p:spPr>
            <a:xfrm>
              <a:off x="612262" y="298603"/>
              <a:ext cx="417830" cy="10667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endParaRPr lang="en-US" altLang="en-US" sz="100" dirty="0"/>
            </a:p>
            <a:p>
              <a:pPr marL="12700" algn="l" rtl="0" eaLnBrk="0">
                <a:lnSpc>
                  <a:spcPts val="635"/>
                </a:lnSpc>
              </a:pPr>
              <a:r>
                <a:rPr sz="1800" spc="90" dirty="0">
                  <a:solidFill>
                    <a:srgbClr val="59595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.....</a:t>
              </a:r>
              <a:r>
                <a:rPr sz="1800" spc="30" dirty="0">
                  <a:solidFill>
                    <a:srgbClr val="59595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.</a:t>
              </a:r>
              <a:endParaRPr lang="en-US" altLang="en-US" sz="1800" dirty="0"/>
            </a:p>
          </p:txBody>
        </p:sp>
        <p:sp>
          <p:nvSpPr>
            <p:cNvPr id="283" name="path"/>
            <p:cNvSpPr/>
            <p:nvPr/>
          </p:nvSpPr>
          <p:spPr>
            <a:xfrm>
              <a:off x="13572" y="536792"/>
              <a:ext cx="95884" cy="95885"/>
            </a:xfrm>
            <a:custGeom>
              <a:avLst/>
              <a:gdLst/>
              <a:ahLst/>
              <a:cxnLst/>
              <a:rect l="0" t="0" r="0" b="0"/>
              <a:pathLst>
                <a:path w="150" h="151">
                  <a:moveTo>
                    <a:pt x="148" y="75"/>
                  </a:moveTo>
                  <a:cubicBezTo>
                    <a:pt x="148" y="115"/>
                    <a:pt x="115" y="148"/>
                    <a:pt x="75" y="148"/>
                  </a:cubicBezTo>
                  <a:cubicBezTo>
                    <a:pt x="35" y="148"/>
                    <a:pt x="2" y="115"/>
                    <a:pt x="2" y="75"/>
                  </a:cubicBezTo>
                  <a:cubicBezTo>
                    <a:pt x="2" y="35"/>
                    <a:pt x="35" y="2"/>
                    <a:pt x="75" y="2"/>
                  </a:cubicBezTo>
                  <a:cubicBezTo>
                    <a:pt x="115" y="2"/>
                    <a:pt x="148" y="35"/>
                    <a:pt x="148" y="75"/>
                  </a:cubicBezTo>
                </a:path>
              </a:pathLst>
            </a:custGeom>
            <a:noFill/>
            <a:ln w="3175" cap="flat">
              <a:solidFill>
                <a:srgbClr val="7F7F7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group 52"/>
          <p:cNvGrpSpPr/>
          <p:nvPr/>
        </p:nvGrpSpPr>
        <p:grpSpPr>
          <a:xfrm rot="21600000">
            <a:off x="2526999" y="4620995"/>
            <a:ext cx="1742541" cy="599276"/>
            <a:chOff x="0" y="0"/>
            <a:chExt cx="1742541" cy="599276"/>
          </a:xfrm>
        </p:grpSpPr>
        <p:grpSp>
          <p:nvGrpSpPr>
            <p:cNvPr id="54" name="group 54"/>
            <p:cNvGrpSpPr/>
            <p:nvPr/>
          </p:nvGrpSpPr>
          <p:grpSpPr>
            <a:xfrm rot="21600000">
              <a:off x="0" y="0"/>
              <a:ext cx="1742541" cy="597688"/>
              <a:chOff x="0" y="0"/>
              <a:chExt cx="1742541" cy="597688"/>
            </a:xfrm>
          </p:grpSpPr>
          <p:sp>
            <p:nvSpPr>
              <p:cNvPr id="284" name="path"/>
              <p:cNvSpPr/>
              <p:nvPr/>
            </p:nvSpPr>
            <p:spPr>
              <a:xfrm>
                <a:off x="0" y="0"/>
                <a:ext cx="1742541" cy="597688"/>
              </a:xfrm>
              <a:custGeom>
                <a:avLst/>
                <a:gdLst/>
                <a:ahLst/>
                <a:cxnLst/>
                <a:rect l="0" t="0" r="0" b="0"/>
                <a:pathLst>
                  <a:path w="2744" h="941">
                    <a:moveTo>
                      <a:pt x="251" y="291"/>
                    </a:moveTo>
                    <a:cubicBezTo>
                      <a:pt x="219" y="189"/>
                      <a:pt x="383" y="95"/>
                      <a:pt x="617" y="81"/>
                    </a:cubicBezTo>
                    <a:cubicBezTo>
                      <a:pt x="712" y="75"/>
                      <a:pt x="808" y="84"/>
                      <a:pt x="891" y="105"/>
                    </a:cubicBezTo>
                    <a:cubicBezTo>
                      <a:pt x="978" y="33"/>
                      <a:pt x="1183" y="5"/>
                      <a:pt x="1348" y="44"/>
                    </a:cubicBezTo>
                    <a:cubicBezTo>
                      <a:pt x="1377" y="50"/>
                      <a:pt x="1403" y="59"/>
                      <a:pt x="1426" y="69"/>
                    </a:cubicBezTo>
                    <a:cubicBezTo>
                      <a:pt x="1494" y="9"/>
                      <a:pt x="1660" y="-14"/>
                      <a:pt x="1797" y="15"/>
                    </a:cubicBezTo>
                    <a:cubicBezTo>
                      <a:pt x="1835" y="23"/>
                      <a:pt x="1868" y="35"/>
                      <a:pt x="1893" y="50"/>
                    </a:cubicBezTo>
                    <a:cubicBezTo>
                      <a:pt x="2003" y="-6"/>
                      <a:pt x="2197" y="-13"/>
                      <a:pt x="2327" y="34"/>
                    </a:cubicBezTo>
                    <a:cubicBezTo>
                      <a:pt x="2381" y="54"/>
                      <a:pt x="2418" y="82"/>
                      <a:pt x="2431" y="112"/>
                    </a:cubicBezTo>
                    <a:cubicBezTo>
                      <a:pt x="2611" y="134"/>
                      <a:pt x="2717" y="215"/>
                      <a:pt x="2668" y="293"/>
                    </a:cubicBezTo>
                    <a:cubicBezTo>
                      <a:pt x="2664" y="300"/>
                      <a:pt x="2659" y="306"/>
                      <a:pt x="2652" y="313"/>
                    </a:cubicBezTo>
                    <a:cubicBezTo>
                      <a:pt x="2797" y="395"/>
                      <a:pt x="2762" y="512"/>
                      <a:pt x="2574" y="575"/>
                    </a:cubicBezTo>
                    <a:cubicBezTo>
                      <a:pt x="2515" y="594"/>
                      <a:pt x="2446" y="607"/>
                      <a:pt x="2373" y="612"/>
                    </a:cubicBezTo>
                    <a:cubicBezTo>
                      <a:pt x="2371" y="700"/>
                      <a:pt x="2206" y="771"/>
                      <a:pt x="2004" y="770"/>
                    </a:cubicBezTo>
                    <a:cubicBezTo>
                      <a:pt x="1936" y="770"/>
                      <a:pt x="1870" y="761"/>
                      <a:pt x="1813" y="746"/>
                    </a:cubicBezTo>
                    <a:cubicBezTo>
                      <a:pt x="1744" y="844"/>
                      <a:pt x="1505" y="900"/>
                      <a:pt x="1279" y="870"/>
                    </a:cubicBezTo>
                    <a:cubicBezTo>
                      <a:pt x="1185" y="858"/>
                      <a:pt x="1103" y="831"/>
                      <a:pt x="1048" y="795"/>
                    </a:cubicBezTo>
                    <a:cubicBezTo>
                      <a:pt x="816" y="856"/>
                      <a:pt x="516" y="823"/>
                      <a:pt x="377" y="722"/>
                    </a:cubicBezTo>
                    <a:cubicBezTo>
                      <a:pt x="375" y="721"/>
                      <a:pt x="373" y="720"/>
                      <a:pt x="372" y="718"/>
                    </a:cubicBezTo>
                    <a:cubicBezTo>
                      <a:pt x="220" y="726"/>
                      <a:pt x="83" y="679"/>
                      <a:pt x="65" y="613"/>
                    </a:cubicBezTo>
                    <a:cubicBezTo>
                      <a:pt x="56" y="578"/>
                      <a:pt x="82" y="543"/>
                      <a:pt x="138" y="517"/>
                    </a:cubicBezTo>
                    <a:cubicBezTo>
                      <a:pt x="7" y="484"/>
                      <a:pt x="-36" y="410"/>
                      <a:pt x="39" y="352"/>
                    </a:cubicBezTo>
                    <a:cubicBezTo>
                      <a:pt x="84" y="319"/>
                      <a:pt x="161" y="297"/>
                      <a:pt x="249" y="293"/>
                    </a:cubicBezTo>
                    <a:lnTo>
                      <a:pt x="251" y="291"/>
                    </a:lnTo>
                    <a:close/>
                  </a:path>
                  <a:path w="2744" h="941">
                    <a:moveTo>
                      <a:pt x="2486" y="868"/>
                    </a:moveTo>
                    <a:cubicBezTo>
                      <a:pt x="2486" y="908"/>
                      <a:pt x="2454" y="941"/>
                      <a:pt x="2413" y="941"/>
                    </a:cubicBezTo>
                    <a:cubicBezTo>
                      <a:pt x="2373" y="941"/>
                      <a:pt x="2340" y="908"/>
                      <a:pt x="2340" y="868"/>
                    </a:cubicBezTo>
                    <a:cubicBezTo>
                      <a:pt x="2340" y="827"/>
                      <a:pt x="2373" y="795"/>
                      <a:pt x="2413" y="795"/>
                    </a:cubicBezTo>
                    <a:cubicBezTo>
                      <a:pt x="2454" y="795"/>
                      <a:pt x="2486" y="827"/>
                      <a:pt x="2486" y="868"/>
                    </a:cubicBezTo>
                  </a:path>
                </a:pathLst>
              </a:custGeom>
              <a:solidFill>
                <a:srgbClr val="68E0F8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path"/>
              <p:cNvSpPr/>
              <p:nvPr/>
            </p:nvSpPr>
            <p:spPr>
              <a:xfrm>
                <a:off x="0" y="0"/>
                <a:ext cx="1742541" cy="559619"/>
              </a:xfrm>
              <a:custGeom>
                <a:avLst/>
                <a:gdLst/>
                <a:ahLst/>
                <a:cxnLst/>
                <a:rect l="0" t="0" r="0" b="0"/>
                <a:pathLst>
                  <a:path w="2744" h="881">
                    <a:moveTo>
                      <a:pt x="251" y="291"/>
                    </a:moveTo>
                    <a:cubicBezTo>
                      <a:pt x="219" y="189"/>
                      <a:pt x="383" y="95"/>
                      <a:pt x="617" y="81"/>
                    </a:cubicBezTo>
                    <a:cubicBezTo>
                      <a:pt x="712" y="75"/>
                      <a:pt x="808" y="84"/>
                      <a:pt x="891" y="105"/>
                    </a:cubicBezTo>
                    <a:cubicBezTo>
                      <a:pt x="978" y="33"/>
                      <a:pt x="1183" y="5"/>
                      <a:pt x="1348" y="44"/>
                    </a:cubicBezTo>
                    <a:cubicBezTo>
                      <a:pt x="1377" y="50"/>
                      <a:pt x="1403" y="59"/>
                      <a:pt x="1426" y="69"/>
                    </a:cubicBezTo>
                    <a:cubicBezTo>
                      <a:pt x="1494" y="9"/>
                      <a:pt x="1660" y="-14"/>
                      <a:pt x="1797" y="15"/>
                    </a:cubicBezTo>
                    <a:cubicBezTo>
                      <a:pt x="1835" y="23"/>
                      <a:pt x="1868" y="35"/>
                      <a:pt x="1893" y="50"/>
                    </a:cubicBezTo>
                    <a:cubicBezTo>
                      <a:pt x="2003" y="-6"/>
                      <a:pt x="2197" y="-13"/>
                      <a:pt x="2327" y="34"/>
                    </a:cubicBezTo>
                    <a:cubicBezTo>
                      <a:pt x="2381" y="54"/>
                      <a:pt x="2418" y="82"/>
                      <a:pt x="2431" y="112"/>
                    </a:cubicBezTo>
                    <a:cubicBezTo>
                      <a:pt x="2611" y="134"/>
                      <a:pt x="2717" y="215"/>
                      <a:pt x="2668" y="293"/>
                    </a:cubicBezTo>
                    <a:cubicBezTo>
                      <a:pt x="2664" y="300"/>
                      <a:pt x="2659" y="306"/>
                      <a:pt x="2652" y="313"/>
                    </a:cubicBezTo>
                    <a:cubicBezTo>
                      <a:pt x="2797" y="395"/>
                      <a:pt x="2762" y="512"/>
                      <a:pt x="2574" y="575"/>
                    </a:cubicBezTo>
                    <a:cubicBezTo>
                      <a:pt x="2515" y="594"/>
                      <a:pt x="2446" y="607"/>
                      <a:pt x="2373" y="612"/>
                    </a:cubicBezTo>
                    <a:cubicBezTo>
                      <a:pt x="2371" y="700"/>
                      <a:pt x="2206" y="771"/>
                      <a:pt x="2004" y="770"/>
                    </a:cubicBezTo>
                    <a:cubicBezTo>
                      <a:pt x="1936" y="770"/>
                      <a:pt x="1870" y="761"/>
                      <a:pt x="1813" y="746"/>
                    </a:cubicBezTo>
                    <a:cubicBezTo>
                      <a:pt x="1744" y="844"/>
                      <a:pt x="1505" y="900"/>
                      <a:pt x="1279" y="870"/>
                    </a:cubicBezTo>
                    <a:cubicBezTo>
                      <a:pt x="1185" y="858"/>
                      <a:pt x="1103" y="831"/>
                      <a:pt x="1048" y="795"/>
                    </a:cubicBezTo>
                    <a:cubicBezTo>
                      <a:pt x="816" y="856"/>
                      <a:pt x="516" y="823"/>
                      <a:pt x="377" y="722"/>
                    </a:cubicBezTo>
                    <a:cubicBezTo>
                      <a:pt x="375" y="721"/>
                      <a:pt x="373" y="720"/>
                      <a:pt x="372" y="718"/>
                    </a:cubicBezTo>
                    <a:cubicBezTo>
                      <a:pt x="220" y="726"/>
                      <a:pt x="83" y="679"/>
                      <a:pt x="65" y="613"/>
                    </a:cubicBezTo>
                    <a:cubicBezTo>
                      <a:pt x="56" y="578"/>
                      <a:pt x="82" y="543"/>
                      <a:pt x="138" y="517"/>
                    </a:cubicBezTo>
                    <a:cubicBezTo>
                      <a:pt x="7" y="484"/>
                      <a:pt x="-36" y="410"/>
                      <a:pt x="39" y="352"/>
                    </a:cubicBezTo>
                    <a:cubicBezTo>
                      <a:pt x="84" y="319"/>
                      <a:pt x="161" y="297"/>
                      <a:pt x="249" y="293"/>
                    </a:cubicBezTo>
                    <a:lnTo>
                      <a:pt x="251" y="291"/>
                    </a:lnTo>
                    <a:close/>
                  </a:path>
                </a:pathLst>
              </a:custGeom>
              <a:noFill/>
              <a:ln w="3175" cap="flat">
                <a:solidFill>
                  <a:srgbClr val="7F7F7F">
                    <a:alpha val="100000"/>
                  </a:srgbClr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6" name="path"/>
            <p:cNvSpPr/>
            <p:nvPr/>
          </p:nvSpPr>
          <p:spPr>
            <a:xfrm>
              <a:off x="88120" y="28284"/>
              <a:ext cx="1597279" cy="476376"/>
            </a:xfrm>
            <a:custGeom>
              <a:avLst/>
              <a:gdLst/>
              <a:ahLst/>
              <a:cxnLst/>
              <a:rect l="0" t="0" r="0" b="0"/>
              <a:pathLst>
                <a:path w="2515" h="750">
                  <a:moveTo>
                    <a:pt x="162" y="485"/>
                  </a:moveTo>
                  <a:cubicBezTo>
                    <a:pt x="106" y="487"/>
                    <a:pt x="50" y="482"/>
                    <a:pt x="2" y="469"/>
                  </a:cubicBezTo>
                  <a:moveTo>
                    <a:pt x="304" y="662"/>
                  </a:moveTo>
                  <a:cubicBezTo>
                    <a:pt x="281" y="666"/>
                    <a:pt x="258" y="669"/>
                    <a:pt x="234" y="670"/>
                  </a:cubicBezTo>
                  <a:moveTo>
                    <a:pt x="909" y="747"/>
                  </a:moveTo>
                  <a:cubicBezTo>
                    <a:pt x="892" y="736"/>
                    <a:pt x="878" y="724"/>
                    <a:pt x="867" y="712"/>
                  </a:cubicBezTo>
                  <a:moveTo>
                    <a:pt x="1691" y="659"/>
                  </a:moveTo>
                  <a:cubicBezTo>
                    <a:pt x="1688" y="672"/>
                    <a:pt x="1683" y="685"/>
                    <a:pt x="1674" y="698"/>
                  </a:cubicBezTo>
                  <a:moveTo>
                    <a:pt x="2027" y="420"/>
                  </a:moveTo>
                  <a:cubicBezTo>
                    <a:pt x="2154" y="447"/>
                    <a:pt x="2234" y="503"/>
                    <a:pt x="2233" y="565"/>
                  </a:cubicBezTo>
                  <a:moveTo>
                    <a:pt x="2512" y="266"/>
                  </a:moveTo>
                  <a:cubicBezTo>
                    <a:pt x="2492" y="287"/>
                    <a:pt x="2460" y="305"/>
                    <a:pt x="2421" y="320"/>
                  </a:cubicBezTo>
                  <a:moveTo>
                    <a:pt x="2292" y="65"/>
                  </a:moveTo>
                  <a:cubicBezTo>
                    <a:pt x="2296" y="73"/>
                    <a:pt x="2298" y="82"/>
                    <a:pt x="2297" y="90"/>
                  </a:cubicBezTo>
                  <a:moveTo>
                    <a:pt x="1707" y="35"/>
                  </a:moveTo>
                  <a:cubicBezTo>
                    <a:pt x="1719" y="23"/>
                    <a:pt x="1735" y="12"/>
                    <a:pt x="1754" y="2"/>
                  </a:cubicBezTo>
                  <a:moveTo>
                    <a:pt x="1267" y="50"/>
                  </a:moveTo>
                  <a:cubicBezTo>
                    <a:pt x="1272" y="41"/>
                    <a:pt x="1280" y="31"/>
                    <a:pt x="1290" y="22"/>
                  </a:cubicBezTo>
                  <a:moveTo>
                    <a:pt x="752" y="60"/>
                  </a:moveTo>
                  <a:cubicBezTo>
                    <a:pt x="782" y="68"/>
                    <a:pt x="809" y="77"/>
                    <a:pt x="834" y="87"/>
                  </a:cubicBezTo>
                  <a:moveTo>
                    <a:pt x="127" y="275"/>
                  </a:moveTo>
                  <a:cubicBezTo>
                    <a:pt x="120" y="265"/>
                    <a:pt x="115" y="256"/>
                    <a:pt x="112" y="246"/>
                  </a:cubicBezTo>
                </a:path>
              </a:pathLst>
            </a:custGeom>
            <a:noFill/>
            <a:ln w="3175" cap="flat">
              <a:solidFill>
                <a:srgbClr val="7F7F7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87" name="textbox 287"/>
            <p:cNvSpPr/>
            <p:nvPr/>
          </p:nvSpPr>
          <p:spPr>
            <a:xfrm>
              <a:off x="448305" y="168276"/>
              <a:ext cx="744219" cy="2381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5000"/>
                </a:lnSpc>
              </a:pPr>
              <a:endParaRPr lang="en-US" altLang="en-US" sz="100" dirty="0"/>
            </a:p>
            <a:p>
              <a:pPr marL="12700" algn="l" rtl="0" eaLnBrk="0">
                <a:lnSpc>
                  <a:spcPct val="78000"/>
                </a:lnSpc>
              </a:pPr>
              <a:r>
                <a:rPr sz="1800" spc="-80" dirty="0">
                  <a:solidFill>
                    <a:srgbClr val="59595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B+Tree</a:t>
              </a:r>
              <a:endParaRPr lang="en-US" altLang="en-US" sz="1800" dirty="0"/>
            </a:p>
          </p:txBody>
        </p:sp>
        <p:sp>
          <p:nvSpPr>
            <p:cNvPr id="288" name="path"/>
            <p:cNvSpPr/>
            <p:nvPr/>
          </p:nvSpPr>
          <p:spPr>
            <a:xfrm>
              <a:off x="1484866" y="503391"/>
              <a:ext cx="95884" cy="95885"/>
            </a:xfrm>
            <a:custGeom>
              <a:avLst/>
              <a:gdLst/>
              <a:ahLst/>
              <a:cxnLst/>
              <a:rect l="0" t="0" r="0" b="0"/>
              <a:pathLst>
                <a:path w="150" h="151">
                  <a:moveTo>
                    <a:pt x="148" y="75"/>
                  </a:moveTo>
                  <a:cubicBezTo>
                    <a:pt x="148" y="115"/>
                    <a:pt x="115" y="148"/>
                    <a:pt x="75" y="148"/>
                  </a:cubicBezTo>
                  <a:cubicBezTo>
                    <a:pt x="35" y="148"/>
                    <a:pt x="2" y="115"/>
                    <a:pt x="2" y="75"/>
                  </a:cubicBezTo>
                  <a:cubicBezTo>
                    <a:pt x="2" y="35"/>
                    <a:pt x="35" y="2"/>
                    <a:pt x="75" y="2"/>
                  </a:cubicBezTo>
                  <a:cubicBezTo>
                    <a:pt x="115" y="2"/>
                    <a:pt x="148" y="35"/>
                    <a:pt x="148" y="75"/>
                  </a:cubicBezTo>
                </a:path>
              </a:pathLst>
            </a:custGeom>
            <a:noFill/>
            <a:ln w="3175" cap="flat">
              <a:solidFill>
                <a:srgbClr val="7F7F7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group 56"/>
          <p:cNvGrpSpPr/>
          <p:nvPr/>
        </p:nvGrpSpPr>
        <p:grpSpPr>
          <a:xfrm rot="21600000">
            <a:off x="5254768" y="3159288"/>
            <a:ext cx="1752067" cy="569144"/>
            <a:chOff x="0" y="0"/>
            <a:chExt cx="1752067" cy="569144"/>
          </a:xfrm>
        </p:grpSpPr>
        <p:grpSp>
          <p:nvGrpSpPr>
            <p:cNvPr id="58" name="group 58"/>
            <p:cNvGrpSpPr/>
            <p:nvPr/>
          </p:nvGrpSpPr>
          <p:grpSpPr>
            <a:xfrm rot="21600000">
              <a:off x="0" y="0"/>
              <a:ext cx="1752067" cy="569144"/>
              <a:chOff x="0" y="0"/>
              <a:chExt cx="1752067" cy="569144"/>
            </a:xfrm>
          </p:grpSpPr>
          <p:sp>
            <p:nvSpPr>
              <p:cNvPr id="289" name="path"/>
              <p:cNvSpPr/>
              <p:nvPr/>
            </p:nvSpPr>
            <p:spPr>
              <a:xfrm>
                <a:off x="0" y="0"/>
                <a:ext cx="1752067" cy="569144"/>
              </a:xfrm>
              <a:custGeom>
                <a:avLst/>
                <a:gdLst/>
                <a:ahLst/>
                <a:cxnLst/>
                <a:rect l="0" t="0" r="0" b="0"/>
                <a:pathLst>
                  <a:path w="2759" h="896">
                    <a:moveTo>
                      <a:pt x="258" y="298"/>
                    </a:moveTo>
                    <a:cubicBezTo>
                      <a:pt x="227" y="196"/>
                      <a:pt x="390" y="102"/>
                      <a:pt x="625" y="88"/>
                    </a:cubicBezTo>
                    <a:cubicBezTo>
                      <a:pt x="719" y="83"/>
                      <a:pt x="816" y="91"/>
                      <a:pt x="898" y="112"/>
                    </a:cubicBezTo>
                    <a:cubicBezTo>
                      <a:pt x="986" y="40"/>
                      <a:pt x="1190" y="13"/>
                      <a:pt x="1355" y="51"/>
                    </a:cubicBezTo>
                    <a:cubicBezTo>
                      <a:pt x="1384" y="58"/>
                      <a:pt x="1410" y="66"/>
                      <a:pt x="1434" y="76"/>
                    </a:cubicBezTo>
                    <a:cubicBezTo>
                      <a:pt x="1502" y="17"/>
                      <a:pt x="1668" y="-7"/>
                      <a:pt x="1804" y="22"/>
                    </a:cubicBezTo>
                    <a:cubicBezTo>
                      <a:pt x="1842" y="30"/>
                      <a:pt x="1875" y="42"/>
                      <a:pt x="1901" y="57"/>
                    </a:cubicBezTo>
                    <a:cubicBezTo>
                      <a:pt x="2011" y="1"/>
                      <a:pt x="2205" y="-5"/>
                      <a:pt x="2334" y="41"/>
                    </a:cubicBezTo>
                    <a:cubicBezTo>
                      <a:pt x="2389" y="61"/>
                      <a:pt x="2426" y="89"/>
                      <a:pt x="2438" y="120"/>
                    </a:cubicBezTo>
                    <a:cubicBezTo>
                      <a:pt x="2618" y="141"/>
                      <a:pt x="2724" y="222"/>
                      <a:pt x="2675" y="301"/>
                    </a:cubicBezTo>
                    <a:cubicBezTo>
                      <a:pt x="2671" y="307"/>
                      <a:pt x="2666" y="314"/>
                      <a:pt x="2660" y="320"/>
                    </a:cubicBezTo>
                    <a:cubicBezTo>
                      <a:pt x="2804" y="402"/>
                      <a:pt x="2769" y="519"/>
                      <a:pt x="2581" y="582"/>
                    </a:cubicBezTo>
                    <a:cubicBezTo>
                      <a:pt x="2522" y="602"/>
                      <a:pt x="2453" y="615"/>
                      <a:pt x="2380" y="619"/>
                    </a:cubicBezTo>
                    <a:cubicBezTo>
                      <a:pt x="2379" y="707"/>
                      <a:pt x="2213" y="778"/>
                      <a:pt x="2011" y="777"/>
                    </a:cubicBezTo>
                    <a:cubicBezTo>
                      <a:pt x="1943" y="777"/>
                      <a:pt x="1877" y="769"/>
                      <a:pt x="1820" y="753"/>
                    </a:cubicBezTo>
                    <a:cubicBezTo>
                      <a:pt x="1752" y="852"/>
                      <a:pt x="1513" y="908"/>
                      <a:pt x="1287" y="878"/>
                    </a:cubicBezTo>
                    <a:cubicBezTo>
                      <a:pt x="1192" y="865"/>
                      <a:pt x="1110" y="839"/>
                      <a:pt x="1055" y="803"/>
                    </a:cubicBezTo>
                    <a:cubicBezTo>
                      <a:pt x="824" y="864"/>
                      <a:pt x="523" y="831"/>
                      <a:pt x="384" y="730"/>
                    </a:cubicBezTo>
                    <a:cubicBezTo>
                      <a:pt x="382" y="728"/>
                      <a:pt x="381" y="727"/>
                      <a:pt x="379" y="726"/>
                    </a:cubicBezTo>
                    <a:cubicBezTo>
                      <a:pt x="228" y="734"/>
                      <a:pt x="90" y="686"/>
                      <a:pt x="73" y="621"/>
                    </a:cubicBezTo>
                    <a:cubicBezTo>
                      <a:pt x="63" y="586"/>
                      <a:pt x="90" y="550"/>
                      <a:pt x="145" y="525"/>
                    </a:cubicBezTo>
                    <a:cubicBezTo>
                      <a:pt x="14" y="491"/>
                      <a:pt x="-29" y="417"/>
                      <a:pt x="47" y="360"/>
                    </a:cubicBezTo>
                    <a:cubicBezTo>
                      <a:pt x="91" y="327"/>
                      <a:pt x="169" y="305"/>
                      <a:pt x="256" y="301"/>
                    </a:cubicBezTo>
                    <a:lnTo>
                      <a:pt x="258" y="298"/>
                    </a:lnTo>
                    <a:close/>
                  </a:path>
                </a:pathLst>
              </a:custGeom>
              <a:solidFill>
                <a:srgbClr val="FCD5B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path"/>
              <p:cNvSpPr/>
              <p:nvPr/>
            </p:nvSpPr>
            <p:spPr>
              <a:xfrm>
                <a:off x="4762" y="4762"/>
                <a:ext cx="1742542" cy="559619"/>
              </a:xfrm>
              <a:custGeom>
                <a:avLst/>
                <a:gdLst/>
                <a:ahLst/>
                <a:cxnLst/>
                <a:rect l="0" t="0" r="0" b="0"/>
                <a:pathLst>
                  <a:path w="2744" h="881">
                    <a:moveTo>
                      <a:pt x="251" y="291"/>
                    </a:moveTo>
                    <a:cubicBezTo>
                      <a:pt x="219" y="189"/>
                      <a:pt x="383" y="95"/>
                      <a:pt x="617" y="81"/>
                    </a:cubicBezTo>
                    <a:cubicBezTo>
                      <a:pt x="712" y="75"/>
                      <a:pt x="808" y="84"/>
                      <a:pt x="891" y="105"/>
                    </a:cubicBezTo>
                    <a:cubicBezTo>
                      <a:pt x="978" y="33"/>
                      <a:pt x="1183" y="5"/>
                      <a:pt x="1348" y="44"/>
                    </a:cubicBezTo>
                    <a:cubicBezTo>
                      <a:pt x="1377" y="50"/>
                      <a:pt x="1403" y="59"/>
                      <a:pt x="1426" y="69"/>
                    </a:cubicBezTo>
                    <a:cubicBezTo>
                      <a:pt x="1494" y="9"/>
                      <a:pt x="1660" y="-14"/>
                      <a:pt x="1797" y="15"/>
                    </a:cubicBezTo>
                    <a:cubicBezTo>
                      <a:pt x="1835" y="23"/>
                      <a:pt x="1868" y="35"/>
                      <a:pt x="1893" y="50"/>
                    </a:cubicBezTo>
                    <a:cubicBezTo>
                      <a:pt x="2003" y="-6"/>
                      <a:pt x="2197" y="-13"/>
                      <a:pt x="2327" y="34"/>
                    </a:cubicBezTo>
                    <a:cubicBezTo>
                      <a:pt x="2381" y="54"/>
                      <a:pt x="2418" y="82"/>
                      <a:pt x="2431" y="112"/>
                    </a:cubicBezTo>
                    <a:cubicBezTo>
                      <a:pt x="2611" y="134"/>
                      <a:pt x="2717" y="215"/>
                      <a:pt x="2668" y="293"/>
                    </a:cubicBezTo>
                    <a:cubicBezTo>
                      <a:pt x="2664" y="300"/>
                      <a:pt x="2659" y="306"/>
                      <a:pt x="2652" y="313"/>
                    </a:cubicBezTo>
                    <a:cubicBezTo>
                      <a:pt x="2797" y="395"/>
                      <a:pt x="2762" y="512"/>
                      <a:pt x="2574" y="575"/>
                    </a:cubicBezTo>
                    <a:cubicBezTo>
                      <a:pt x="2515" y="594"/>
                      <a:pt x="2446" y="607"/>
                      <a:pt x="2373" y="612"/>
                    </a:cubicBezTo>
                    <a:cubicBezTo>
                      <a:pt x="2371" y="700"/>
                      <a:pt x="2206" y="771"/>
                      <a:pt x="2004" y="770"/>
                    </a:cubicBezTo>
                    <a:cubicBezTo>
                      <a:pt x="1936" y="770"/>
                      <a:pt x="1870" y="761"/>
                      <a:pt x="1813" y="746"/>
                    </a:cubicBezTo>
                    <a:cubicBezTo>
                      <a:pt x="1744" y="844"/>
                      <a:pt x="1505" y="900"/>
                      <a:pt x="1279" y="870"/>
                    </a:cubicBezTo>
                    <a:cubicBezTo>
                      <a:pt x="1185" y="858"/>
                      <a:pt x="1103" y="831"/>
                      <a:pt x="1048" y="795"/>
                    </a:cubicBezTo>
                    <a:cubicBezTo>
                      <a:pt x="816" y="856"/>
                      <a:pt x="516" y="823"/>
                      <a:pt x="377" y="722"/>
                    </a:cubicBezTo>
                    <a:cubicBezTo>
                      <a:pt x="375" y="721"/>
                      <a:pt x="373" y="720"/>
                      <a:pt x="372" y="718"/>
                    </a:cubicBezTo>
                    <a:cubicBezTo>
                      <a:pt x="220" y="726"/>
                      <a:pt x="83" y="679"/>
                      <a:pt x="65" y="613"/>
                    </a:cubicBezTo>
                    <a:cubicBezTo>
                      <a:pt x="56" y="578"/>
                      <a:pt x="82" y="543"/>
                      <a:pt x="138" y="517"/>
                    </a:cubicBezTo>
                    <a:cubicBezTo>
                      <a:pt x="7" y="484"/>
                      <a:pt x="-36" y="410"/>
                      <a:pt x="39" y="352"/>
                    </a:cubicBezTo>
                    <a:cubicBezTo>
                      <a:pt x="84" y="319"/>
                      <a:pt x="161" y="297"/>
                      <a:pt x="249" y="293"/>
                    </a:cubicBezTo>
                    <a:lnTo>
                      <a:pt x="251" y="291"/>
                    </a:lnTo>
                    <a:close/>
                    <a:moveTo>
                      <a:pt x="301" y="530"/>
                    </a:moveTo>
                    <a:cubicBezTo>
                      <a:pt x="245" y="532"/>
                      <a:pt x="189" y="526"/>
                      <a:pt x="141" y="514"/>
                    </a:cubicBezTo>
                    <a:moveTo>
                      <a:pt x="443" y="707"/>
                    </a:moveTo>
                    <a:cubicBezTo>
                      <a:pt x="420" y="711"/>
                      <a:pt x="397" y="713"/>
                      <a:pt x="373" y="715"/>
                    </a:cubicBezTo>
                    <a:moveTo>
                      <a:pt x="1048" y="792"/>
                    </a:moveTo>
                    <a:cubicBezTo>
                      <a:pt x="1031" y="781"/>
                      <a:pt x="1016" y="769"/>
                      <a:pt x="1005" y="757"/>
                    </a:cubicBezTo>
                    <a:moveTo>
                      <a:pt x="1830" y="704"/>
                    </a:moveTo>
                    <a:cubicBezTo>
                      <a:pt x="1827" y="717"/>
                      <a:pt x="1822" y="730"/>
                      <a:pt x="1813" y="743"/>
                    </a:cubicBezTo>
                    <a:moveTo>
                      <a:pt x="2166" y="465"/>
                    </a:moveTo>
                    <a:cubicBezTo>
                      <a:pt x="2292" y="492"/>
                      <a:pt x="2373" y="548"/>
                      <a:pt x="2371" y="609"/>
                    </a:cubicBezTo>
                    <a:moveTo>
                      <a:pt x="2651" y="311"/>
                    </a:moveTo>
                    <a:cubicBezTo>
                      <a:pt x="2631" y="331"/>
                      <a:pt x="2599" y="350"/>
                      <a:pt x="2560" y="365"/>
                    </a:cubicBezTo>
                    <a:moveTo>
                      <a:pt x="2431" y="109"/>
                    </a:moveTo>
                    <a:cubicBezTo>
                      <a:pt x="2435" y="118"/>
                      <a:pt x="2436" y="126"/>
                      <a:pt x="2436" y="135"/>
                    </a:cubicBezTo>
                    <a:moveTo>
                      <a:pt x="1846" y="79"/>
                    </a:moveTo>
                    <a:cubicBezTo>
                      <a:pt x="1858" y="68"/>
                      <a:pt x="1873" y="57"/>
                      <a:pt x="1893" y="47"/>
                    </a:cubicBezTo>
                    <a:moveTo>
                      <a:pt x="1406" y="95"/>
                    </a:moveTo>
                    <a:cubicBezTo>
                      <a:pt x="1411" y="85"/>
                      <a:pt x="1419" y="76"/>
                      <a:pt x="1429" y="67"/>
                    </a:cubicBezTo>
                    <a:moveTo>
                      <a:pt x="891" y="104"/>
                    </a:moveTo>
                    <a:cubicBezTo>
                      <a:pt x="921" y="112"/>
                      <a:pt x="948" y="121"/>
                      <a:pt x="973" y="132"/>
                    </a:cubicBezTo>
                    <a:moveTo>
                      <a:pt x="265" y="319"/>
                    </a:moveTo>
                    <a:cubicBezTo>
                      <a:pt x="259" y="310"/>
                      <a:pt x="254" y="300"/>
                      <a:pt x="251" y="291"/>
                    </a:cubicBezTo>
                  </a:path>
                </a:pathLst>
              </a:custGeom>
              <a:noFill/>
              <a:ln w="3175" cap="flat">
                <a:solidFill>
                  <a:srgbClr val="7F7F7F">
                    <a:alpha val="100000"/>
                  </a:srgbClr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1" name="textbox 291"/>
            <p:cNvSpPr/>
            <p:nvPr/>
          </p:nvSpPr>
          <p:spPr>
            <a:xfrm>
              <a:off x="-12700" y="-12700"/>
              <a:ext cx="1778000" cy="61975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"/>
                </a:lnSpc>
              </a:pPr>
              <a:endParaRPr lang="en-US" altLang="en-US" sz="100" dirty="0"/>
            </a:p>
            <a:p>
              <a:pPr marL="505460" algn="l" rtl="0" eaLnBrk="0">
                <a:lnSpc>
                  <a:spcPct val="92000"/>
                </a:lnSpc>
              </a:pPr>
              <a:r>
                <a:rPr sz="1800" spc="-50" dirty="0">
                  <a:solidFill>
                    <a:srgbClr val="59595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二叉</a:t>
              </a:r>
              <a:r>
                <a:rPr sz="1800" spc="-40" dirty="0">
                  <a:solidFill>
                    <a:srgbClr val="59595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树</a:t>
              </a:r>
              <a:endParaRPr lang="en-US" altLang="en-US" sz="1800" dirty="0"/>
            </a:p>
          </p:txBody>
        </p:sp>
      </p:grpSp>
      <p:sp>
        <p:nvSpPr>
          <p:cNvPr id="292" name="path"/>
          <p:cNvSpPr/>
          <p:nvPr/>
        </p:nvSpPr>
        <p:spPr>
          <a:xfrm>
            <a:off x="3471879" y="3787367"/>
            <a:ext cx="1742541" cy="559619"/>
          </a:xfrm>
          <a:custGeom>
            <a:avLst/>
            <a:gdLst/>
            <a:ahLst/>
            <a:cxnLst/>
            <a:rect l="0" t="0" r="0" b="0"/>
            <a:pathLst>
              <a:path w="2744" h="881">
                <a:moveTo>
                  <a:pt x="251" y="291"/>
                </a:moveTo>
                <a:cubicBezTo>
                  <a:pt x="219" y="189"/>
                  <a:pt x="383" y="95"/>
                  <a:pt x="617" y="81"/>
                </a:cubicBezTo>
                <a:cubicBezTo>
                  <a:pt x="712" y="75"/>
                  <a:pt x="808" y="84"/>
                  <a:pt x="891" y="105"/>
                </a:cubicBezTo>
                <a:cubicBezTo>
                  <a:pt x="978" y="33"/>
                  <a:pt x="1183" y="5"/>
                  <a:pt x="1348" y="44"/>
                </a:cubicBezTo>
                <a:cubicBezTo>
                  <a:pt x="1377" y="50"/>
                  <a:pt x="1403" y="59"/>
                  <a:pt x="1426" y="69"/>
                </a:cubicBezTo>
                <a:cubicBezTo>
                  <a:pt x="1494" y="9"/>
                  <a:pt x="1660" y="-14"/>
                  <a:pt x="1797" y="15"/>
                </a:cubicBezTo>
                <a:cubicBezTo>
                  <a:pt x="1835" y="23"/>
                  <a:pt x="1868" y="35"/>
                  <a:pt x="1893" y="50"/>
                </a:cubicBezTo>
                <a:cubicBezTo>
                  <a:pt x="2003" y="-6"/>
                  <a:pt x="2197" y="-13"/>
                  <a:pt x="2327" y="34"/>
                </a:cubicBezTo>
                <a:cubicBezTo>
                  <a:pt x="2381" y="54"/>
                  <a:pt x="2418" y="82"/>
                  <a:pt x="2431" y="112"/>
                </a:cubicBezTo>
                <a:cubicBezTo>
                  <a:pt x="2611" y="134"/>
                  <a:pt x="2717" y="215"/>
                  <a:pt x="2668" y="293"/>
                </a:cubicBezTo>
                <a:cubicBezTo>
                  <a:pt x="2664" y="300"/>
                  <a:pt x="2659" y="306"/>
                  <a:pt x="2652" y="313"/>
                </a:cubicBezTo>
                <a:cubicBezTo>
                  <a:pt x="2797" y="395"/>
                  <a:pt x="2762" y="512"/>
                  <a:pt x="2574" y="575"/>
                </a:cubicBezTo>
                <a:cubicBezTo>
                  <a:pt x="2515" y="594"/>
                  <a:pt x="2446" y="607"/>
                  <a:pt x="2373" y="612"/>
                </a:cubicBezTo>
                <a:cubicBezTo>
                  <a:pt x="2371" y="700"/>
                  <a:pt x="2206" y="771"/>
                  <a:pt x="2004" y="770"/>
                </a:cubicBezTo>
                <a:cubicBezTo>
                  <a:pt x="1936" y="770"/>
                  <a:pt x="1870" y="761"/>
                  <a:pt x="1813" y="746"/>
                </a:cubicBezTo>
                <a:cubicBezTo>
                  <a:pt x="1744" y="844"/>
                  <a:pt x="1505" y="900"/>
                  <a:pt x="1279" y="870"/>
                </a:cubicBezTo>
                <a:cubicBezTo>
                  <a:pt x="1185" y="858"/>
                  <a:pt x="1103" y="831"/>
                  <a:pt x="1048" y="795"/>
                </a:cubicBezTo>
                <a:cubicBezTo>
                  <a:pt x="816" y="856"/>
                  <a:pt x="516" y="823"/>
                  <a:pt x="377" y="722"/>
                </a:cubicBezTo>
                <a:cubicBezTo>
                  <a:pt x="375" y="721"/>
                  <a:pt x="373" y="720"/>
                  <a:pt x="372" y="718"/>
                </a:cubicBezTo>
                <a:cubicBezTo>
                  <a:pt x="220" y="726"/>
                  <a:pt x="83" y="679"/>
                  <a:pt x="65" y="613"/>
                </a:cubicBezTo>
                <a:cubicBezTo>
                  <a:pt x="56" y="578"/>
                  <a:pt x="82" y="543"/>
                  <a:pt x="138" y="517"/>
                </a:cubicBezTo>
                <a:cubicBezTo>
                  <a:pt x="7" y="484"/>
                  <a:pt x="-36" y="410"/>
                  <a:pt x="39" y="352"/>
                </a:cubicBezTo>
                <a:cubicBezTo>
                  <a:pt x="84" y="319"/>
                  <a:pt x="161" y="297"/>
                  <a:pt x="249" y="293"/>
                </a:cubicBezTo>
                <a:lnTo>
                  <a:pt x="251" y="291"/>
                </a:lnTo>
                <a:close/>
              </a:path>
            </a:pathLst>
          </a:cu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3" name="path"/>
          <p:cNvSpPr/>
          <p:nvPr/>
        </p:nvSpPr>
        <p:spPr>
          <a:xfrm>
            <a:off x="3471879" y="3787367"/>
            <a:ext cx="1742541" cy="559619"/>
          </a:xfrm>
          <a:custGeom>
            <a:avLst/>
            <a:gdLst/>
            <a:ahLst/>
            <a:cxnLst/>
            <a:rect l="0" t="0" r="0" b="0"/>
            <a:pathLst>
              <a:path w="2744" h="881">
                <a:moveTo>
                  <a:pt x="251" y="291"/>
                </a:moveTo>
                <a:cubicBezTo>
                  <a:pt x="219" y="189"/>
                  <a:pt x="383" y="95"/>
                  <a:pt x="617" y="81"/>
                </a:cubicBezTo>
                <a:cubicBezTo>
                  <a:pt x="712" y="75"/>
                  <a:pt x="808" y="84"/>
                  <a:pt x="891" y="105"/>
                </a:cubicBezTo>
                <a:cubicBezTo>
                  <a:pt x="978" y="33"/>
                  <a:pt x="1183" y="5"/>
                  <a:pt x="1348" y="44"/>
                </a:cubicBezTo>
                <a:cubicBezTo>
                  <a:pt x="1377" y="50"/>
                  <a:pt x="1403" y="59"/>
                  <a:pt x="1426" y="69"/>
                </a:cubicBezTo>
                <a:cubicBezTo>
                  <a:pt x="1494" y="9"/>
                  <a:pt x="1660" y="-14"/>
                  <a:pt x="1797" y="15"/>
                </a:cubicBezTo>
                <a:cubicBezTo>
                  <a:pt x="1835" y="23"/>
                  <a:pt x="1868" y="35"/>
                  <a:pt x="1893" y="50"/>
                </a:cubicBezTo>
                <a:cubicBezTo>
                  <a:pt x="2003" y="-6"/>
                  <a:pt x="2197" y="-13"/>
                  <a:pt x="2327" y="34"/>
                </a:cubicBezTo>
                <a:cubicBezTo>
                  <a:pt x="2381" y="54"/>
                  <a:pt x="2418" y="82"/>
                  <a:pt x="2431" y="112"/>
                </a:cubicBezTo>
                <a:cubicBezTo>
                  <a:pt x="2611" y="134"/>
                  <a:pt x="2717" y="215"/>
                  <a:pt x="2668" y="293"/>
                </a:cubicBezTo>
                <a:cubicBezTo>
                  <a:pt x="2664" y="300"/>
                  <a:pt x="2659" y="306"/>
                  <a:pt x="2652" y="313"/>
                </a:cubicBezTo>
                <a:cubicBezTo>
                  <a:pt x="2797" y="395"/>
                  <a:pt x="2762" y="512"/>
                  <a:pt x="2574" y="575"/>
                </a:cubicBezTo>
                <a:cubicBezTo>
                  <a:pt x="2515" y="594"/>
                  <a:pt x="2446" y="607"/>
                  <a:pt x="2373" y="612"/>
                </a:cubicBezTo>
                <a:cubicBezTo>
                  <a:pt x="2371" y="700"/>
                  <a:pt x="2206" y="771"/>
                  <a:pt x="2004" y="770"/>
                </a:cubicBezTo>
                <a:cubicBezTo>
                  <a:pt x="1936" y="770"/>
                  <a:pt x="1870" y="761"/>
                  <a:pt x="1813" y="746"/>
                </a:cubicBezTo>
                <a:cubicBezTo>
                  <a:pt x="1744" y="844"/>
                  <a:pt x="1505" y="900"/>
                  <a:pt x="1279" y="870"/>
                </a:cubicBezTo>
                <a:cubicBezTo>
                  <a:pt x="1185" y="858"/>
                  <a:pt x="1103" y="831"/>
                  <a:pt x="1048" y="795"/>
                </a:cubicBezTo>
                <a:cubicBezTo>
                  <a:pt x="816" y="856"/>
                  <a:pt x="516" y="823"/>
                  <a:pt x="377" y="722"/>
                </a:cubicBezTo>
                <a:cubicBezTo>
                  <a:pt x="375" y="721"/>
                  <a:pt x="373" y="720"/>
                  <a:pt x="372" y="718"/>
                </a:cubicBezTo>
                <a:cubicBezTo>
                  <a:pt x="220" y="726"/>
                  <a:pt x="83" y="679"/>
                  <a:pt x="65" y="613"/>
                </a:cubicBezTo>
                <a:cubicBezTo>
                  <a:pt x="56" y="578"/>
                  <a:pt x="82" y="543"/>
                  <a:pt x="138" y="517"/>
                </a:cubicBezTo>
                <a:cubicBezTo>
                  <a:pt x="7" y="484"/>
                  <a:pt x="-36" y="410"/>
                  <a:pt x="39" y="352"/>
                </a:cubicBezTo>
                <a:cubicBezTo>
                  <a:pt x="84" y="319"/>
                  <a:pt x="161" y="297"/>
                  <a:pt x="249" y="293"/>
                </a:cubicBezTo>
                <a:lnTo>
                  <a:pt x="251" y="291"/>
                </a:lnTo>
                <a:close/>
              </a:path>
            </a:pathLst>
          </a:custGeom>
          <a:noFill/>
          <a:ln w="3175" cap="flat">
            <a:solidFill>
              <a:srgbClr val="7F7F7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4" name="path"/>
          <p:cNvSpPr/>
          <p:nvPr/>
        </p:nvSpPr>
        <p:spPr>
          <a:xfrm>
            <a:off x="7121859" y="3641063"/>
            <a:ext cx="1742541" cy="559619"/>
          </a:xfrm>
          <a:custGeom>
            <a:avLst/>
            <a:gdLst/>
            <a:ahLst/>
            <a:cxnLst/>
            <a:rect l="0" t="0" r="0" b="0"/>
            <a:pathLst>
              <a:path w="2744" h="881">
                <a:moveTo>
                  <a:pt x="251" y="291"/>
                </a:moveTo>
                <a:cubicBezTo>
                  <a:pt x="219" y="189"/>
                  <a:pt x="383" y="95"/>
                  <a:pt x="617" y="81"/>
                </a:cubicBezTo>
                <a:cubicBezTo>
                  <a:pt x="712" y="75"/>
                  <a:pt x="808" y="84"/>
                  <a:pt x="891" y="105"/>
                </a:cubicBezTo>
                <a:cubicBezTo>
                  <a:pt x="978" y="33"/>
                  <a:pt x="1183" y="5"/>
                  <a:pt x="1348" y="44"/>
                </a:cubicBezTo>
                <a:cubicBezTo>
                  <a:pt x="1377" y="50"/>
                  <a:pt x="1403" y="59"/>
                  <a:pt x="1426" y="69"/>
                </a:cubicBezTo>
                <a:cubicBezTo>
                  <a:pt x="1494" y="9"/>
                  <a:pt x="1660" y="-14"/>
                  <a:pt x="1797" y="15"/>
                </a:cubicBezTo>
                <a:cubicBezTo>
                  <a:pt x="1835" y="23"/>
                  <a:pt x="1868" y="35"/>
                  <a:pt x="1893" y="50"/>
                </a:cubicBezTo>
                <a:cubicBezTo>
                  <a:pt x="2003" y="-6"/>
                  <a:pt x="2197" y="-13"/>
                  <a:pt x="2327" y="34"/>
                </a:cubicBezTo>
                <a:cubicBezTo>
                  <a:pt x="2381" y="54"/>
                  <a:pt x="2418" y="82"/>
                  <a:pt x="2431" y="112"/>
                </a:cubicBezTo>
                <a:cubicBezTo>
                  <a:pt x="2611" y="134"/>
                  <a:pt x="2717" y="215"/>
                  <a:pt x="2668" y="293"/>
                </a:cubicBezTo>
                <a:cubicBezTo>
                  <a:pt x="2664" y="300"/>
                  <a:pt x="2659" y="306"/>
                  <a:pt x="2652" y="313"/>
                </a:cubicBezTo>
                <a:cubicBezTo>
                  <a:pt x="2797" y="395"/>
                  <a:pt x="2762" y="512"/>
                  <a:pt x="2574" y="575"/>
                </a:cubicBezTo>
                <a:cubicBezTo>
                  <a:pt x="2515" y="594"/>
                  <a:pt x="2446" y="607"/>
                  <a:pt x="2373" y="612"/>
                </a:cubicBezTo>
                <a:cubicBezTo>
                  <a:pt x="2371" y="700"/>
                  <a:pt x="2206" y="771"/>
                  <a:pt x="2004" y="770"/>
                </a:cubicBezTo>
                <a:cubicBezTo>
                  <a:pt x="1936" y="770"/>
                  <a:pt x="1870" y="761"/>
                  <a:pt x="1813" y="746"/>
                </a:cubicBezTo>
                <a:cubicBezTo>
                  <a:pt x="1744" y="844"/>
                  <a:pt x="1505" y="900"/>
                  <a:pt x="1279" y="870"/>
                </a:cubicBezTo>
                <a:cubicBezTo>
                  <a:pt x="1185" y="858"/>
                  <a:pt x="1103" y="831"/>
                  <a:pt x="1048" y="795"/>
                </a:cubicBezTo>
                <a:cubicBezTo>
                  <a:pt x="816" y="856"/>
                  <a:pt x="516" y="823"/>
                  <a:pt x="377" y="722"/>
                </a:cubicBezTo>
                <a:cubicBezTo>
                  <a:pt x="375" y="721"/>
                  <a:pt x="373" y="720"/>
                  <a:pt x="372" y="718"/>
                </a:cubicBezTo>
                <a:cubicBezTo>
                  <a:pt x="220" y="726"/>
                  <a:pt x="83" y="679"/>
                  <a:pt x="65" y="613"/>
                </a:cubicBezTo>
                <a:cubicBezTo>
                  <a:pt x="56" y="578"/>
                  <a:pt x="82" y="543"/>
                  <a:pt x="138" y="517"/>
                </a:cubicBezTo>
                <a:cubicBezTo>
                  <a:pt x="7" y="484"/>
                  <a:pt x="-36" y="410"/>
                  <a:pt x="39" y="352"/>
                </a:cubicBezTo>
                <a:cubicBezTo>
                  <a:pt x="84" y="319"/>
                  <a:pt x="161" y="297"/>
                  <a:pt x="249" y="293"/>
                </a:cubicBezTo>
                <a:lnTo>
                  <a:pt x="251" y="291"/>
                </a:lnTo>
                <a:close/>
              </a:path>
            </a:pathLst>
          </a:custGeom>
          <a:solidFill>
            <a:srgbClr val="CCC1D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5" name="path"/>
          <p:cNvSpPr/>
          <p:nvPr/>
        </p:nvSpPr>
        <p:spPr>
          <a:xfrm>
            <a:off x="7121859" y="3641063"/>
            <a:ext cx="1742541" cy="559619"/>
          </a:xfrm>
          <a:custGeom>
            <a:avLst/>
            <a:gdLst/>
            <a:ahLst/>
            <a:cxnLst/>
            <a:rect l="0" t="0" r="0" b="0"/>
            <a:pathLst>
              <a:path w="2744" h="881">
                <a:moveTo>
                  <a:pt x="251" y="291"/>
                </a:moveTo>
                <a:cubicBezTo>
                  <a:pt x="219" y="189"/>
                  <a:pt x="383" y="95"/>
                  <a:pt x="617" y="81"/>
                </a:cubicBezTo>
                <a:cubicBezTo>
                  <a:pt x="712" y="75"/>
                  <a:pt x="808" y="84"/>
                  <a:pt x="891" y="105"/>
                </a:cubicBezTo>
                <a:cubicBezTo>
                  <a:pt x="978" y="33"/>
                  <a:pt x="1183" y="5"/>
                  <a:pt x="1348" y="44"/>
                </a:cubicBezTo>
                <a:cubicBezTo>
                  <a:pt x="1377" y="50"/>
                  <a:pt x="1403" y="59"/>
                  <a:pt x="1426" y="69"/>
                </a:cubicBezTo>
                <a:cubicBezTo>
                  <a:pt x="1494" y="9"/>
                  <a:pt x="1660" y="-14"/>
                  <a:pt x="1797" y="15"/>
                </a:cubicBezTo>
                <a:cubicBezTo>
                  <a:pt x="1835" y="23"/>
                  <a:pt x="1868" y="35"/>
                  <a:pt x="1893" y="50"/>
                </a:cubicBezTo>
                <a:cubicBezTo>
                  <a:pt x="2003" y="-6"/>
                  <a:pt x="2197" y="-13"/>
                  <a:pt x="2327" y="34"/>
                </a:cubicBezTo>
                <a:cubicBezTo>
                  <a:pt x="2381" y="54"/>
                  <a:pt x="2418" y="82"/>
                  <a:pt x="2431" y="112"/>
                </a:cubicBezTo>
                <a:cubicBezTo>
                  <a:pt x="2611" y="134"/>
                  <a:pt x="2717" y="215"/>
                  <a:pt x="2668" y="293"/>
                </a:cubicBezTo>
                <a:cubicBezTo>
                  <a:pt x="2664" y="300"/>
                  <a:pt x="2659" y="306"/>
                  <a:pt x="2652" y="313"/>
                </a:cubicBezTo>
                <a:cubicBezTo>
                  <a:pt x="2797" y="395"/>
                  <a:pt x="2762" y="512"/>
                  <a:pt x="2574" y="575"/>
                </a:cubicBezTo>
                <a:cubicBezTo>
                  <a:pt x="2515" y="594"/>
                  <a:pt x="2446" y="607"/>
                  <a:pt x="2373" y="612"/>
                </a:cubicBezTo>
                <a:cubicBezTo>
                  <a:pt x="2371" y="700"/>
                  <a:pt x="2206" y="771"/>
                  <a:pt x="2004" y="770"/>
                </a:cubicBezTo>
                <a:cubicBezTo>
                  <a:pt x="1936" y="770"/>
                  <a:pt x="1870" y="761"/>
                  <a:pt x="1813" y="746"/>
                </a:cubicBezTo>
                <a:cubicBezTo>
                  <a:pt x="1744" y="844"/>
                  <a:pt x="1505" y="900"/>
                  <a:pt x="1279" y="870"/>
                </a:cubicBezTo>
                <a:cubicBezTo>
                  <a:pt x="1185" y="858"/>
                  <a:pt x="1103" y="831"/>
                  <a:pt x="1048" y="795"/>
                </a:cubicBezTo>
                <a:cubicBezTo>
                  <a:pt x="816" y="856"/>
                  <a:pt x="516" y="823"/>
                  <a:pt x="377" y="722"/>
                </a:cubicBezTo>
                <a:cubicBezTo>
                  <a:pt x="375" y="721"/>
                  <a:pt x="373" y="720"/>
                  <a:pt x="372" y="718"/>
                </a:cubicBezTo>
                <a:cubicBezTo>
                  <a:pt x="220" y="726"/>
                  <a:pt x="83" y="679"/>
                  <a:pt x="65" y="613"/>
                </a:cubicBezTo>
                <a:cubicBezTo>
                  <a:pt x="56" y="578"/>
                  <a:pt x="82" y="543"/>
                  <a:pt x="138" y="517"/>
                </a:cubicBezTo>
                <a:cubicBezTo>
                  <a:pt x="7" y="484"/>
                  <a:pt x="-36" y="410"/>
                  <a:pt x="39" y="352"/>
                </a:cubicBezTo>
                <a:cubicBezTo>
                  <a:pt x="84" y="319"/>
                  <a:pt x="161" y="297"/>
                  <a:pt x="249" y="293"/>
                </a:cubicBezTo>
                <a:lnTo>
                  <a:pt x="251" y="291"/>
                </a:lnTo>
                <a:close/>
              </a:path>
            </a:pathLst>
          </a:custGeom>
          <a:noFill/>
          <a:ln w="3175" cap="flat">
            <a:solidFill>
              <a:srgbClr val="7F7F7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96" name="picture 2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97" name="path"/>
          <p:cNvSpPr/>
          <p:nvPr/>
        </p:nvSpPr>
        <p:spPr>
          <a:xfrm>
            <a:off x="7209980" y="3669347"/>
            <a:ext cx="1597279" cy="476376"/>
          </a:xfrm>
          <a:custGeom>
            <a:avLst/>
            <a:gdLst/>
            <a:ahLst/>
            <a:cxnLst/>
            <a:rect l="0" t="0" r="0" b="0"/>
            <a:pathLst>
              <a:path w="2515" h="750">
                <a:moveTo>
                  <a:pt x="162" y="485"/>
                </a:moveTo>
                <a:cubicBezTo>
                  <a:pt x="106" y="487"/>
                  <a:pt x="50" y="482"/>
                  <a:pt x="2" y="469"/>
                </a:cubicBezTo>
                <a:moveTo>
                  <a:pt x="304" y="662"/>
                </a:moveTo>
                <a:cubicBezTo>
                  <a:pt x="281" y="666"/>
                  <a:pt x="258" y="669"/>
                  <a:pt x="234" y="670"/>
                </a:cubicBezTo>
                <a:moveTo>
                  <a:pt x="909" y="747"/>
                </a:moveTo>
                <a:cubicBezTo>
                  <a:pt x="892" y="736"/>
                  <a:pt x="878" y="724"/>
                  <a:pt x="867" y="712"/>
                </a:cubicBezTo>
                <a:moveTo>
                  <a:pt x="1691" y="659"/>
                </a:moveTo>
                <a:cubicBezTo>
                  <a:pt x="1688" y="672"/>
                  <a:pt x="1683" y="685"/>
                  <a:pt x="1674" y="698"/>
                </a:cubicBezTo>
                <a:moveTo>
                  <a:pt x="2027" y="420"/>
                </a:moveTo>
                <a:cubicBezTo>
                  <a:pt x="2154" y="447"/>
                  <a:pt x="2234" y="503"/>
                  <a:pt x="2233" y="565"/>
                </a:cubicBezTo>
                <a:moveTo>
                  <a:pt x="2512" y="266"/>
                </a:moveTo>
                <a:cubicBezTo>
                  <a:pt x="2492" y="287"/>
                  <a:pt x="2460" y="305"/>
                  <a:pt x="2421" y="320"/>
                </a:cubicBezTo>
                <a:moveTo>
                  <a:pt x="2292" y="65"/>
                </a:moveTo>
                <a:cubicBezTo>
                  <a:pt x="2296" y="73"/>
                  <a:pt x="2298" y="82"/>
                  <a:pt x="2297" y="90"/>
                </a:cubicBezTo>
                <a:moveTo>
                  <a:pt x="1707" y="35"/>
                </a:moveTo>
                <a:cubicBezTo>
                  <a:pt x="1719" y="23"/>
                  <a:pt x="1735" y="12"/>
                  <a:pt x="1754" y="2"/>
                </a:cubicBezTo>
                <a:moveTo>
                  <a:pt x="1267" y="50"/>
                </a:moveTo>
                <a:cubicBezTo>
                  <a:pt x="1272" y="41"/>
                  <a:pt x="1280" y="31"/>
                  <a:pt x="1290" y="22"/>
                </a:cubicBezTo>
                <a:moveTo>
                  <a:pt x="752" y="60"/>
                </a:moveTo>
                <a:cubicBezTo>
                  <a:pt x="782" y="68"/>
                  <a:pt x="809" y="77"/>
                  <a:pt x="834" y="87"/>
                </a:cubicBezTo>
                <a:moveTo>
                  <a:pt x="127" y="275"/>
                </a:moveTo>
                <a:cubicBezTo>
                  <a:pt x="120" y="265"/>
                  <a:pt x="115" y="256"/>
                  <a:pt x="112" y="246"/>
                </a:cubicBezTo>
              </a:path>
            </a:pathLst>
          </a:custGeom>
          <a:noFill/>
          <a:ln w="3175" cap="flat">
            <a:solidFill>
              <a:srgbClr val="7F7F7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60" name="group 60"/>
          <p:cNvGrpSpPr/>
          <p:nvPr/>
        </p:nvGrpSpPr>
        <p:grpSpPr>
          <a:xfrm rot="21600000">
            <a:off x="3560000" y="3815651"/>
            <a:ext cx="1597278" cy="476376"/>
            <a:chOff x="0" y="0"/>
            <a:chExt cx="1597278" cy="476376"/>
          </a:xfrm>
        </p:grpSpPr>
        <p:sp>
          <p:nvSpPr>
            <p:cNvPr id="298" name="path"/>
            <p:cNvSpPr/>
            <p:nvPr/>
          </p:nvSpPr>
          <p:spPr>
            <a:xfrm>
              <a:off x="0" y="0"/>
              <a:ext cx="1597278" cy="476376"/>
            </a:xfrm>
            <a:custGeom>
              <a:avLst/>
              <a:gdLst/>
              <a:ahLst/>
              <a:cxnLst/>
              <a:rect l="0" t="0" r="0" b="0"/>
              <a:pathLst>
                <a:path w="2515" h="750">
                  <a:moveTo>
                    <a:pt x="162" y="485"/>
                  </a:moveTo>
                  <a:cubicBezTo>
                    <a:pt x="106" y="487"/>
                    <a:pt x="50" y="482"/>
                    <a:pt x="2" y="469"/>
                  </a:cubicBezTo>
                  <a:moveTo>
                    <a:pt x="304" y="662"/>
                  </a:moveTo>
                  <a:cubicBezTo>
                    <a:pt x="281" y="666"/>
                    <a:pt x="258" y="669"/>
                    <a:pt x="234" y="670"/>
                  </a:cubicBezTo>
                  <a:moveTo>
                    <a:pt x="909" y="747"/>
                  </a:moveTo>
                  <a:cubicBezTo>
                    <a:pt x="892" y="736"/>
                    <a:pt x="878" y="724"/>
                    <a:pt x="867" y="712"/>
                  </a:cubicBezTo>
                  <a:moveTo>
                    <a:pt x="1691" y="659"/>
                  </a:moveTo>
                  <a:cubicBezTo>
                    <a:pt x="1688" y="672"/>
                    <a:pt x="1683" y="685"/>
                    <a:pt x="1674" y="698"/>
                  </a:cubicBezTo>
                  <a:moveTo>
                    <a:pt x="2027" y="420"/>
                  </a:moveTo>
                  <a:cubicBezTo>
                    <a:pt x="2154" y="447"/>
                    <a:pt x="2234" y="503"/>
                    <a:pt x="2233" y="565"/>
                  </a:cubicBezTo>
                  <a:moveTo>
                    <a:pt x="2512" y="266"/>
                  </a:moveTo>
                  <a:cubicBezTo>
                    <a:pt x="2492" y="287"/>
                    <a:pt x="2460" y="305"/>
                    <a:pt x="2421" y="320"/>
                  </a:cubicBezTo>
                  <a:moveTo>
                    <a:pt x="2292" y="65"/>
                  </a:moveTo>
                  <a:cubicBezTo>
                    <a:pt x="2296" y="73"/>
                    <a:pt x="2298" y="82"/>
                    <a:pt x="2297" y="90"/>
                  </a:cubicBezTo>
                  <a:moveTo>
                    <a:pt x="1707" y="35"/>
                  </a:moveTo>
                  <a:cubicBezTo>
                    <a:pt x="1719" y="23"/>
                    <a:pt x="1735" y="12"/>
                    <a:pt x="1754" y="2"/>
                  </a:cubicBezTo>
                  <a:moveTo>
                    <a:pt x="1267" y="50"/>
                  </a:moveTo>
                  <a:cubicBezTo>
                    <a:pt x="1272" y="41"/>
                    <a:pt x="1280" y="31"/>
                    <a:pt x="1290" y="22"/>
                  </a:cubicBezTo>
                  <a:moveTo>
                    <a:pt x="752" y="60"/>
                  </a:moveTo>
                  <a:cubicBezTo>
                    <a:pt x="782" y="68"/>
                    <a:pt x="809" y="77"/>
                    <a:pt x="834" y="87"/>
                  </a:cubicBezTo>
                  <a:moveTo>
                    <a:pt x="127" y="275"/>
                  </a:moveTo>
                  <a:cubicBezTo>
                    <a:pt x="120" y="265"/>
                    <a:pt x="115" y="256"/>
                    <a:pt x="112" y="246"/>
                  </a:cubicBezTo>
                </a:path>
              </a:pathLst>
            </a:custGeom>
            <a:noFill/>
            <a:ln w="3175" cap="flat">
              <a:solidFill>
                <a:srgbClr val="7F7F7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99" name="textbox 299"/>
            <p:cNvSpPr/>
            <p:nvPr/>
          </p:nvSpPr>
          <p:spPr>
            <a:xfrm>
              <a:off x="-12700" y="-12700"/>
              <a:ext cx="1623060" cy="52641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800" dirty="0"/>
            </a:p>
            <a:p>
              <a:pPr algn="l" rtl="0" eaLnBrk="0">
                <a:lnSpc>
                  <a:spcPct val="6000"/>
                </a:lnSpc>
              </a:pPr>
              <a:endParaRPr lang="en-US" altLang="en-US" sz="100" dirty="0"/>
            </a:p>
            <a:p>
              <a:pPr marL="406400" algn="l" rtl="0" eaLnBrk="0">
                <a:lnSpc>
                  <a:spcPct val="92000"/>
                </a:lnSpc>
              </a:pPr>
              <a:r>
                <a:rPr sz="1800" spc="-40" dirty="0">
                  <a:solidFill>
                    <a:srgbClr val="59595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红黑</a:t>
              </a:r>
              <a:r>
                <a:rPr sz="1800" spc="-30" dirty="0">
                  <a:solidFill>
                    <a:srgbClr val="59595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树</a:t>
              </a:r>
              <a:endParaRPr lang="en-US" altLang="en-US" sz="1800" dirty="0"/>
            </a:p>
          </p:txBody>
        </p:sp>
      </p:grpSp>
      <p:sp>
        <p:nvSpPr>
          <p:cNvPr id="300" name="textbox 300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301" name="textbox 301"/>
          <p:cNvSpPr/>
          <p:nvPr/>
        </p:nvSpPr>
        <p:spPr>
          <a:xfrm>
            <a:off x="802054" y="1112977"/>
            <a:ext cx="1013460" cy="307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索引概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述</a:t>
            </a:r>
            <a:endParaRPr lang="en-US" altLang="en-US" sz="2000" dirty="0"/>
          </a:p>
        </p:txBody>
      </p:sp>
      <p:grpSp>
        <p:nvGrpSpPr>
          <p:cNvPr id="62" name="group 6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02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03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04" name="picture 3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305" name="textbox 305"/>
          <p:cNvSpPr/>
          <p:nvPr/>
        </p:nvSpPr>
        <p:spPr>
          <a:xfrm>
            <a:off x="7582865" y="3808704"/>
            <a:ext cx="718819" cy="2413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9000"/>
              </a:lnSpc>
            </a:pPr>
            <a:r>
              <a:rPr sz="18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B-Tre</a:t>
            </a:r>
            <a:r>
              <a:rPr sz="18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endParaRPr lang="en-US" altLang="en-US" sz="1800" dirty="0"/>
          </a:p>
        </p:txBody>
      </p:sp>
      <p:sp>
        <p:nvSpPr>
          <p:cNvPr id="306" name="path"/>
          <p:cNvSpPr/>
          <p:nvPr/>
        </p:nvSpPr>
        <p:spPr>
          <a:xfrm>
            <a:off x="4569079" y="4361942"/>
            <a:ext cx="92709" cy="92710"/>
          </a:xfrm>
          <a:custGeom>
            <a:avLst/>
            <a:gdLst/>
            <a:ahLst/>
            <a:cxnLst/>
            <a:rect l="0" t="0" r="0" b="0"/>
            <a:pathLst>
              <a:path w="145" h="146">
                <a:moveTo>
                  <a:pt x="145" y="72"/>
                </a:moveTo>
                <a:cubicBezTo>
                  <a:pt x="145" y="113"/>
                  <a:pt x="113" y="146"/>
                  <a:pt x="72" y="146"/>
                </a:cubicBezTo>
                <a:cubicBezTo>
                  <a:pt x="32" y="146"/>
                  <a:pt x="0" y="113"/>
                  <a:pt x="0" y="72"/>
                </a:cubicBezTo>
                <a:cubicBezTo>
                  <a:pt x="0" y="32"/>
                  <a:pt x="32" y="0"/>
                  <a:pt x="72" y="0"/>
                </a:cubicBezTo>
                <a:cubicBezTo>
                  <a:pt x="113" y="0"/>
                  <a:pt x="145" y="32"/>
                  <a:pt x="145" y="72"/>
                </a:cubicBezTo>
              </a:path>
            </a:pathLst>
          </a:cu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7" name="path"/>
          <p:cNvSpPr/>
          <p:nvPr/>
        </p:nvSpPr>
        <p:spPr>
          <a:xfrm>
            <a:off x="4567491" y="4360354"/>
            <a:ext cx="95884" cy="95885"/>
          </a:xfrm>
          <a:custGeom>
            <a:avLst/>
            <a:gdLst/>
            <a:ahLst/>
            <a:cxnLst/>
            <a:rect l="0" t="0" r="0" b="0"/>
            <a:pathLst>
              <a:path w="150" h="151">
                <a:moveTo>
                  <a:pt x="148" y="75"/>
                </a:moveTo>
                <a:cubicBezTo>
                  <a:pt x="148" y="115"/>
                  <a:pt x="115" y="148"/>
                  <a:pt x="75" y="148"/>
                </a:cubicBezTo>
                <a:cubicBezTo>
                  <a:pt x="35" y="148"/>
                  <a:pt x="2" y="115"/>
                  <a:pt x="2" y="75"/>
                </a:cubicBezTo>
                <a:cubicBezTo>
                  <a:pt x="2" y="35"/>
                  <a:pt x="35" y="2"/>
                  <a:pt x="75" y="2"/>
                </a:cubicBezTo>
                <a:cubicBezTo>
                  <a:pt x="115" y="2"/>
                  <a:pt x="148" y="35"/>
                  <a:pt x="148" y="75"/>
                </a:cubicBezTo>
              </a:path>
            </a:pathLst>
          </a:custGeom>
          <a:noFill/>
          <a:ln w="3175" cap="flat">
            <a:solidFill>
              <a:srgbClr val="7F7F7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8" name="path"/>
          <p:cNvSpPr/>
          <p:nvPr/>
        </p:nvSpPr>
        <p:spPr>
          <a:xfrm>
            <a:off x="7296277" y="4232529"/>
            <a:ext cx="92709" cy="92710"/>
          </a:xfrm>
          <a:custGeom>
            <a:avLst/>
            <a:gdLst/>
            <a:ahLst/>
            <a:cxnLst/>
            <a:rect l="0" t="0" r="0" b="0"/>
            <a:pathLst>
              <a:path w="145" h="146">
                <a:moveTo>
                  <a:pt x="145" y="72"/>
                </a:moveTo>
                <a:cubicBezTo>
                  <a:pt x="145" y="113"/>
                  <a:pt x="113" y="146"/>
                  <a:pt x="72" y="146"/>
                </a:cubicBezTo>
                <a:cubicBezTo>
                  <a:pt x="32" y="146"/>
                  <a:pt x="0" y="113"/>
                  <a:pt x="0" y="72"/>
                </a:cubicBezTo>
                <a:cubicBezTo>
                  <a:pt x="0" y="32"/>
                  <a:pt x="32" y="0"/>
                  <a:pt x="72" y="0"/>
                </a:cubicBezTo>
                <a:cubicBezTo>
                  <a:pt x="113" y="0"/>
                  <a:pt x="145" y="32"/>
                  <a:pt x="145" y="72"/>
                </a:cubicBezTo>
              </a:path>
            </a:pathLst>
          </a:custGeom>
          <a:solidFill>
            <a:srgbClr val="CCC1D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9" name="path"/>
          <p:cNvSpPr/>
          <p:nvPr/>
        </p:nvSpPr>
        <p:spPr>
          <a:xfrm>
            <a:off x="7294689" y="4230941"/>
            <a:ext cx="95884" cy="95885"/>
          </a:xfrm>
          <a:custGeom>
            <a:avLst/>
            <a:gdLst/>
            <a:ahLst/>
            <a:cxnLst/>
            <a:rect l="0" t="0" r="0" b="0"/>
            <a:pathLst>
              <a:path w="150" h="151">
                <a:moveTo>
                  <a:pt x="148" y="75"/>
                </a:moveTo>
                <a:cubicBezTo>
                  <a:pt x="148" y="115"/>
                  <a:pt x="115" y="148"/>
                  <a:pt x="75" y="148"/>
                </a:cubicBezTo>
                <a:cubicBezTo>
                  <a:pt x="35" y="148"/>
                  <a:pt x="2" y="115"/>
                  <a:pt x="2" y="75"/>
                </a:cubicBezTo>
                <a:cubicBezTo>
                  <a:pt x="2" y="35"/>
                  <a:pt x="35" y="2"/>
                  <a:pt x="75" y="2"/>
                </a:cubicBezTo>
                <a:cubicBezTo>
                  <a:pt x="115" y="2"/>
                  <a:pt x="148" y="35"/>
                  <a:pt x="148" y="75"/>
                </a:cubicBezTo>
              </a:path>
            </a:pathLst>
          </a:custGeom>
          <a:noFill/>
          <a:ln w="3175" cap="flat">
            <a:solidFill>
              <a:srgbClr val="7F7F7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64" name="group 64"/>
          <p:cNvGrpSpPr/>
          <p:nvPr/>
        </p:nvGrpSpPr>
        <p:grpSpPr>
          <a:xfrm rot="21600000">
            <a:off x="5956363" y="3821366"/>
            <a:ext cx="95884" cy="95884"/>
            <a:chOff x="0" y="0"/>
            <a:chExt cx="95884" cy="95884"/>
          </a:xfrm>
        </p:grpSpPr>
        <p:sp>
          <p:nvSpPr>
            <p:cNvPr id="310" name="path"/>
            <p:cNvSpPr/>
            <p:nvPr/>
          </p:nvSpPr>
          <p:spPr>
            <a:xfrm>
              <a:off x="1587" y="1587"/>
              <a:ext cx="92709" cy="92709"/>
            </a:xfrm>
            <a:custGeom>
              <a:avLst/>
              <a:gdLst/>
              <a:ahLst/>
              <a:cxnLst/>
              <a:rect l="0" t="0" r="0" b="0"/>
              <a:pathLst>
                <a:path w="145" h="145">
                  <a:moveTo>
                    <a:pt x="145" y="72"/>
                  </a:moveTo>
                  <a:cubicBezTo>
                    <a:pt x="145" y="113"/>
                    <a:pt x="113" y="145"/>
                    <a:pt x="72" y="145"/>
                  </a:cubicBezTo>
                  <a:cubicBezTo>
                    <a:pt x="32" y="145"/>
                    <a:pt x="0" y="113"/>
                    <a:pt x="0" y="72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113" y="0"/>
                    <a:pt x="145" y="32"/>
                    <a:pt x="145" y="72"/>
                  </a:cubicBezTo>
                </a:path>
              </a:pathLst>
            </a:custGeom>
            <a:solidFill>
              <a:srgbClr val="FCD5B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11" name="path"/>
            <p:cNvSpPr/>
            <p:nvPr/>
          </p:nvSpPr>
          <p:spPr>
            <a:xfrm>
              <a:off x="0" y="0"/>
              <a:ext cx="95884" cy="95884"/>
            </a:xfrm>
            <a:custGeom>
              <a:avLst/>
              <a:gdLst/>
              <a:ahLst/>
              <a:cxnLst/>
              <a:rect l="0" t="0" r="0" b="0"/>
              <a:pathLst>
                <a:path w="150" h="150">
                  <a:moveTo>
                    <a:pt x="148" y="75"/>
                  </a:moveTo>
                  <a:cubicBezTo>
                    <a:pt x="148" y="115"/>
                    <a:pt x="115" y="148"/>
                    <a:pt x="75" y="148"/>
                  </a:cubicBezTo>
                  <a:cubicBezTo>
                    <a:pt x="35" y="148"/>
                    <a:pt x="2" y="115"/>
                    <a:pt x="2" y="75"/>
                  </a:cubicBezTo>
                  <a:cubicBezTo>
                    <a:pt x="2" y="35"/>
                    <a:pt x="35" y="2"/>
                    <a:pt x="75" y="2"/>
                  </a:cubicBezTo>
                  <a:cubicBezTo>
                    <a:pt x="115" y="2"/>
                    <a:pt x="148" y="35"/>
                    <a:pt x="148" y="75"/>
                  </a:cubicBezTo>
                </a:path>
              </a:pathLst>
            </a:custGeom>
            <a:noFill/>
            <a:ln w="3175" cap="flat">
              <a:solidFill>
                <a:srgbClr val="7F7F7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group 66"/>
          <p:cNvGrpSpPr/>
          <p:nvPr/>
        </p:nvGrpSpPr>
        <p:grpSpPr>
          <a:xfrm rot="21600000">
            <a:off x="5918390" y="4016946"/>
            <a:ext cx="65023" cy="65024"/>
            <a:chOff x="0" y="0"/>
            <a:chExt cx="65023" cy="65024"/>
          </a:xfrm>
        </p:grpSpPr>
        <p:sp>
          <p:nvSpPr>
            <p:cNvPr id="312" name="path"/>
            <p:cNvSpPr/>
            <p:nvPr/>
          </p:nvSpPr>
          <p:spPr>
            <a:xfrm>
              <a:off x="1587" y="1587"/>
              <a:ext cx="61848" cy="61849"/>
            </a:xfrm>
            <a:custGeom>
              <a:avLst/>
              <a:gdLst/>
              <a:ahLst/>
              <a:cxnLst/>
              <a:rect l="0" t="0" r="0" b="0"/>
              <a:pathLst>
                <a:path w="97" h="97">
                  <a:moveTo>
                    <a:pt x="97" y="48"/>
                  </a:moveTo>
                  <a:cubicBezTo>
                    <a:pt x="97" y="75"/>
                    <a:pt x="75" y="97"/>
                    <a:pt x="48" y="97"/>
                  </a:cubicBezTo>
                  <a:cubicBezTo>
                    <a:pt x="21" y="97"/>
                    <a:pt x="0" y="75"/>
                    <a:pt x="0" y="48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75" y="0"/>
                    <a:pt x="97" y="21"/>
                    <a:pt x="97" y="48"/>
                  </a:cubicBezTo>
                </a:path>
              </a:pathLst>
            </a:custGeom>
            <a:solidFill>
              <a:srgbClr val="FCD5B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13" name="path"/>
            <p:cNvSpPr/>
            <p:nvPr/>
          </p:nvSpPr>
          <p:spPr>
            <a:xfrm>
              <a:off x="0" y="0"/>
              <a:ext cx="65023" cy="65024"/>
            </a:xfrm>
            <a:custGeom>
              <a:avLst/>
              <a:gdLst/>
              <a:ahLst/>
              <a:cxnLst/>
              <a:rect l="0" t="0" r="0" b="0"/>
              <a:pathLst>
                <a:path w="102" h="102">
                  <a:moveTo>
                    <a:pt x="99" y="51"/>
                  </a:moveTo>
                  <a:cubicBezTo>
                    <a:pt x="99" y="78"/>
                    <a:pt x="78" y="99"/>
                    <a:pt x="51" y="99"/>
                  </a:cubicBezTo>
                  <a:cubicBezTo>
                    <a:pt x="24" y="99"/>
                    <a:pt x="2" y="78"/>
                    <a:pt x="2" y="51"/>
                  </a:cubicBezTo>
                  <a:cubicBezTo>
                    <a:pt x="2" y="24"/>
                    <a:pt x="24" y="2"/>
                    <a:pt x="51" y="2"/>
                  </a:cubicBezTo>
                  <a:cubicBezTo>
                    <a:pt x="78" y="2"/>
                    <a:pt x="99" y="24"/>
                    <a:pt x="99" y="51"/>
                  </a:cubicBezTo>
                </a:path>
              </a:pathLst>
            </a:custGeom>
            <a:noFill/>
            <a:ln w="3175" cap="flat">
              <a:solidFill>
                <a:srgbClr val="7F7F7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group 68"/>
          <p:cNvGrpSpPr/>
          <p:nvPr/>
        </p:nvGrpSpPr>
        <p:grpSpPr>
          <a:xfrm rot="21600000">
            <a:off x="7067613" y="4380420"/>
            <a:ext cx="65023" cy="65023"/>
            <a:chOff x="0" y="0"/>
            <a:chExt cx="65023" cy="65023"/>
          </a:xfrm>
        </p:grpSpPr>
        <p:sp>
          <p:nvSpPr>
            <p:cNvPr id="314" name="path"/>
            <p:cNvSpPr/>
            <p:nvPr/>
          </p:nvSpPr>
          <p:spPr>
            <a:xfrm>
              <a:off x="1587" y="1587"/>
              <a:ext cx="61848" cy="61848"/>
            </a:xfrm>
            <a:custGeom>
              <a:avLst/>
              <a:gdLst/>
              <a:ahLst/>
              <a:cxnLst/>
              <a:rect l="0" t="0" r="0" b="0"/>
              <a:pathLst>
                <a:path w="97" h="97">
                  <a:moveTo>
                    <a:pt x="97" y="48"/>
                  </a:moveTo>
                  <a:cubicBezTo>
                    <a:pt x="97" y="75"/>
                    <a:pt x="75" y="97"/>
                    <a:pt x="48" y="97"/>
                  </a:cubicBezTo>
                  <a:cubicBezTo>
                    <a:pt x="21" y="97"/>
                    <a:pt x="0" y="75"/>
                    <a:pt x="0" y="48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75" y="0"/>
                    <a:pt x="97" y="21"/>
                    <a:pt x="97" y="48"/>
                  </a:cubicBezTo>
                </a:path>
              </a:pathLst>
            </a:custGeom>
            <a:solidFill>
              <a:srgbClr val="CCC1D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15" name="path"/>
            <p:cNvSpPr/>
            <p:nvPr/>
          </p:nvSpPr>
          <p:spPr>
            <a:xfrm>
              <a:off x="0" y="0"/>
              <a:ext cx="65023" cy="65023"/>
            </a:xfrm>
            <a:custGeom>
              <a:avLst/>
              <a:gdLst/>
              <a:ahLst/>
              <a:cxnLst/>
              <a:rect l="0" t="0" r="0" b="0"/>
              <a:pathLst>
                <a:path w="102" h="102">
                  <a:moveTo>
                    <a:pt x="99" y="51"/>
                  </a:moveTo>
                  <a:cubicBezTo>
                    <a:pt x="99" y="78"/>
                    <a:pt x="78" y="99"/>
                    <a:pt x="51" y="99"/>
                  </a:cubicBezTo>
                  <a:cubicBezTo>
                    <a:pt x="24" y="99"/>
                    <a:pt x="2" y="78"/>
                    <a:pt x="2" y="51"/>
                  </a:cubicBezTo>
                  <a:cubicBezTo>
                    <a:pt x="2" y="24"/>
                    <a:pt x="24" y="2"/>
                    <a:pt x="51" y="2"/>
                  </a:cubicBezTo>
                  <a:cubicBezTo>
                    <a:pt x="78" y="2"/>
                    <a:pt x="99" y="24"/>
                    <a:pt x="99" y="51"/>
                  </a:cubicBezTo>
                </a:path>
              </a:pathLst>
            </a:custGeom>
            <a:noFill/>
            <a:ln w="3175" cap="flat">
              <a:solidFill>
                <a:srgbClr val="7F7F7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group 70"/>
          <p:cNvGrpSpPr/>
          <p:nvPr/>
        </p:nvGrpSpPr>
        <p:grpSpPr>
          <a:xfrm rot="21600000">
            <a:off x="4185348" y="5205158"/>
            <a:ext cx="64897" cy="64897"/>
            <a:chOff x="0" y="0"/>
            <a:chExt cx="64897" cy="64897"/>
          </a:xfrm>
        </p:grpSpPr>
        <p:sp>
          <p:nvSpPr>
            <p:cNvPr id="316" name="path"/>
            <p:cNvSpPr/>
            <p:nvPr/>
          </p:nvSpPr>
          <p:spPr>
            <a:xfrm>
              <a:off x="1587" y="1587"/>
              <a:ext cx="61722" cy="61722"/>
            </a:xfrm>
            <a:custGeom>
              <a:avLst/>
              <a:gdLst/>
              <a:ahLst/>
              <a:cxnLst/>
              <a:rect l="0" t="0" r="0" b="0"/>
              <a:pathLst>
                <a:path w="97" h="97">
                  <a:moveTo>
                    <a:pt x="97" y="48"/>
                  </a:moveTo>
                  <a:cubicBezTo>
                    <a:pt x="97" y="75"/>
                    <a:pt x="75" y="97"/>
                    <a:pt x="48" y="97"/>
                  </a:cubicBezTo>
                  <a:cubicBezTo>
                    <a:pt x="21" y="97"/>
                    <a:pt x="0" y="75"/>
                    <a:pt x="0" y="48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75" y="0"/>
                    <a:pt x="97" y="21"/>
                    <a:pt x="97" y="48"/>
                  </a:cubicBezTo>
                </a:path>
              </a:pathLst>
            </a:custGeom>
            <a:solidFill>
              <a:srgbClr val="68E0F8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17" name="path"/>
            <p:cNvSpPr/>
            <p:nvPr/>
          </p:nvSpPr>
          <p:spPr>
            <a:xfrm>
              <a:off x="0" y="0"/>
              <a:ext cx="64897" cy="64897"/>
            </a:xfrm>
            <a:custGeom>
              <a:avLst/>
              <a:gdLst/>
              <a:ahLst/>
              <a:cxnLst/>
              <a:rect l="0" t="0" r="0" b="0"/>
              <a:pathLst>
                <a:path w="102" h="102">
                  <a:moveTo>
                    <a:pt x="99" y="51"/>
                  </a:moveTo>
                  <a:cubicBezTo>
                    <a:pt x="99" y="77"/>
                    <a:pt x="77" y="99"/>
                    <a:pt x="51" y="99"/>
                  </a:cubicBezTo>
                  <a:cubicBezTo>
                    <a:pt x="24" y="99"/>
                    <a:pt x="2" y="77"/>
                    <a:pt x="2" y="51"/>
                  </a:cubicBezTo>
                  <a:cubicBezTo>
                    <a:pt x="2" y="24"/>
                    <a:pt x="24" y="2"/>
                    <a:pt x="51" y="2"/>
                  </a:cubicBezTo>
                  <a:cubicBezTo>
                    <a:pt x="77" y="2"/>
                    <a:pt x="99" y="24"/>
                    <a:pt x="99" y="51"/>
                  </a:cubicBezTo>
                </a:path>
              </a:pathLst>
            </a:custGeom>
            <a:noFill/>
            <a:ln w="3175" cap="flat">
              <a:solidFill>
                <a:srgbClr val="7F7F7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group 72"/>
          <p:cNvGrpSpPr/>
          <p:nvPr/>
        </p:nvGrpSpPr>
        <p:grpSpPr>
          <a:xfrm rot="21600000">
            <a:off x="7329995" y="5267896"/>
            <a:ext cx="64896" cy="64897"/>
            <a:chOff x="0" y="0"/>
            <a:chExt cx="64896" cy="64897"/>
          </a:xfrm>
        </p:grpSpPr>
        <p:sp>
          <p:nvSpPr>
            <p:cNvPr id="318" name="path"/>
            <p:cNvSpPr/>
            <p:nvPr/>
          </p:nvSpPr>
          <p:spPr>
            <a:xfrm>
              <a:off x="1587" y="1587"/>
              <a:ext cx="61721" cy="61722"/>
            </a:xfrm>
            <a:custGeom>
              <a:avLst/>
              <a:gdLst/>
              <a:ahLst/>
              <a:cxnLst/>
              <a:rect l="0" t="0" r="0" b="0"/>
              <a:pathLst>
                <a:path w="97" h="97">
                  <a:moveTo>
                    <a:pt x="97" y="48"/>
                  </a:moveTo>
                  <a:cubicBezTo>
                    <a:pt x="97" y="75"/>
                    <a:pt x="75" y="97"/>
                    <a:pt x="48" y="97"/>
                  </a:cubicBezTo>
                  <a:cubicBezTo>
                    <a:pt x="21" y="97"/>
                    <a:pt x="0" y="75"/>
                    <a:pt x="0" y="48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75" y="0"/>
                    <a:pt x="97" y="21"/>
                    <a:pt x="97" y="48"/>
                  </a:cubicBezTo>
                </a:path>
              </a:pathLst>
            </a:custGeom>
            <a:solidFill>
              <a:srgbClr val="F9F9F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19" name="path"/>
            <p:cNvSpPr/>
            <p:nvPr/>
          </p:nvSpPr>
          <p:spPr>
            <a:xfrm>
              <a:off x="0" y="0"/>
              <a:ext cx="64896" cy="64897"/>
            </a:xfrm>
            <a:custGeom>
              <a:avLst/>
              <a:gdLst/>
              <a:ahLst/>
              <a:cxnLst/>
              <a:rect l="0" t="0" r="0" b="0"/>
              <a:pathLst>
                <a:path w="102" h="102">
                  <a:moveTo>
                    <a:pt x="99" y="51"/>
                  </a:moveTo>
                  <a:cubicBezTo>
                    <a:pt x="99" y="77"/>
                    <a:pt x="78" y="99"/>
                    <a:pt x="51" y="99"/>
                  </a:cubicBezTo>
                  <a:cubicBezTo>
                    <a:pt x="24" y="99"/>
                    <a:pt x="2" y="77"/>
                    <a:pt x="2" y="51"/>
                  </a:cubicBezTo>
                  <a:cubicBezTo>
                    <a:pt x="2" y="24"/>
                    <a:pt x="24" y="2"/>
                    <a:pt x="51" y="2"/>
                  </a:cubicBezTo>
                  <a:cubicBezTo>
                    <a:pt x="78" y="2"/>
                    <a:pt x="99" y="24"/>
                    <a:pt x="99" y="51"/>
                  </a:cubicBezTo>
                </a:path>
              </a:pathLst>
            </a:custGeom>
            <a:noFill/>
            <a:ln w="3175" cap="flat">
              <a:solidFill>
                <a:srgbClr val="7F7F7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group 74"/>
          <p:cNvGrpSpPr/>
          <p:nvPr/>
        </p:nvGrpSpPr>
        <p:grpSpPr>
          <a:xfrm rot="21600000">
            <a:off x="5889180" y="4182808"/>
            <a:ext cx="34163" cy="34163"/>
            <a:chOff x="0" y="0"/>
            <a:chExt cx="34163" cy="34163"/>
          </a:xfrm>
        </p:grpSpPr>
        <p:sp>
          <p:nvSpPr>
            <p:cNvPr id="320" name="path"/>
            <p:cNvSpPr/>
            <p:nvPr/>
          </p:nvSpPr>
          <p:spPr>
            <a:xfrm>
              <a:off x="1587" y="1587"/>
              <a:ext cx="30988" cy="30988"/>
            </a:xfrm>
            <a:custGeom>
              <a:avLst/>
              <a:gdLst/>
              <a:ahLst/>
              <a:cxnLst/>
              <a:rect l="0" t="0" r="0" b="0"/>
              <a:pathLst>
                <a:path w="48" h="48">
                  <a:moveTo>
                    <a:pt x="48" y="24"/>
                  </a:moveTo>
                  <a:cubicBezTo>
                    <a:pt x="48" y="37"/>
                    <a:pt x="37" y="48"/>
                    <a:pt x="24" y="48"/>
                  </a:cubicBezTo>
                  <a:cubicBezTo>
                    <a:pt x="10" y="48"/>
                    <a:pt x="0" y="37"/>
                    <a:pt x="0" y="24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</a:path>
              </a:pathLst>
            </a:custGeom>
            <a:solidFill>
              <a:srgbClr val="FCD5B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21" name="path"/>
            <p:cNvSpPr/>
            <p:nvPr/>
          </p:nvSpPr>
          <p:spPr>
            <a:xfrm>
              <a:off x="0" y="0"/>
              <a:ext cx="34163" cy="34163"/>
            </a:xfrm>
            <a:custGeom>
              <a:avLst/>
              <a:gdLst/>
              <a:ahLst/>
              <a:cxnLst/>
              <a:rect l="0" t="0" r="0" b="0"/>
              <a:pathLst>
                <a:path w="53" h="53">
                  <a:moveTo>
                    <a:pt x="51" y="26"/>
                  </a:moveTo>
                  <a:cubicBezTo>
                    <a:pt x="51" y="40"/>
                    <a:pt x="40" y="51"/>
                    <a:pt x="26" y="51"/>
                  </a:cubicBezTo>
                  <a:cubicBezTo>
                    <a:pt x="13" y="51"/>
                    <a:pt x="2" y="40"/>
                    <a:pt x="2" y="26"/>
                  </a:cubicBezTo>
                  <a:cubicBezTo>
                    <a:pt x="2" y="13"/>
                    <a:pt x="13" y="2"/>
                    <a:pt x="26" y="2"/>
                  </a:cubicBezTo>
                  <a:cubicBezTo>
                    <a:pt x="40" y="2"/>
                    <a:pt x="51" y="13"/>
                    <a:pt x="51" y="26"/>
                  </a:cubicBezTo>
                </a:path>
              </a:pathLst>
            </a:custGeom>
            <a:noFill/>
            <a:ln w="3175" cap="flat">
              <a:solidFill>
                <a:srgbClr val="7F7F7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group 76"/>
          <p:cNvGrpSpPr/>
          <p:nvPr/>
        </p:nvGrpSpPr>
        <p:grpSpPr>
          <a:xfrm rot="21600000">
            <a:off x="4330128" y="5273992"/>
            <a:ext cx="34163" cy="34163"/>
            <a:chOff x="0" y="0"/>
            <a:chExt cx="34163" cy="34163"/>
          </a:xfrm>
        </p:grpSpPr>
        <p:sp>
          <p:nvSpPr>
            <p:cNvPr id="322" name="path"/>
            <p:cNvSpPr/>
            <p:nvPr/>
          </p:nvSpPr>
          <p:spPr>
            <a:xfrm>
              <a:off x="1587" y="1587"/>
              <a:ext cx="30988" cy="30988"/>
            </a:xfrm>
            <a:custGeom>
              <a:avLst/>
              <a:gdLst/>
              <a:ahLst/>
              <a:cxnLst/>
              <a:rect l="0" t="0" r="0" b="0"/>
              <a:pathLst>
                <a:path w="48" h="48">
                  <a:moveTo>
                    <a:pt x="48" y="24"/>
                  </a:moveTo>
                  <a:cubicBezTo>
                    <a:pt x="48" y="37"/>
                    <a:pt x="37" y="48"/>
                    <a:pt x="24" y="48"/>
                  </a:cubicBez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</a:path>
              </a:pathLst>
            </a:custGeom>
            <a:solidFill>
              <a:srgbClr val="68E0F8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23" name="path"/>
            <p:cNvSpPr/>
            <p:nvPr/>
          </p:nvSpPr>
          <p:spPr>
            <a:xfrm>
              <a:off x="0" y="0"/>
              <a:ext cx="34163" cy="34163"/>
            </a:xfrm>
            <a:custGeom>
              <a:avLst/>
              <a:gdLst/>
              <a:ahLst/>
              <a:cxnLst/>
              <a:rect l="0" t="0" r="0" b="0"/>
              <a:pathLst>
                <a:path w="53" h="53">
                  <a:moveTo>
                    <a:pt x="51" y="26"/>
                  </a:moveTo>
                  <a:cubicBezTo>
                    <a:pt x="51" y="40"/>
                    <a:pt x="40" y="51"/>
                    <a:pt x="26" y="51"/>
                  </a:cubicBezTo>
                  <a:cubicBezTo>
                    <a:pt x="13" y="51"/>
                    <a:pt x="2" y="40"/>
                    <a:pt x="2" y="26"/>
                  </a:cubicBezTo>
                  <a:cubicBezTo>
                    <a:pt x="2" y="13"/>
                    <a:pt x="13" y="2"/>
                    <a:pt x="26" y="2"/>
                  </a:cubicBezTo>
                  <a:cubicBezTo>
                    <a:pt x="40" y="2"/>
                    <a:pt x="51" y="13"/>
                    <a:pt x="51" y="26"/>
                  </a:cubicBezTo>
                </a:path>
              </a:pathLst>
            </a:custGeom>
            <a:noFill/>
            <a:ln w="3175" cap="flat">
              <a:solidFill>
                <a:srgbClr val="7F7F7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78" name="group 78"/>
          <p:cNvGrpSpPr/>
          <p:nvPr/>
        </p:nvGrpSpPr>
        <p:grpSpPr>
          <a:xfrm rot="21600000">
            <a:off x="7096188" y="5377624"/>
            <a:ext cx="34163" cy="34163"/>
            <a:chOff x="0" y="0"/>
            <a:chExt cx="34163" cy="34163"/>
          </a:xfrm>
        </p:grpSpPr>
        <p:sp>
          <p:nvSpPr>
            <p:cNvPr id="324" name="path"/>
            <p:cNvSpPr/>
            <p:nvPr/>
          </p:nvSpPr>
          <p:spPr>
            <a:xfrm>
              <a:off x="1587" y="1587"/>
              <a:ext cx="30988" cy="30988"/>
            </a:xfrm>
            <a:custGeom>
              <a:avLst/>
              <a:gdLst/>
              <a:ahLst/>
              <a:cxnLst/>
              <a:rect l="0" t="0" r="0" b="0"/>
              <a:pathLst>
                <a:path w="48" h="48">
                  <a:moveTo>
                    <a:pt x="48" y="24"/>
                  </a:moveTo>
                  <a:cubicBezTo>
                    <a:pt x="48" y="37"/>
                    <a:pt x="37" y="48"/>
                    <a:pt x="24" y="48"/>
                  </a:cubicBez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</a:path>
              </a:pathLst>
            </a:custGeom>
            <a:solidFill>
              <a:srgbClr val="F9F9F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25" name="path"/>
            <p:cNvSpPr/>
            <p:nvPr/>
          </p:nvSpPr>
          <p:spPr>
            <a:xfrm>
              <a:off x="0" y="0"/>
              <a:ext cx="34163" cy="34163"/>
            </a:xfrm>
            <a:custGeom>
              <a:avLst/>
              <a:gdLst/>
              <a:ahLst/>
              <a:cxnLst/>
              <a:rect l="0" t="0" r="0" b="0"/>
              <a:pathLst>
                <a:path w="53" h="53">
                  <a:moveTo>
                    <a:pt x="51" y="26"/>
                  </a:moveTo>
                  <a:cubicBezTo>
                    <a:pt x="51" y="40"/>
                    <a:pt x="40" y="51"/>
                    <a:pt x="26" y="51"/>
                  </a:cubicBezTo>
                  <a:cubicBezTo>
                    <a:pt x="13" y="51"/>
                    <a:pt x="2" y="40"/>
                    <a:pt x="2" y="26"/>
                  </a:cubicBezTo>
                  <a:cubicBezTo>
                    <a:pt x="2" y="13"/>
                    <a:pt x="13" y="2"/>
                    <a:pt x="26" y="2"/>
                  </a:cubicBezTo>
                  <a:cubicBezTo>
                    <a:pt x="40" y="2"/>
                    <a:pt x="51" y="13"/>
                    <a:pt x="51" y="26"/>
                  </a:cubicBezTo>
                </a:path>
              </a:pathLst>
            </a:custGeom>
            <a:noFill/>
            <a:ln w="3175" cap="flat">
              <a:solidFill>
                <a:srgbClr val="7F7F7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ath"/>
          <p:cNvSpPr/>
          <p:nvPr/>
        </p:nvSpPr>
        <p:spPr>
          <a:xfrm>
            <a:off x="10300716" y="4178808"/>
            <a:ext cx="330707" cy="323087"/>
          </a:xfrm>
          <a:custGeom>
            <a:avLst/>
            <a:gdLst/>
            <a:ahLst/>
            <a:cxnLst/>
            <a:rect l="0" t="0" r="0" b="0"/>
            <a:pathLst>
              <a:path w="520" h="508">
                <a:moveTo>
                  <a:pt x="0" y="254"/>
                </a:moveTo>
                <a:cubicBezTo>
                  <a:pt x="0" y="113"/>
                  <a:pt x="116" y="0"/>
                  <a:pt x="260" y="0"/>
                </a:cubicBezTo>
                <a:cubicBezTo>
                  <a:pt x="404" y="0"/>
                  <a:pt x="520" y="113"/>
                  <a:pt x="520" y="254"/>
                </a:cubicBezTo>
                <a:cubicBezTo>
                  <a:pt x="520" y="395"/>
                  <a:pt x="404" y="508"/>
                  <a:pt x="260" y="508"/>
                </a:cubicBezTo>
                <a:cubicBezTo>
                  <a:pt x="116" y="508"/>
                  <a:pt x="0" y="395"/>
                  <a:pt x="0" y="254"/>
                </a:cubicBezTo>
              </a:path>
            </a:pathLst>
          </a:custGeom>
          <a:solidFill>
            <a:srgbClr val="BFBFB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27" name="path"/>
          <p:cNvSpPr/>
          <p:nvPr/>
        </p:nvSpPr>
        <p:spPr>
          <a:xfrm>
            <a:off x="10677144" y="3578351"/>
            <a:ext cx="330707" cy="324612"/>
          </a:xfrm>
          <a:custGeom>
            <a:avLst/>
            <a:gdLst/>
            <a:ahLst/>
            <a:cxnLst/>
            <a:rect l="0" t="0" r="0" b="0"/>
            <a:pathLst>
              <a:path w="520" h="511">
                <a:moveTo>
                  <a:pt x="0" y="255"/>
                </a:moveTo>
                <a:cubicBezTo>
                  <a:pt x="0" y="114"/>
                  <a:pt x="116" y="0"/>
                  <a:pt x="260" y="0"/>
                </a:cubicBezTo>
                <a:cubicBezTo>
                  <a:pt x="404" y="0"/>
                  <a:pt x="520" y="114"/>
                  <a:pt x="520" y="255"/>
                </a:cubicBezTo>
                <a:cubicBezTo>
                  <a:pt x="520" y="396"/>
                  <a:pt x="404" y="511"/>
                  <a:pt x="260" y="511"/>
                </a:cubicBezTo>
                <a:cubicBezTo>
                  <a:pt x="116" y="511"/>
                  <a:pt x="0" y="396"/>
                  <a:pt x="0" y="255"/>
                </a:cubicBezTo>
              </a:path>
            </a:pathLst>
          </a:custGeom>
          <a:solidFill>
            <a:srgbClr val="BFBFB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28" name="path"/>
          <p:cNvSpPr/>
          <p:nvPr/>
        </p:nvSpPr>
        <p:spPr>
          <a:xfrm>
            <a:off x="9956292" y="2979420"/>
            <a:ext cx="332231" cy="324611"/>
          </a:xfrm>
          <a:custGeom>
            <a:avLst/>
            <a:gdLst/>
            <a:ahLst/>
            <a:cxnLst/>
            <a:rect l="0" t="0" r="0" b="0"/>
            <a:pathLst>
              <a:path w="523" h="511">
                <a:moveTo>
                  <a:pt x="0" y="255"/>
                </a:moveTo>
                <a:cubicBezTo>
                  <a:pt x="0" y="114"/>
                  <a:pt x="117" y="0"/>
                  <a:pt x="261" y="0"/>
                </a:cubicBezTo>
                <a:cubicBezTo>
                  <a:pt x="405" y="0"/>
                  <a:pt x="523" y="114"/>
                  <a:pt x="523" y="255"/>
                </a:cubicBezTo>
                <a:cubicBezTo>
                  <a:pt x="523" y="396"/>
                  <a:pt x="405" y="511"/>
                  <a:pt x="261" y="511"/>
                </a:cubicBezTo>
                <a:cubicBezTo>
                  <a:pt x="117" y="511"/>
                  <a:pt x="0" y="396"/>
                  <a:pt x="0" y="255"/>
                </a:cubicBezTo>
              </a:path>
            </a:pathLst>
          </a:custGeom>
          <a:solidFill>
            <a:srgbClr val="BFBFB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29" name="path"/>
          <p:cNvSpPr/>
          <p:nvPr/>
        </p:nvSpPr>
        <p:spPr>
          <a:xfrm>
            <a:off x="9508235" y="4728971"/>
            <a:ext cx="330708" cy="323088"/>
          </a:xfrm>
          <a:custGeom>
            <a:avLst/>
            <a:gdLst/>
            <a:ahLst/>
            <a:cxnLst/>
            <a:rect l="0" t="0" r="0" b="0"/>
            <a:pathLst>
              <a:path w="520" h="508">
                <a:moveTo>
                  <a:pt x="0" y="254"/>
                </a:moveTo>
                <a:cubicBezTo>
                  <a:pt x="0" y="113"/>
                  <a:pt x="116" y="0"/>
                  <a:pt x="260" y="0"/>
                </a:cubicBezTo>
                <a:cubicBezTo>
                  <a:pt x="404" y="0"/>
                  <a:pt x="520" y="113"/>
                  <a:pt x="520" y="254"/>
                </a:cubicBezTo>
                <a:cubicBezTo>
                  <a:pt x="520" y="395"/>
                  <a:pt x="404" y="508"/>
                  <a:pt x="260" y="508"/>
                </a:cubicBezTo>
                <a:cubicBezTo>
                  <a:pt x="116" y="508"/>
                  <a:pt x="0" y="395"/>
                  <a:pt x="0" y="254"/>
                </a:cubicBezTo>
              </a:path>
            </a:pathLst>
          </a:custGeom>
          <a:solidFill>
            <a:srgbClr val="BFBFB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30" name="path"/>
          <p:cNvSpPr/>
          <p:nvPr/>
        </p:nvSpPr>
        <p:spPr>
          <a:xfrm>
            <a:off x="8843771" y="4178808"/>
            <a:ext cx="330708" cy="323087"/>
          </a:xfrm>
          <a:custGeom>
            <a:avLst/>
            <a:gdLst/>
            <a:ahLst/>
            <a:cxnLst/>
            <a:rect l="0" t="0" r="0" b="0"/>
            <a:pathLst>
              <a:path w="520" h="508">
                <a:moveTo>
                  <a:pt x="0" y="254"/>
                </a:moveTo>
                <a:cubicBezTo>
                  <a:pt x="0" y="113"/>
                  <a:pt x="116" y="0"/>
                  <a:pt x="260" y="0"/>
                </a:cubicBezTo>
                <a:cubicBezTo>
                  <a:pt x="404" y="0"/>
                  <a:pt x="520" y="113"/>
                  <a:pt x="520" y="254"/>
                </a:cubicBezTo>
                <a:cubicBezTo>
                  <a:pt x="520" y="395"/>
                  <a:pt x="404" y="508"/>
                  <a:pt x="260" y="508"/>
                </a:cubicBezTo>
                <a:cubicBezTo>
                  <a:pt x="116" y="508"/>
                  <a:pt x="0" y="395"/>
                  <a:pt x="0" y="254"/>
                </a:cubicBezTo>
              </a:path>
            </a:pathLst>
          </a:custGeom>
          <a:solidFill>
            <a:srgbClr val="BFBFB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31" name="path"/>
          <p:cNvSpPr/>
          <p:nvPr/>
        </p:nvSpPr>
        <p:spPr>
          <a:xfrm>
            <a:off x="9686544" y="4178808"/>
            <a:ext cx="330707" cy="323087"/>
          </a:xfrm>
          <a:custGeom>
            <a:avLst/>
            <a:gdLst/>
            <a:ahLst/>
            <a:cxnLst/>
            <a:rect l="0" t="0" r="0" b="0"/>
            <a:pathLst>
              <a:path w="520" h="508">
                <a:moveTo>
                  <a:pt x="0" y="254"/>
                </a:moveTo>
                <a:cubicBezTo>
                  <a:pt x="0" y="113"/>
                  <a:pt x="116" y="0"/>
                  <a:pt x="260" y="0"/>
                </a:cubicBezTo>
                <a:cubicBezTo>
                  <a:pt x="404" y="0"/>
                  <a:pt x="520" y="113"/>
                  <a:pt x="520" y="254"/>
                </a:cubicBezTo>
                <a:cubicBezTo>
                  <a:pt x="520" y="395"/>
                  <a:pt x="404" y="508"/>
                  <a:pt x="260" y="508"/>
                </a:cubicBezTo>
                <a:cubicBezTo>
                  <a:pt x="116" y="508"/>
                  <a:pt x="0" y="395"/>
                  <a:pt x="0" y="254"/>
                </a:cubicBezTo>
              </a:path>
            </a:pathLst>
          </a:custGeom>
          <a:solidFill>
            <a:srgbClr val="BFBFB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32" name="path"/>
          <p:cNvSpPr/>
          <p:nvPr/>
        </p:nvSpPr>
        <p:spPr>
          <a:xfrm>
            <a:off x="9296400" y="3578351"/>
            <a:ext cx="332231" cy="324612"/>
          </a:xfrm>
          <a:custGeom>
            <a:avLst/>
            <a:gdLst/>
            <a:ahLst/>
            <a:cxnLst/>
            <a:rect l="0" t="0" r="0" b="0"/>
            <a:pathLst>
              <a:path w="523" h="511">
                <a:moveTo>
                  <a:pt x="0" y="255"/>
                </a:moveTo>
                <a:cubicBezTo>
                  <a:pt x="0" y="114"/>
                  <a:pt x="117" y="0"/>
                  <a:pt x="261" y="0"/>
                </a:cubicBezTo>
                <a:cubicBezTo>
                  <a:pt x="405" y="0"/>
                  <a:pt x="523" y="114"/>
                  <a:pt x="523" y="255"/>
                </a:cubicBezTo>
                <a:cubicBezTo>
                  <a:pt x="523" y="396"/>
                  <a:pt x="405" y="511"/>
                  <a:pt x="261" y="511"/>
                </a:cubicBezTo>
                <a:cubicBezTo>
                  <a:pt x="117" y="511"/>
                  <a:pt x="0" y="396"/>
                  <a:pt x="0" y="255"/>
                </a:cubicBezTo>
              </a:path>
            </a:pathLst>
          </a:custGeom>
          <a:solidFill>
            <a:srgbClr val="BFBFB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33" name="picture 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010650" y="3849623"/>
            <a:ext cx="342900" cy="329565"/>
          </a:xfrm>
          <a:prstGeom prst="rect">
            <a:avLst/>
          </a:prstGeom>
        </p:spPr>
      </p:pic>
      <p:pic>
        <p:nvPicPr>
          <p:cNvPr id="334" name="picture 3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573386" y="3850385"/>
            <a:ext cx="279907" cy="328803"/>
          </a:xfrm>
          <a:prstGeom prst="rect">
            <a:avLst/>
          </a:prstGeom>
        </p:spPr>
      </p:pic>
      <p:pic>
        <p:nvPicPr>
          <p:cNvPr id="335" name="picture 3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199888" y="2700528"/>
            <a:ext cx="3001391" cy="3009899"/>
          </a:xfrm>
          <a:prstGeom prst="rect">
            <a:avLst/>
          </a:prstGeom>
        </p:spPr>
      </p:pic>
      <p:pic>
        <p:nvPicPr>
          <p:cNvPr id="336" name="picture 3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107680" y="3648455"/>
            <a:ext cx="1579117" cy="698500"/>
          </a:xfrm>
          <a:prstGeom prst="rect">
            <a:avLst/>
          </a:prstGeom>
        </p:spPr>
      </p:pic>
      <p:pic>
        <p:nvPicPr>
          <p:cNvPr id="337" name="picture 3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061959" y="4174235"/>
            <a:ext cx="3018155" cy="172720"/>
          </a:xfrm>
          <a:prstGeom prst="rect">
            <a:avLst/>
          </a:prstGeom>
        </p:spPr>
      </p:pic>
      <p:graphicFrame>
        <p:nvGraphicFramePr>
          <p:cNvPr id="338" name="table 338"/>
          <p:cNvGraphicFramePr>
            <a:graphicFrameLocks noGrp="1"/>
          </p:cNvGraphicFramePr>
          <p:nvPr/>
        </p:nvGraphicFramePr>
        <p:xfrm>
          <a:off x="5047297" y="2550985"/>
          <a:ext cx="6425565" cy="3705225"/>
        </p:xfrm>
        <a:graphic>
          <a:graphicData uri="http://schemas.openxmlformats.org/drawingml/2006/table">
            <a:tbl>
              <a:tblPr/>
              <a:tblGrid>
                <a:gridCol w="6425565"/>
              </a:tblGrid>
              <a:tr h="36957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0000"/>
                        </a:lnSpc>
                      </a:pPr>
                      <a:endParaRPr lang="en-US" altLang="en-US" sz="1000" dirty="0"/>
                    </a:p>
                    <a:p>
                      <a:pPr marL="500570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r>
                        <a:rPr sz="12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endParaRPr lang="en-US" altLang="en-US" sz="1200" dirty="0"/>
                    </a:p>
                    <a:p>
                      <a:pPr algn="l" rtl="0" eaLnBrk="0">
                        <a:lnSpc>
                          <a:spcPct val="137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8000"/>
                        </a:lnSpc>
                      </a:pPr>
                      <a:endParaRPr lang="en-US" altLang="en-US" sz="1000" dirty="0"/>
                    </a:p>
                    <a:p>
                      <a:pPr marL="5722620" algn="l" rtl="0" eaLnBrk="0">
                        <a:lnSpc>
                          <a:spcPct val="73000"/>
                        </a:lnSpc>
                        <a:spcBef>
                          <a:spcPts val="365"/>
                        </a:spcBef>
                      </a:pPr>
                      <a:r>
                        <a:rPr sz="12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48</a:t>
                      </a:r>
                      <a:endParaRPr lang="en-US" altLang="en-US" sz="1200" dirty="0"/>
                    </a:p>
                    <a:p>
                      <a:pPr algn="l" rtl="0" eaLnBrk="0">
                        <a:lnSpc>
                          <a:spcPct val="137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8000"/>
                        </a:lnSpc>
                      </a:pPr>
                      <a:endParaRPr lang="en-US" altLang="en-US" sz="1000" dirty="0"/>
                    </a:p>
                    <a:p>
                      <a:pPr marL="5346065" algn="l" rtl="0" eaLnBrk="0">
                        <a:lnSpc>
                          <a:spcPct val="73000"/>
                        </a:lnSpc>
                        <a:spcBef>
                          <a:spcPts val="370"/>
                        </a:spcBef>
                      </a:pPr>
                      <a:r>
                        <a:rPr sz="12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45</a:t>
                      </a:r>
                      <a:endParaRPr lang="en-US" altLang="en-US" sz="1200" dirty="0"/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2000"/>
                        </a:lnSpc>
                      </a:pPr>
                      <a:endParaRPr lang="en-US" altLang="en-US" sz="1000" dirty="0"/>
                    </a:p>
                    <a:p>
                      <a:pPr marL="4558030" algn="l" rtl="0" eaLnBrk="0">
                        <a:lnSpc>
                          <a:spcPct val="73000"/>
                        </a:lnSpc>
                        <a:spcBef>
                          <a:spcPts val="370"/>
                        </a:spcBef>
                      </a:pPr>
                      <a:r>
                        <a:rPr sz="12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23</a:t>
                      </a:r>
                      <a:endParaRPr lang="en-US" altLang="en-US" sz="12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300" dirty="0"/>
                    </a:p>
                    <a:p>
                      <a:pPr marL="336105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200" spc="-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有索</a:t>
                      </a:r>
                      <a:r>
                        <a:rPr sz="12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引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39" name="picture 3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03731" y="2700528"/>
            <a:ext cx="2976371" cy="3009899"/>
          </a:xfrm>
          <a:prstGeom prst="rect">
            <a:avLst/>
          </a:prstGeom>
        </p:spPr>
      </p:pic>
      <p:sp>
        <p:nvSpPr>
          <p:cNvPr id="340" name="path"/>
          <p:cNvSpPr/>
          <p:nvPr/>
        </p:nvSpPr>
        <p:spPr>
          <a:xfrm>
            <a:off x="1688591" y="3419855"/>
            <a:ext cx="1734311" cy="1706879"/>
          </a:xfrm>
          <a:custGeom>
            <a:avLst/>
            <a:gdLst/>
            <a:ahLst/>
            <a:cxnLst/>
            <a:rect l="0" t="0" r="0" b="0"/>
            <a:pathLst>
              <a:path w="2731" h="2687">
                <a:moveTo>
                  <a:pt x="60" y="1343"/>
                </a:moveTo>
                <a:cubicBezTo>
                  <a:pt x="60" y="634"/>
                  <a:pt x="644" y="60"/>
                  <a:pt x="1365" y="60"/>
                </a:cubicBezTo>
                <a:cubicBezTo>
                  <a:pt x="2086" y="60"/>
                  <a:pt x="2671" y="634"/>
                  <a:pt x="2671" y="1343"/>
                </a:cubicBezTo>
                <a:cubicBezTo>
                  <a:pt x="2671" y="2053"/>
                  <a:pt x="2086" y="2627"/>
                  <a:pt x="1365" y="2627"/>
                </a:cubicBezTo>
                <a:cubicBezTo>
                  <a:pt x="644" y="2627"/>
                  <a:pt x="60" y="2053"/>
                  <a:pt x="60" y="1343"/>
                </a:cubicBezTo>
              </a:path>
            </a:pathLst>
          </a:custGeom>
          <a:noFill/>
          <a:ln w="76200" cap="flat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341" name="table 341"/>
          <p:cNvGraphicFramePr>
            <a:graphicFrameLocks noGrp="1"/>
          </p:cNvGraphicFramePr>
          <p:nvPr/>
        </p:nvGraphicFramePr>
        <p:xfrm>
          <a:off x="764857" y="2558605"/>
          <a:ext cx="3825239" cy="3679190"/>
        </p:xfrm>
        <a:graphic>
          <a:graphicData uri="http://schemas.openxmlformats.org/drawingml/2006/table">
            <a:tbl>
              <a:tblPr/>
              <a:tblGrid>
                <a:gridCol w="3825239"/>
              </a:tblGrid>
              <a:tr h="366966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marL="1399540" algn="l" rtl="0" eaLnBrk="0">
                        <a:lnSpc>
                          <a:spcPct val="83000"/>
                        </a:lnSpc>
                        <a:spcBef>
                          <a:spcPts val="5"/>
                        </a:spcBef>
                      </a:pPr>
                      <a:r>
                        <a:rPr sz="3200" spc="-50" dirty="0">
                          <a:ln w="9525" cap="flat" cmpd="sng">
                            <a:solidFill>
                              <a:srgbClr val="FF0000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</a:t>
                      </a:r>
                      <a:r>
                        <a:rPr sz="3200" spc="-40" dirty="0">
                          <a:ln w="9525" cap="flat" cmpd="sng">
                            <a:solidFill>
                              <a:srgbClr val="FF0000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</a:t>
                      </a:r>
                      <a:endParaRPr lang="en-US" altLang="en-US" sz="3200" dirty="0"/>
                    </a:p>
                    <a:p>
                      <a:pPr marL="1405255" algn="l" rtl="0" eaLnBrk="0">
                        <a:lnSpc>
                          <a:spcPts val="4190"/>
                        </a:lnSpc>
                      </a:pPr>
                      <a:r>
                        <a:rPr sz="3200" spc="-60" dirty="0">
                          <a:ln w="9525" cap="flat" cmpd="sng">
                            <a:solidFill>
                              <a:srgbClr val="FF0000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扫</a:t>
                      </a:r>
                      <a:r>
                        <a:rPr sz="3200" spc="-50" dirty="0">
                          <a:ln w="9525" cap="flat" cmpd="sng">
                            <a:solidFill>
                              <a:srgbClr val="FF0000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描</a:t>
                      </a:r>
                      <a:endParaRPr lang="en-US" altLang="en-US" sz="3200" dirty="0"/>
                    </a:p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300" dirty="0"/>
                    </a:p>
                    <a:p>
                      <a:pPr marL="156527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200" spc="-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无索</a:t>
                      </a:r>
                      <a:r>
                        <a:rPr sz="12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引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42" name="rect"/>
          <p:cNvSpPr/>
          <p:nvPr/>
        </p:nvSpPr>
        <p:spPr>
          <a:xfrm>
            <a:off x="9813035" y="6582156"/>
            <a:ext cx="2378964" cy="275841"/>
          </a:xfrm>
          <a:prstGeom prst="rect">
            <a:avLst/>
          </a:prstGeom>
          <a:solidFill>
            <a:srgbClr val="B60004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43" name="textbox 343"/>
          <p:cNvSpPr/>
          <p:nvPr/>
        </p:nvSpPr>
        <p:spPr>
          <a:xfrm>
            <a:off x="-12700" y="6526098"/>
            <a:ext cx="12217400" cy="3810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24000"/>
              </a:lnSpc>
              <a:tabLst>
                <a:tab pos="819785" algn="l"/>
              </a:tabLst>
            </a:pPr>
            <a:r>
              <a:rPr sz="1300" u="sng" spc="0" dirty="0">
                <a:solidFill>
                  <a:srgbClr val="FF0000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100" u="sng" spc="-10" baseline="7000" dirty="0">
                <a:solidFill>
                  <a:srgbClr val="FF0000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备注：上述二叉树索引结构的只是一个示意图，</a:t>
            </a:r>
            <a:r>
              <a:rPr sz="1300" u="sng" spc="-10" dirty="0">
                <a:solidFill>
                  <a:srgbClr val="FF0000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100" u="sng" spc="-10" baseline="7000" dirty="0">
                <a:solidFill>
                  <a:srgbClr val="FF0000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并不是真实的索引结构。</a:t>
            </a:r>
            <a:r>
              <a:rPr sz="1300" u="sng" spc="-10" dirty="0">
                <a:solidFill>
                  <a:srgbClr val="FF0000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   </a:t>
            </a:r>
            <a:r>
              <a:rPr sz="1300" u="sng" spc="0" dirty="0">
                <a:solidFill>
                  <a:srgbClr val="FF0000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3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</a:t>
            </a:r>
            <a:r>
              <a:rPr sz="2400" spc="0" baseline="-1700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高级软件人才培训专家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endParaRPr lang="en-US" altLang="en-US" sz="1500" dirty="0"/>
          </a:p>
        </p:txBody>
      </p:sp>
      <p:pic>
        <p:nvPicPr>
          <p:cNvPr id="344" name="picture 3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925393" y="6582156"/>
            <a:ext cx="440626" cy="275840"/>
          </a:xfrm>
          <a:prstGeom prst="rect">
            <a:avLst/>
          </a:prstGeom>
        </p:spPr>
      </p:pic>
      <p:sp>
        <p:nvSpPr>
          <p:cNvPr id="345" name="path"/>
          <p:cNvSpPr/>
          <p:nvPr/>
        </p:nvSpPr>
        <p:spPr>
          <a:xfrm>
            <a:off x="8577071" y="4738116"/>
            <a:ext cx="330708" cy="324611"/>
          </a:xfrm>
          <a:custGeom>
            <a:avLst/>
            <a:gdLst/>
            <a:ahLst/>
            <a:cxnLst/>
            <a:rect l="0" t="0" r="0" b="0"/>
            <a:pathLst>
              <a:path w="520" h="511">
                <a:moveTo>
                  <a:pt x="0" y="255"/>
                </a:moveTo>
                <a:cubicBezTo>
                  <a:pt x="0" y="114"/>
                  <a:pt x="116" y="0"/>
                  <a:pt x="260" y="0"/>
                </a:cubicBezTo>
                <a:cubicBezTo>
                  <a:pt x="404" y="0"/>
                  <a:pt x="520" y="114"/>
                  <a:pt x="520" y="255"/>
                </a:cubicBezTo>
                <a:cubicBezTo>
                  <a:pt x="520" y="396"/>
                  <a:pt x="404" y="511"/>
                  <a:pt x="260" y="511"/>
                </a:cubicBezTo>
                <a:cubicBezTo>
                  <a:pt x="116" y="511"/>
                  <a:pt x="0" y="396"/>
                  <a:pt x="0" y="255"/>
                </a:cubicBezTo>
              </a:path>
            </a:pathLst>
          </a:custGeom>
          <a:solidFill>
            <a:srgbClr val="BFBFB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46" name="picture 3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467594" y="3850513"/>
            <a:ext cx="266827" cy="328676"/>
          </a:xfrm>
          <a:prstGeom prst="rect">
            <a:avLst/>
          </a:prstGeom>
        </p:spPr>
      </p:pic>
      <p:pic>
        <p:nvPicPr>
          <p:cNvPr id="347" name="picture 3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186801" y="3896614"/>
            <a:ext cx="2664079" cy="84201"/>
          </a:xfrm>
          <a:prstGeom prst="rect">
            <a:avLst/>
          </a:prstGeom>
        </p:spPr>
      </p:pic>
      <p:sp>
        <p:nvSpPr>
          <p:cNvPr id="348" name="path"/>
          <p:cNvSpPr/>
          <p:nvPr/>
        </p:nvSpPr>
        <p:spPr>
          <a:xfrm>
            <a:off x="9124188" y="4738116"/>
            <a:ext cx="330708" cy="324611"/>
          </a:xfrm>
          <a:custGeom>
            <a:avLst/>
            <a:gdLst/>
            <a:ahLst/>
            <a:cxnLst/>
            <a:rect l="0" t="0" r="0" b="0"/>
            <a:pathLst>
              <a:path w="520" h="511">
                <a:moveTo>
                  <a:pt x="0" y="255"/>
                </a:moveTo>
                <a:cubicBezTo>
                  <a:pt x="0" y="114"/>
                  <a:pt x="116" y="0"/>
                  <a:pt x="260" y="0"/>
                </a:cubicBezTo>
                <a:cubicBezTo>
                  <a:pt x="404" y="0"/>
                  <a:pt x="520" y="114"/>
                  <a:pt x="520" y="255"/>
                </a:cubicBezTo>
                <a:cubicBezTo>
                  <a:pt x="520" y="396"/>
                  <a:pt x="404" y="511"/>
                  <a:pt x="260" y="511"/>
                </a:cubicBezTo>
                <a:cubicBezTo>
                  <a:pt x="116" y="511"/>
                  <a:pt x="0" y="396"/>
                  <a:pt x="0" y="255"/>
                </a:cubicBezTo>
              </a:path>
            </a:pathLst>
          </a:custGeom>
          <a:solidFill>
            <a:srgbClr val="BFBFB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49" name="picture 3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9654667" y="4453382"/>
            <a:ext cx="91313" cy="276225"/>
          </a:xfrm>
          <a:prstGeom prst="rect">
            <a:avLst/>
          </a:prstGeom>
        </p:spPr>
      </p:pic>
      <p:pic>
        <p:nvPicPr>
          <p:cNvPr id="350" name="picture 3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9118219" y="4450715"/>
            <a:ext cx="171450" cy="288798"/>
          </a:xfrm>
          <a:prstGeom prst="rect">
            <a:avLst/>
          </a:prstGeom>
        </p:spPr>
      </p:pic>
      <p:pic>
        <p:nvPicPr>
          <p:cNvPr id="351" name="picture 35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9223375" y="4725923"/>
            <a:ext cx="508000" cy="25400"/>
          </a:xfrm>
          <a:prstGeom prst="rect">
            <a:avLst/>
          </a:prstGeom>
        </p:spPr>
      </p:pic>
      <p:pic>
        <p:nvPicPr>
          <p:cNvPr id="352" name="picture 35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8107680" y="4457827"/>
            <a:ext cx="104013" cy="82550"/>
          </a:xfrm>
          <a:prstGeom prst="rect">
            <a:avLst/>
          </a:prstGeom>
        </p:spPr>
      </p:pic>
      <p:pic>
        <p:nvPicPr>
          <p:cNvPr id="353" name="picture 35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9276715" y="5062728"/>
            <a:ext cx="19050" cy="412750"/>
          </a:xfrm>
          <a:prstGeom prst="rect">
            <a:avLst/>
          </a:prstGeom>
        </p:spPr>
      </p:pic>
      <p:pic>
        <p:nvPicPr>
          <p:cNvPr id="354" name="picture 35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8107680" y="3419855"/>
            <a:ext cx="1361185" cy="159639"/>
          </a:xfrm>
          <a:prstGeom prst="rect">
            <a:avLst/>
          </a:prstGeom>
        </p:spPr>
      </p:pic>
      <p:pic>
        <p:nvPicPr>
          <p:cNvPr id="355" name="picture 35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8107680" y="4694173"/>
            <a:ext cx="112394" cy="82550"/>
          </a:xfrm>
          <a:prstGeom prst="rect">
            <a:avLst/>
          </a:prstGeom>
        </p:spPr>
      </p:pic>
      <p:pic>
        <p:nvPicPr>
          <p:cNvPr id="356" name="picture 3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8107680" y="4894833"/>
            <a:ext cx="1572386" cy="467105"/>
          </a:xfrm>
          <a:prstGeom prst="rect">
            <a:avLst/>
          </a:prstGeom>
        </p:spPr>
      </p:pic>
      <p:pic>
        <p:nvPicPr>
          <p:cNvPr id="357" name="picture 35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8742426" y="4450969"/>
            <a:ext cx="158495" cy="288544"/>
          </a:xfrm>
          <a:prstGeom prst="rect">
            <a:avLst/>
          </a:prstGeom>
        </p:spPr>
      </p:pic>
      <p:sp>
        <p:nvSpPr>
          <p:cNvPr id="358" name="textbox 358"/>
          <p:cNvSpPr/>
          <p:nvPr/>
        </p:nvSpPr>
        <p:spPr>
          <a:xfrm>
            <a:off x="8932671" y="4282668"/>
            <a:ext cx="167639" cy="1600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</a:pPr>
            <a:r>
              <a:rPr sz="120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</a:t>
            </a: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endParaRPr lang="en-US" altLang="en-US" sz="1200" dirty="0"/>
          </a:p>
        </p:txBody>
      </p:sp>
      <p:sp>
        <p:nvSpPr>
          <p:cNvPr id="359" name="textbox 359"/>
          <p:cNvSpPr/>
          <p:nvPr/>
        </p:nvSpPr>
        <p:spPr>
          <a:xfrm>
            <a:off x="9208414" y="4843246"/>
            <a:ext cx="172085" cy="1600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</a:pP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</a:t>
            </a:r>
            <a:endParaRPr lang="en-US" altLang="en-US" sz="1200" dirty="0"/>
          </a:p>
        </p:txBody>
      </p:sp>
      <p:sp>
        <p:nvSpPr>
          <p:cNvPr id="360" name="textbox 360"/>
          <p:cNvSpPr/>
          <p:nvPr/>
        </p:nvSpPr>
        <p:spPr>
          <a:xfrm>
            <a:off x="8665464" y="4844008"/>
            <a:ext cx="167639" cy="1593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</a:pPr>
            <a:r>
              <a:rPr sz="120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</a:t>
            </a: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7</a:t>
            </a:r>
            <a:endParaRPr lang="en-US" altLang="en-US" sz="1200" dirty="0"/>
          </a:p>
        </p:txBody>
      </p:sp>
      <p:sp>
        <p:nvSpPr>
          <p:cNvPr id="361" name="textbox 361"/>
          <p:cNvSpPr/>
          <p:nvPr/>
        </p:nvSpPr>
        <p:spPr>
          <a:xfrm>
            <a:off x="9381532" y="3682906"/>
            <a:ext cx="172085" cy="1600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4000"/>
              </a:lnSpc>
            </a:pP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22</a:t>
            </a:r>
            <a:endParaRPr lang="en-US" altLang="en-US" sz="1200" dirty="0"/>
          </a:p>
        </p:txBody>
      </p:sp>
      <p:sp>
        <p:nvSpPr>
          <p:cNvPr id="362" name="path"/>
          <p:cNvSpPr/>
          <p:nvPr/>
        </p:nvSpPr>
        <p:spPr>
          <a:xfrm>
            <a:off x="7693152" y="3454908"/>
            <a:ext cx="1734311" cy="1706879"/>
          </a:xfrm>
          <a:custGeom>
            <a:avLst/>
            <a:gdLst/>
            <a:ahLst/>
            <a:cxnLst/>
            <a:rect l="0" t="0" r="0" b="0"/>
            <a:pathLst>
              <a:path w="2731" h="2687">
                <a:moveTo>
                  <a:pt x="60" y="1343"/>
                </a:moveTo>
                <a:cubicBezTo>
                  <a:pt x="60" y="634"/>
                  <a:pt x="644" y="60"/>
                  <a:pt x="1365" y="60"/>
                </a:cubicBezTo>
                <a:cubicBezTo>
                  <a:pt x="2086" y="60"/>
                  <a:pt x="2671" y="634"/>
                  <a:pt x="2671" y="1343"/>
                </a:cubicBezTo>
                <a:cubicBezTo>
                  <a:pt x="2671" y="2053"/>
                  <a:pt x="2086" y="2627"/>
                  <a:pt x="1365" y="2627"/>
                </a:cubicBezTo>
                <a:cubicBezTo>
                  <a:pt x="644" y="2627"/>
                  <a:pt x="60" y="2053"/>
                  <a:pt x="60" y="1343"/>
                </a:cubicBezTo>
              </a:path>
            </a:pathLst>
          </a:custGeom>
          <a:noFill/>
          <a:ln w="76200" cap="flat">
            <a:solidFill>
              <a:srgbClr val="00B05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3" name="textbox 363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364" name="path"/>
          <p:cNvSpPr/>
          <p:nvPr/>
        </p:nvSpPr>
        <p:spPr>
          <a:xfrm>
            <a:off x="1942293" y="3668534"/>
            <a:ext cx="1226274" cy="1207743"/>
          </a:xfrm>
          <a:custGeom>
            <a:avLst/>
            <a:gdLst/>
            <a:ahLst/>
            <a:cxnLst/>
            <a:rect l="0" t="0" r="0" b="0"/>
            <a:pathLst>
              <a:path w="1931" h="1901">
                <a:moveTo>
                  <a:pt x="1889" y="42"/>
                </a:moveTo>
                <a:lnTo>
                  <a:pt x="42" y="1859"/>
                </a:lnTo>
              </a:path>
            </a:pathLst>
          </a:custGeom>
          <a:noFill/>
          <a:ln w="76200" cap="flat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65" name="picture 36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3384803" y="2112264"/>
            <a:ext cx="3179063" cy="420623"/>
          </a:xfrm>
          <a:prstGeom prst="rect">
            <a:avLst/>
          </a:prstGeom>
        </p:spPr>
      </p:pic>
      <p:pic>
        <p:nvPicPr>
          <p:cNvPr id="366" name="picture 36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sp>
        <p:nvSpPr>
          <p:cNvPr id="367" name="textbox 367"/>
          <p:cNvSpPr/>
          <p:nvPr/>
        </p:nvSpPr>
        <p:spPr>
          <a:xfrm>
            <a:off x="8174894" y="4080327"/>
            <a:ext cx="798830" cy="4806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3200" spc="-160" dirty="0">
                <a:ln w="9525" cap="flat" cmpd="sng">
                  <a:solidFill>
                    <a:srgbClr val="00B05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B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高效</a:t>
            </a:r>
            <a:endParaRPr lang="en-US" altLang="en-US" sz="3200" dirty="0"/>
          </a:p>
        </p:txBody>
      </p:sp>
      <p:sp>
        <p:nvSpPr>
          <p:cNvPr id="368" name="textbox 368"/>
          <p:cNvSpPr/>
          <p:nvPr/>
        </p:nvSpPr>
        <p:spPr>
          <a:xfrm>
            <a:off x="802054" y="1112977"/>
            <a:ext cx="1013460" cy="307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索引概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述</a:t>
            </a:r>
            <a:endParaRPr lang="en-US" altLang="en-US" sz="2000" dirty="0"/>
          </a:p>
        </p:txBody>
      </p:sp>
      <p:grpSp>
        <p:nvGrpSpPr>
          <p:cNvPr id="80" name="group 8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369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70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71" name="picture 37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10234803" y="3249929"/>
            <a:ext cx="491997" cy="377825"/>
          </a:xfrm>
          <a:prstGeom prst="rect">
            <a:avLst/>
          </a:prstGeom>
        </p:spPr>
      </p:pic>
      <p:pic>
        <p:nvPicPr>
          <p:cNvPr id="372" name="picture 37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373" name="picture 37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9580626" y="3250310"/>
            <a:ext cx="431800" cy="377444"/>
          </a:xfrm>
          <a:prstGeom prst="rect">
            <a:avLst/>
          </a:prstGeom>
        </p:spPr>
      </p:pic>
      <p:pic>
        <p:nvPicPr>
          <p:cNvPr id="374" name="picture 37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8107680" y="3126486"/>
            <a:ext cx="1848993" cy="76200"/>
          </a:xfrm>
          <a:prstGeom prst="rect">
            <a:avLst/>
          </a:prstGeom>
        </p:spPr>
      </p:pic>
      <p:sp>
        <p:nvSpPr>
          <p:cNvPr id="375" name="textbox 375"/>
          <p:cNvSpPr/>
          <p:nvPr/>
        </p:nvSpPr>
        <p:spPr>
          <a:xfrm>
            <a:off x="806864" y="1758111"/>
            <a:ext cx="694055" cy="2489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500" spc="-4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4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演示</a:t>
            </a:r>
            <a:endParaRPr lang="en-US" altLang="en-US" sz="1500" dirty="0"/>
          </a:p>
        </p:txBody>
      </p:sp>
      <p:pic>
        <p:nvPicPr>
          <p:cNvPr id="376" name="picture 37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21600000">
            <a:off x="3837432" y="3079622"/>
            <a:ext cx="633602" cy="171450"/>
          </a:xfrm>
          <a:prstGeom prst="rect">
            <a:avLst/>
          </a:prstGeom>
        </p:spPr>
      </p:pic>
      <p:sp>
        <p:nvSpPr>
          <p:cNvPr id="377" name="path"/>
          <p:cNvSpPr/>
          <p:nvPr/>
        </p:nvSpPr>
        <p:spPr>
          <a:xfrm>
            <a:off x="11079480" y="4178808"/>
            <a:ext cx="332231" cy="323087"/>
          </a:xfrm>
          <a:custGeom>
            <a:avLst/>
            <a:gdLst/>
            <a:ahLst/>
            <a:cxnLst/>
            <a:rect l="0" t="0" r="0" b="0"/>
            <a:pathLst>
              <a:path w="523" h="508">
                <a:moveTo>
                  <a:pt x="0" y="254"/>
                </a:moveTo>
                <a:cubicBezTo>
                  <a:pt x="0" y="113"/>
                  <a:pt x="117" y="0"/>
                  <a:pt x="261" y="0"/>
                </a:cubicBezTo>
                <a:cubicBezTo>
                  <a:pt x="405" y="0"/>
                  <a:pt x="523" y="113"/>
                  <a:pt x="523" y="254"/>
                </a:cubicBezTo>
                <a:cubicBezTo>
                  <a:pt x="523" y="395"/>
                  <a:pt x="405" y="508"/>
                  <a:pt x="261" y="508"/>
                </a:cubicBezTo>
                <a:cubicBezTo>
                  <a:pt x="117" y="508"/>
                  <a:pt x="0" y="395"/>
                  <a:pt x="0" y="254"/>
                </a:cubicBezTo>
              </a:path>
            </a:pathLst>
          </a:custGeom>
          <a:solidFill>
            <a:srgbClr val="BFBFB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78" name="picture 37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21600000">
            <a:off x="10954257" y="3850132"/>
            <a:ext cx="292989" cy="329057"/>
          </a:xfrm>
          <a:prstGeom prst="rect">
            <a:avLst/>
          </a:prstGeom>
        </p:spPr>
      </p:pic>
      <p:pic>
        <p:nvPicPr>
          <p:cNvPr id="379" name="picture 37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1600000">
            <a:off x="8245475" y="4725923"/>
            <a:ext cx="952500" cy="25400"/>
          </a:xfrm>
          <a:prstGeom prst="rect">
            <a:avLst/>
          </a:prstGeom>
        </p:spPr>
      </p:pic>
      <p:sp>
        <p:nvSpPr>
          <p:cNvPr id="380" name="path"/>
          <p:cNvSpPr/>
          <p:nvPr/>
        </p:nvSpPr>
        <p:spPr>
          <a:xfrm>
            <a:off x="11342687" y="6126022"/>
            <a:ext cx="130175" cy="130187"/>
          </a:xfrm>
          <a:custGeom>
            <a:avLst/>
            <a:gdLst/>
            <a:ahLst/>
            <a:cxnLst/>
            <a:rect l="0" t="0" r="0" b="0"/>
            <a:pathLst>
              <a:path w="205" h="205">
                <a:moveTo>
                  <a:pt x="197" y="7"/>
                </a:moveTo>
                <a:cubicBezTo>
                  <a:pt x="197" y="112"/>
                  <a:pt x="112" y="197"/>
                  <a:pt x="7" y="197"/>
                </a:cubicBezTo>
              </a:path>
            </a:pathLst>
          </a:custGeom>
          <a:noFill/>
          <a:ln w="9525" cap="flat">
            <a:solidFill>
              <a:srgbClr val="7F7F7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1" name="path"/>
          <p:cNvSpPr/>
          <p:nvPr/>
        </p:nvSpPr>
        <p:spPr>
          <a:xfrm>
            <a:off x="5047297" y="6126022"/>
            <a:ext cx="130175" cy="130187"/>
          </a:xfrm>
          <a:custGeom>
            <a:avLst/>
            <a:gdLst/>
            <a:ahLst/>
            <a:cxnLst/>
            <a:rect l="0" t="0" r="0" b="0"/>
            <a:pathLst>
              <a:path w="205" h="205">
                <a:moveTo>
                  <a:pt x="197" y="197"/>
                </a:moveTo>
                <a:cubicBezTo>
                  <a:pt x="92" y="197"/>
                  <a:pt x="7" y="112"/>
                  <a:pt x="7" y="7"/>
                </a:cubicBezTo>
              </a:path>
            </a:pathLst>
          </a:custGeom>
          <a:noFill/>
          <a:ln w="9525" cap="flat">
            <a:solidFill>
              <a:srgbClr val="7F7F7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2" name="path"/>
          <p:cNvSpPr/>
          <p:nvPr/>
        </p:nvSpPr>
        <p:spPr>
          <a:xfrm>
            <a:off x="11342687" y="2550985"/>
            <a:ext cx="130175" cy="130175"/>
          </a:xfrm>
          <a:custGeom>
            <a:avLst/>
            <a:gdLst/>
            <a:ahLst/>
            <a:cxnLst/>
            <a:rect l="0" t="0" r="0" b="0"/>
            <a:pathLst>
              <a:path w="205" h="205">
                <a:moveTo>
                  <a:pt x="7" y="7"/>
                </a:moveTo>
                <a:cubicBezTo>
                  <a:pt x="112" y="7"/>
                  <a:pt x="197" y="92"/>
                  <a:pt x="197" y="197"/>
                </a:cubicBezTo>
              </a:path>
            </a:pathLst>
          </a:custGeom>
          <a:noFill/>
          <a:ln w="9525" cap="flat">
            <a:solidFill>
              <a:srgbClr val="7F7F7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3" name="path"/>
          <p:cNvSpPr/>
          <p:nvPr/>
        </p:nvSpPr>
        <p:spPr>
          <a:xfrm>
            <a:off x="5047297" y="2550985"/>
            <a:ext cx="130175" cy="130175"/>
          </a:xfrm>
          <a:custGeom>
            <a:avLst/>
            <a:gdLst/>
            <a:ahLst/>
            <a:cxnLst/>
            <a:rect l="0" t="0" r="0" b="0"/>
            <a:pathLst>
              <a:path w="205" h="205">
                <a:moveTo>
                  <a:pt x="7" y="197"/>
                </a:moveTo>
                <a:cubicBezTo>
                  <a:pt x="7" y="92"/>
                  <a:pt x="92" y="7"/>
                  <a:pt x="197" y="7"/>
                </a:cubicBezTo>
              </a:path>
            </a:pathLst>
          </a:custGeom>
          <a:noFill/>
          <a:ln w="9525" cap="flat">
            <a:solidFill>
              <a:srgbClr val="7F7F7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4" name="textbox 384"/>
          <p:cNvSpPr/>
          <p:nvPr/>
        </p:nvSpPr>
        <p:spPr>
          <a:xfrm>
            <a:off x="11163910" y="4282668"/>
            <a:ext cx="173354" cy="1600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</a:pP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</a:t>
            </a:r>
            <a:endParaRPr lang="en-US" altLang="en-US" sz="1200" dirty="0"/>
          </a:p>
        </p:txBody>
      </p:sp>
      <p:sp>
        <p:nvSpPr>
          <p:cNvPr id="385" name="textbox 385"/>
          <p:cNvSpPr/>
          <p:nvPr/>
        </p:nvSpPr>
        <p:spPr>
          <a:xfrm>
            <a:off x="9770491" y="4282668"/>
            <a:ext cx="173354" cy="1600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</a:pP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</a:t>
            </a:r>
            <a:endParaRPr lang="en-US" altLang="en-US" sz="1200" dirty="0"/>
          </a:p>
        </p:txBody>
      </p:sp>
      <p:pic>
        <p:nvPicPr>
          <p:cNvPr id="386" name="picture 38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21600000">
            <a:off x="10290175" y="4673345"/>
            <a:ext cx="182498" cy="77977"/>
          </a:xfrm>
          <a:prstGeom prst="rect">
            <a:avLst/>
          </a:prstGeom>
        </p:spPr>
      </p:pic>
      <p:pic>
        <p:nvPicPr>
          <p:cNvPr id="387" name="picture 38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9756775" y="4725923"/>
            <a:ext cx="508000" cy="25400"/>
          </a:xfrm>
          <a:prstGeom prst="rect">
            <a:avLst/>
          </a:prstGeom>
        </p:spPr>
      </p:pic>
      <p:pic>
        <p:nvPicPr>
          <p:cNvPr id="388" name="picture 38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600000">
            <a:off x="9204579" y="5500878"/>
            <a:ext cx="91185" cy="80263"/>
          </a:xfrm>
          <a:prstGeom prst="rect">
            <a:avLst/>
          </a:prstGeom>
        </p:spPr>
      </p:pic>
      <p:pic>
        <p:nvPicPr>
          <p:cNvPr id="389" name="picture 38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600000">
            <a:off x="8404479" y="5555741"/>
            <a:ext cx="241300" cy="25400"/>
          </a:xfrm>
          <a:prstGeom prst="rect">
            <a:avLst/>
          </a:prstGeom>
        </p:spPr>
      </p:pic>
      <p:pic>
        <p:nvPicPr>
          <p:cNvPr id="390" name="picture 39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600000">
            <a:off x="8671179" y="5555741"/>
            <a:ext cx="241300" cy="25400"/>
          </a:xfrm>
          <a:prstGeom prst="rect">
            <a:avLst/>
          </a:prstGeom>
        </p:spPr>
      </p:pic>
      <p:pic>
        <p:nvPicPr>
          <p:cNvPr id="391" name="picture 39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600000">
            <a:off x="8937879" y="5555741"/>
            <a:ext cx="241300" cy="25400"/>
          </a:xfrm>
          <a:prstGeom prst="rect">
            <a:avLst/>
          </a:prstGeom>
        </p:spPr>
      </p:pic>
      <p:pic>
        <p:nvPicPr>
          <p:cNvPr id="392" name="picture 39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21600000">
            <a:off x="8226679" y="5555741"/>
            <a:ext cx="152400" cy="25400"/>
          </a:xfrm>
          <a:prstGeom prst="rect">
            <a:avLst/>
          </a:prstGeom>
        </p:spPr>
      </p:pic>
      <p:pic>
        <p:nvPicPr>
          <p:cNvPr id="393" name="picture 39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21600000">
            <a:off x="10453623" y="4501895"/>
            <a:ext cx="19050" cy="1460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4" name="table 394"/>
          <p:cNvGraphicFramePr>
            <a:graphicFrameLocks noGrp="1"/>
          </p:cNvGraphicFramePr>
          <p:nvPr/>
        </p:nvGraphicFramePr>
        <p:xfrm>
          <a:off x="872604" y="2265934"/>
          <a:ext cx="10704195" cy="1731645"/>
        </p:xfrm>
        <a:graphic>
          <a:graphicData uri="http://schemas.openxmlformats.org/drawingml/2006/table">
            <a:tbl>
              <a:tblPr/>
              <a:tblGrid>
                <a:gridCol w="5345429"/>
                <a:gridCol w="5358765"/>
              </a:tblGrid>
              <a:tr h="69786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6000"/>
                        </a:lnSpc>
                      </a:pPr>
                      <a:endParaRPr lang="en-US" altLang="en-US" sz="1000" dirty="0"/>
                    </a:p>
                    <a:p>
                      <a:pPr marL="2450465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8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优势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6000"/>
                        </a:lnSpc>
                      </a:pPr>
                      <a:endParaRPr lang="en-US" altLang="en-US" sz="1000" dirty="0"/>
                    </a:p>
                    <a:p>
                      <a:pPr marL="2452370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8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劣势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</a:tr>
              <a:tr h="50926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100330" algn="l" rtl="0" eaLnBrk="0">
                        <a:lnSpc>
                          <a:spcPct val="97000"/>
                        </a:lnSpc>
                      </a:pPr>
                      <a:r>
                        <a:rPr sz="1400" spc="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提高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数据检索的效率，降低数据库的IO成本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marL="94615" algn="l" rtl="0" eaLnBrk="0">
                        <a:lnSpc>
                          <a:spcPct val="97000"/>
                        </a:lnSpc>
                        <a:spcBef>
                          <a:spcPts val="0"/>
                        </a:spcBef>
                      </a:pPr>
                      <a:r>
                        <a:rPr sz="1400" spc="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索引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列也是要占用空间的。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24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300" dirty="0"/>
                    </a:p>
                    <a:p>
                      <a:pPr marL="100330" indent="-635" algn="l" rtl="0" eaLnBrk="0">
                        <a:lnSpc>
                          <a:spcPct val="10400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通过索引列对数据进行排序，降低数据排序的成本，</a:t>
                      </a: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</a:t>
                      </a: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降</a:t>
                      </a: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低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CPU的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  </a:t>
                      </a:r>
                      <a:r>
                        <a:rPr sz="1400" spc="-7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消耗</a:t>
                      </a:r>
                      <a:r>
                        <a:rPr sz="1400" spc="-5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。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300" dirty="0"/>
                    </a:p>
                    <a:p>
                      <a:pPr marL="94615" indent="-635" algn="l" rtl="0" eaLnBrk="0">
                        <a:lnSpc>
                          <a:spcPct val="104000"/>
                        </a:lnSpc>
                        <a:spcBef>
                          <a:spcPts val="5"/>
                        </a:spcBef>
                      </a:pPr>
                      <a:r>
                        <a:rPr sz="1400" spc="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索引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大大提高了查询效率，同时却也降低更新表的速度，如对表进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</a:t>
                      </a:r>
                      <a:r>
                        <a:rPr sz="1400" spc="-7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行INSERT、</a:t>
                      </a:r>
                      <a:r>
                        <a:rPr sz="1400" spc="-7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</a:t>
                      </a:r>
                      <a:r>
                        <a:rPr sz="1400" spc="-7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UPDATE、</a:t>
                      </a:r>
                      <a:r>
                        <a:rPr sz="1400" spc="-7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</a:t>
                      </a:r>
                      <a:r>
                        <a:rPr sz="1400" spc="-7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DEL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E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TE</a:t>
                      </a:r>
                      <a:r>
                        <a:rPr sz="1400" spc="-7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时，效率降低。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395" name="picture 3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96" name="textbox 396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97" name="picture 3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398" name="picture 3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99" name="textbox 399"/>
          <p:cNvSpPr/>
          <p:nvPr/>
        </p:nvSpPr>
        <p:spPr>
          <a:xfrm>
            <a:off x="802054" y="1112977"/>
            <a:ext cx="1013460" cy="8934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索引概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述</a:t>
            </a:r>
            <a:endParaRPr lang="en-US" altLang="en-US" sz="20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7780" algn="l" rtl="0" eaLnBrk="0">
              <a:lnSpc>
                <a:spcPct val="97000"/>
              </a:lnSpc>
              <a:spcBef>
                <a:spcPts val="5"/>
              </a:spcBef>
            </a:pPr>
            <a:r>
              <a:rPr sz="1500" spc="-3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3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缺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</a:t>
            </a:r>
            <a:endParaRPr lang="en-US" altLang="en-US" sz="1500" dirty="0"/>
          </a:p>
        </p:txBody>
      </p:sp>
      <p:sp>
        <p:nvSpPr>
          <p:cNvPr id="400" name="textbox 400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82" name="group 8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01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02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03" name="picture 4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box 404"/>
          <p:cNvSpPr/>
          <p:nvPr/>
        </p:nvSpPr>
        <p:spPr>
          <a:xfrm>
            <a:off x="5358111" y="2444286"/>
            <a:ext cx="1464944" cy="3863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320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endParaRPr lang="en-US" altLang="en-US" sz="3200" dirty="0"/>
          </a:p>
          <a:p>
            <a:pPr marL="17780" algn="l" rtl="0" eaLnBrk="0">
              <a:lnSpc>
                <a:spcPts val="1860"/>
              </a:lnSpc>
              <a:spcBef>
                <a:spcPts val="132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述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65"/>
              </a:lnSpc>
              <a:spcBef>
                <a:spcPts val="450"/>
              </a:spcBef>
            </a:pP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50"/>
              </a:lnSpc>
              <a:spcBef>
                <a:spcPts val="455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60"/>
              </a:lnSpc>
              <a:spcBef>
                <a:spcPts val="455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7780" algn="l" rtl="0" eaLnBrk="0">
              <a:lnSpc>
                <a:spcPct val="97000"/>
              </a:lnSpc>
              <a:spcBef>
                <a:spcPts val="460"/>
              </a:spcBef>
            </a:pP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性能分</a:t>
            </a:r>
            <a:r>
              <a:rPr sz="15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析</a:t>
            </a:r>
            <a:endParaRPr lang="en-US" altLang="en-US" sz="1500" dirty="0"/>
          </a:p>
          <a:p>
            <a:pPr algn="l" rtl="0" eaLnBrk="0">
              <a:lnSpc>
                <a:spcPct val="140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50"/>
              </a:lnSpc>
              <a:spcBef>
                <a:spcPts val="46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17780" algn="l" rtl="0" eaLnBrk="0">
              <a:lnSpc>
                <a:spcPts val="1850"/>
              </a:lnSpc>
              <a:spcBef>
                <a:spcPts val="5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索引设计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则</a:t>
            </a:r>
            <a:endParaRPr lang="en-US" altLang="en-US" sz="1500" dirty="0"/>
          </a:p>
        </p:txBody>
      </p:sp>
      <p:grpSp>
        <p:nvGrpSpPr>
          <p:cNvPr id="84" name="group 84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405" name="picture 40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406" name="textbox 406"/>
            <p:cNvSpPr/>
            <p:nvPr/>
          </p:nvSpPr>
          <p:spPr>
            <a:xfrm>
              <a:off x="-12700" y="-12700"/>
              <a:ext cx="1437005" cy="14643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marL="732155" algn="l" rtl="0" eaLnBrk="0">
                <a:lnSpc>
                  <a:spcPct val="86000"/>
                </a:lnSpc>
                <a:spcBef>
                  <a:spcPts val="0"/>
                </a:spcBef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7"/>
          <p:cNvSpPr/>
          <p:nvPr/>
        </p:nvSpPr>
        <p:spPr>
          <a:xfrm>
            <a:off x="802054" y="1112977"/>
            <a:ext cx="8013065" cy="8820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索引结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2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9050" algn="l" rtl="0" eaLnBrk="0">
              <a:lnSpc>
                <a:spcPct val="87000"/>
              </a:lnSpc>
              <a:spcBef>
                <a:spcPts val="5"/>
              </a:spcBef>
            </a:pP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的索引是在存储引擎层实现的，不同的存储引擎有不同的结构，主要包含以下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几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种：</a:t>
            </a:r>
            <a:endParaRPr lang="en-US" altLang="en-US" sz="1500" dirty="0"/>
          </a:p>
        </p:txBody>
      </p:sp>
      <p:graphicFrame>
        <p:nvGraphicFramePr>
          <p:cNvPr id="408" name="table 408"/>
          <p:cNvGraphicFramePr>
            <a:graphicFrameLocks noGrp="1"/>
          </p:cNvGraphicFramePr>
          <p:nvPr/>
        </p:nvGraphicFramePr>
        <p:xfrm>
          <a:off x="711644" y="2520569"/>
          <a:ext cx="10704194" cy="2941320"/>
        </p:xfrm>
        <a:graphic>
          <a:graphicData uri="http://schemas.openxmlformats.org/drawingml/2006/table">
            <a:tbl>
              <a:tblPr/>
              <a:tblGrid>
                <a:gridCol w="2473325"/>
                <a:gridCol w="8230869"/>
              </a:tblGrid>
              <a:tr h="6610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0000"/>
                        </a:lnSpc>
                      </a:pPr>
                      <a:endParaRPr lang="en-US" altLang="en-US" sz="1000" dirty="0"/>
                    </a:p>
                    <a:p>
                      <a:pPr marL="786130" algn="l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18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索引</a:t>
                      </a:r>
                      <a:r>
                        <a:rPr sz="18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结构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3888105" algn="l" rtl="0" eaLnBrk="0">
                        <a:lnSpc>
                          <a:spcPct val="98000"/>
                        </a:lnSpc>
                      </a:pPr>
                      <a:r>
                        <a:rPr sz="18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描述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</a:tr>
              <a:tr h="5556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</a:pPr>
                      <a:endParaRPr lang="en-US" altLang="en-US" sz="1000" dirty="0"/>
                    </a:p>
                    <a:p>
                      <a:pPr marL="99060" algn="l" rtl="0" eaLnBrk="0">
                        <a:lnSpc>
                          <a:spcPct val="92000"/>
                        </a:lnSpc>
                        <a:spcBef>
                          <a:spcPts val="5"/>
                        </a:spcBef>
                      </a:pPr>
                      <a:r>
                        <a:rPr sz="1400" spc="-5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最常见的索引类型，</a:t>
                      </a:r>
                      <a:r>
                        <a:rPr sz="1400" spc="-5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</a:t>
                      </a:r>
                      <a:r>
                        <a:rPr sz="1400" spc="-5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大部分引擎都支持</a:t>
                      </a:r>
                      <a:r>
                        <a:rPr sz="1400" spc="-5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 </a:t>
                      </a:r>
                      <a:r>
                        <a:rPr sz="14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树索引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5625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1000" dirty="0"/>
                    </a:p>
                    <a:p>
                      <a:pPr marL="99695" algn="l" rtl="0" eaLnBrk="0">
                        <a:lnSpc>
                          <a:spcPct val="9100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底层数据结构是用哈希表</a:t>
                      </a:r>
                      <a:r>
                        <a:rPr sz="1400" spc="-20" dirty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实</a:t>
                      </a:r>
                      <a:r>
                        <a:rPr sz="1400" spc="0" dirty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现的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556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104140" algn="l" rtl="0" eaLnBrk="0">
                        <a:lnSpc>
                          <a:spcPct val="92000"/>
                        </a:lnSpc>
                      </a:pPr>
                      <a:r>
                        <a:rPr sz="1400" spc="-40" dirty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空间索引</a:t>
                      </a:r>
                      <a:r>
                        <a:rPr sz="1400" spc="0" dirty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是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6127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102235" algn="l" rtl="0" eaLnBrk="0">
                        <a:lnSpc>
                          <a:spcPct val="93000"/>
                        </a:lnSpc>
                      </a:pPr>
                      <a:r>
                        <a:rPr sz="140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是一种通过建立倒排索</a:t>
                      </a:r>
                      <a:r>
                        <a:rPr sz="140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引</a:t>
                      </a:r>
                      <a:r>
                        <a:rPr sz="140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,</a:t>
                      </a:r>
                      <a:r>
                        <a:rPr sz="140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快速</a:t>
                      </a:r>
                      <a:r>
                        <a:rPr sz="140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匹配文档的</a:t>
                      </a:r>
                      <a:r>
                        <a:rPr sz="14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方</a:t>
                      </a:r>
                      <a:r>
                        <a:rPr sz="14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式。</a:t>
                      </a:r>
                      <a:r>
                        <a:rPr sz="14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sz="14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类似于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409" name="picture 4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434451" y="3861180"/>
            <a:ext cx="128016" cy="275844"/>
          </a:xfrm>
          <a:prstGeom prst="rect">
            <a:avLst/>
          </a:prstGeom>
        </p:spPr>
      </p:pic>
      <p:sp>
        <p:nvSpPr>
          <p:cNvPr id="410" name="textbox 410"/>
          <p:cNvSpPr/>
          <p:nvPr/>
        </p:nvSpPr>
        <p:spPr>
          <a:xfrm>
            <a:off x="8515474" y="3908755"/>
            <a:ext cx="1244600" cy="222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400" spc="-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不支持范围查</a:t>
            </a:r>
            <a:r>
              <a:rPr sz="14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询</a:t>
            </a:r>
            <a:endParaRPr lang="en-US" altLang="en-US" sz="1400" dirty="0"/>
          </a:p>
        </p:txBody>
      </p:sp>
      <p:pic>
        <p:nvPicPr>
          <p:cNvPr id="411" name="picture 4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584058" y="5003038"/>
            <a:ext cx="1240967" cy="275843"/>
          </a:xfrm>
          <a:prstGeom prst="rect">
            <a:avLst/>
          </a:prstGeom>
        </p:spPr>
      </p:pic>
      <p:pic>
        <p:nvPicPr>
          <p:cNvPr id="412" name="picture 4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52900" y="4417186"/>
            <a:ext cx="711555" cy="275844"/>
          </a:xfrm>
          <a:prstGeom prst="rect">
            <a:avLst/>
          </a:prstGeom>
        </p:spPr>
      </p:pic>
      <p:sp>
        <p:nvSpPr>
          <p:cNvPr id="413" name="textbox 413"/>
          <p:cNvSpPr/>
          <p:nvPr/>
        </p:nvSpPr>
        <p:spPr>
          <a:xfrm>
            <a:off x="4771451" y="4464761"/>
            <a:ext cx="5417184" cy="2209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400" spc="-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引擎的一个特殊索引类型，主要用于地理空间数据类型，</a:t>
            </a:r>
            <a:r>
              <a:rPr sz="1400" spc="-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通常</a:t>
            </a:r>
            <a:r>
              <a:rPr sz="140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</a:t>
            </a:r>
            <a:r>
              <a:rPr sz="14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用较少</a:t>
            </a:r>
            <a:endParaRPr lang="en-US" altLang="en-US" sz="1400" dirty="0"/>
          </a:p>
        </p:txBody>
      </p:sp>
      <p:pic>
        <p:nvPicPr>
          <p:cNvPr id="414" name="picture 4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207005" y="4998466"/>
            <a:ext cx="109727" cy="275844"/>
          </a:xfrm>
          <a:prstGeom prst="rect">
            <a:avLst/>
          </a:prstGeom>
        </p:spPr>
      </p:pic>
      <p:pic>
        <p:nvPicPr>
          <p:cNvPr id="415" name="picture 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725921" y="3861180"/>
            <a:ext cx="128015" cy="275844"/>
          </a:xfrm>
          <a:prstGeom prst="rect">
            <a:avLst/>
          </a:prstGeom>
        </p:spPr>
      </p:pic>
      <p:sp>
        <p:nvSpPr>
          <p:cNvPr id="416" name="textbox 416"/>
          <p:cNvSpPr/>
          <p:nvPr/>
        </p:nvSpPr>
        <p:spPr>
          <a:xfrm>
            <a:off x="5805698" y="3908755"/>
            <a:ext cx="2642870" cy="222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400" spc="-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只有精确匹配索引列的查询</a:t>
            </a:r>
            <a:r>
              <a:rPr sz="140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才</a:t>
            </a:r>
            <a:r>
              <a:rPr sz="14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有效</a:t>
            </a:r>
            <a:endParaRPr lang="en-US" altLang="en-US" sz="1400" dirty="0"/>
          </a:p>
        </p:txBody>
      </p:sp>
      <p:pic>
        <p:nvPicPr>
          <p:cNvPr id="417" name="picture 4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09548" y="4998466"/>
            <a:ext cx="764743" cy="275844"/>
          </a:xfrm>
          <a:prstGeom prst="rect">
            <a:avLst/>
          </a:prstGeom>
        </p:spPr>
      </p:pic>
      <p:sp>
        <p:nvSpPr>
          <p:cNvPr id="418" name="textbox 418"/>
          <p:cNvSpPr/>
          <p:nvPr/>
        </p:nvSpPr>
        <p:spPr>
          <a:xfrm>
            <a:off x="1499506" y="5046040"/>
            <a:ext cx="720725" cy="2235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1400" spc="-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全文索</a:t>
            </a:r>
            <a:r>
              <a:rPr sz="140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endParaRPr lang="en-US" altLang="en-US" sz="1400" dirty="0"/>
          </a:p>
        </p:txBody>
      </p:sp>
      <p:pic>
        <p:nvPicPr>
          <p:cNvPr id="419" name="picture 4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09548" y="4417186"/>
            <a:ext cx="617524" cy="275844"/>
          </a:xfrm>
          <a:prstGeom prst="rect">
            <a:avLst/>
          </a:prstGeom>
        </p:spPr>
      </p:pic>
      <p:sp>
        <p:nvSpPr>
          <p:cNvPr id="420" name="textbox 420"/>
          <p:cNvSpPr/>
          <p:nvPr/>
        </p:nvSpPr>
        <p:spPr>
          <a:xfrm>
            <a:off x="1353169" y="4464761"/>
            <a:ext cx="876935" cy="2159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40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空间索</a:t>
            </a:r>
            <a:r>
              <a:rPr sz="14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引)</a:t>
            </a:r>
            <a:endParaRPr lang="en-US" altLang="en-US" sz="1400" dirty="0"/>
          </a:p>
        </p:txBody>
      </p:sp>
      <p:pic>
        <p:nvPicPr>
          <p:cNvPr id="421" name="picture 4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690116" y="1485900"/>
            <a:ext cx="8340852" cy="5029200"/>
          </a:xfrm>
          <a:prstGeom prst="rect">
            <a:avLst/>
          </a:prstGeom>
        </p:spPr>
      </p:pic>
      <p:pic>
        <p:nvPicPr>
          <p:cNvPr id="422" name="picture 4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23" name="textbox 423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424" name="picture 4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25" name="picture 4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26" name="textbox 426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86" name="group 8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27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28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29" name="picture 4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430" name="picture 4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809548" y="3304997"/>
            <a:ext cx="640080" cy="276148"/>
          </a:xfrm>
          <a:prstGeom prst="rect">
            <a:avLst/>
          </a:prstGeom>
        </p:spPr>
      </p:pic>
      <p:pic>
        <p:nvPicPr>
          <p:cNvPr id="431" name="picture 4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809548" y="3861180"/>
            <a:ext cx="514350" cy="275844"/>
          </a:xfrm>
          <a:prstGeom prst="rect">
            <a:avLst/>
          </a:prstGeom>
        </p:spPr>
      </p:pic>
      <p:sp>
        <p:nvSpPr>
          <p:cNvPr id="432" name="path"/>
          <p:cNvSpPr/>
          <p:nvPr/>
        </p:nvSpPr>
        <p:spPr>
          <a:xfrm>
            <a:off x="5139182" y="4927854"/>
            <a:ext cx="462788" cy="149351"/>
          </a:xfrm>
          <a:custGeom>
            <a:avLst/>
            <a:gdLst/>
            <a:ahLst/>
            <a:cxnLst/>
            <a:rect l="0" t="0" r="0" b="0"/>
            <a:pathLst>
              <a:path w="728" h="235">
                <a:moveTo>
                  <a:pt x="708" y="235"/>
                </a:moveTo>
                <a:lnTo>
                  <a:pt x="708" y="0"/>
                </a:lnTo>
                <a:moveTo>
                  <a:pt x="20" y="0"/>
                </a:moveTo>
                <a:lnTo>
                  <a:pt x="20" y="235"/>
                </a:lnTo>
              </a:path>
            </a:pathLst>
          </a:custGeom>
          <a:noFill/>
          <a:ln w="25400" cap="flat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3" name="textbox 433"/>
          <p:cNvSpPr/>
          <p:nvPr/>
        </p:nvSpPr>
        <p:spPr>
          <a:xfrm>
            <a:off x="1215461" y="3908755"/>
            <a:ext cx="369570" cy="2235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1400" spc="-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</a:t>
            </a:r>
            <a:r>
              <a:rPr sz="140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endParaRPr lang="en-US" altLang="en-US" sz="1400" dirty="0"/>
          </a:p>
        </p:txBody>
      </p:sp>
      <p:sp>
        <p:nvSpPr>
          <p:cNvPr id="434" name="textbox 434"/>
          <p:cNvSpPr/>
          <p:nvPr/>
        </p:nvSpPr>
        <p:spPr>
          <a:xfrm>
            <a:off x="1352570" y="3352495"/>
            <a:ext cx="369570" cy="2235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14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endParaRPr lang="en-US" altLang="en-US" sz="1400" dirty="0"/>
          </a:p>
        </p:txBody>
      </p:sp>
      <p:sp>
        <p:nvSpPr>
          <p:cNvPr id="435" name="path"/>
          <p:cNvSpPr/>
          <p:nvPr/>
        </p:nvSpPr>
        <p:spPr>
          <a:xfrm>
            <a:off x="5151882" y="5064505"/>
            <a:ext cx="437388" cy="25400"/>
          </a:xfrm>
          <a:custGeom>
            <a:avLst/>
            <a:gdLst/>
            <a:ahLst/>
            <a:cxnLst/>
            <a:rect l="0" t="0" r="0" b="0"/>
            <a:pathLst>
              <a:path w="688" h="40">
                <a:moveTo>
                  <a:pt x="0" y="20"/>
                </a:moveTo>
                <a:lnTo>
                  <a:pt x="688" y="20"/>
                </a:lnTo>
              </a:path>
            </a:pathLst>
          </a:custGeom>
          <a:noFill/>
          <a:ln w="25400" cap="flat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6" name="table 436"/>
          <p:cNvGraphicFramePr>
            <a:graphicFrameLocks noGrp="1"/>
          </p:cNvGraphicFramePr>
          <p:nvPr/>
        </p:nvGraphicFramePr>
        <p:xfrm>
          <a:off x="846531" y="1742947"/>
          <a:ext cx="10704195" cy="2941320"/>
        </p:xfrm>
        <a:graphic>
          <a:graphicData uri="http://schemas.openxmlformats.org/drawingml/2006/table">
            <a:tbl>
              <a:tblPr/>
              <a:tblGrid>
                <a:gridCol w="2119629"/>
                <a:gridCol w="2937510"/>
                <a:gridCol w="2959100"/>
                <a:gridCol w="2687955"/>
              </a:tblGrid>
              <a:tr h="6610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1000"/>
                        </a:lnSpc>
                      </a:pPr>
                      <a:endParaRPr lang="en-US" altLang="en-US" sz="1000" dirty="0"/>
                    </a:p>
                    <a:p>
                      <a:pPr marL="871855" algn="l" rtl="0" eaLnBrk="0">
                        <a:lnSpc>
                          <a:spcPts val="1810"/>
                        </a:lnSpc>
                        <a:spcBef>
                          <a:spcPts val="0"/>
                        </a:spcBef>
                      </a:pPr>
                      <a:r>
                        <a:rPr sz="1500" spc="60" dirty="0">
                          <a:solidFill>
                            <a:srgbClr val="F9F9F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索</a:t>
                      </a:r>
                      <a:r>
                        <a:rPr sz="1500" spc="40" dirty="0">
                          <a:solidFill>
                            <a:srgbClr val="F9F9F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引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</a:tr>
              <a:tr h="55625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1304290" algn="l" rtl="0" eaLnBrk="0">
                        <a:lnSpc>
                          <a:spcPct val="95000"/>
                        </a:lnSpc>
                      </a:pPr>
                      <a:r>
                        <a:rPr sz="14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支</a:t>
                      </a:r>
                      <a:r>
                        <a:rPr sz="14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持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1315720" algn="l" rtl="0" eaLnBrk="0">
                        <a:lnSpc>
                          <a:spcPct val="95000"/>
                        </a:lnSpc>
                      </a:pPr>
                      <a:r>
                        <a:rPr sz="14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支</a:t>
                      </a:r>
                      <a:r>
                        <a:rPr sz="14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持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1177925" algn="l" rtl="0" eaLnBrk="0">
                        <a:lnSpc>
                          <a:spcPct val="95000"/>
                        </a:lnSpc>
                      </a:pPr>
                      <a:r>
                        <a:rPr sz="14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支</a:t>
                      </a:r>
                      <a:r>
                        <a:rPr sz="14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持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556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2000"/>
                        </a:lnSpc>
                      </a:pPr>
                      <a:endParaRPr lang="en-US" altLang="en-US" sz="1000" dirty="0"/>
                    </a:p>
                    <a:p>
                      <a:pPr marL="121094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不支</a:t>
                      </a:r>
                      <a:r>
                        <a:rPr sz="14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持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2000"/>
                        </a:lnSpc>
                      </a:pPr>
                      <a:endParaRPr lang="en-US" altLang="en-US" sz="1000" dirty="0"/>
                    </a:p>
                    <a:p>
                      <a:pPr marL="122237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不支</a:t>
                      </a:r>
                      <a:r>
                        <a:rPr sz="14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持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2000"/>
                        </a:lnSpc>
                      </a:pPr>
                      <a:endParaRPr lang="en-US" altLang="en-US" sz="1000" dirty="0"/>
                    </a:p>
                    <a:p>
                      <a:pPr marL="117792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支</a:t>
                      </a:r>
                      <a:r>
                        <a:rPr sz="14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持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556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1210945" algn="l" rtl="0" eaLnBrk="0">
                        <a:lnSpc>
                          <a:spcPct val="95000"/>
                        </a:lnSpc>
                      </a:pPr>
                      <a:r>
                        <a:rPr sz="14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不支</a:t>
                      </a:r>
                      <a:r>
                        <a:rPr sz="14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持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1315720" algn="l" rtl="0" eaLnBrk="0">
                        <a:lnSpc>
                          <a:spcPct val="95000"/>
                        </a:lnSpc>
                      </a:pPr>
                      <a:r>
                        <a:rPr sz="14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支</a:t>
                      </a:r>
                      <a:r>
                        <a:rPr sz="14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持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1084580" algn="l" rtl="0" eaLnBrk="0">
                        <a:lnSpc>
                          <a:spcPct val="95000"/>
                        </a:lnSpc>
                      </a:pPr>
                      <a:r>
                        <a:rPr sz="14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不支</a:t>
                      </a:r>
                      <a:r>
                        <a:rPr sz="14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持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6127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9000"/>
                        </a:lnSpc>
                      </a:pPr>
                      <a:endParaRPr lang="en-US" altLang="en-US" sz="1000" dirty="0"/>
                    </a:p>
                    <a:p>
                      <a:pPr marL="131572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支</a:t>
                      </a:r>
                      <a:r>
                        <a:rPr sz="14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持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9000"/>
                        </a:lnSpc>
                      </a:pPr>
                      <a:endParaRPr lang="en-US" altLang="en-US" sz="1000" dirty="0"/>
                    </a:p>
                    <a:p>
                      <a:pPr marL="108458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不支</a:t>
                      </a:r>
                      <a:r>
                        <a:rPr sz="14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持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437" name="picture 4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38" name="textbox 438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439" name="picture 4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sp>
        <p:nvSpPr>
          <p:cNvPr id="440" name="textbox 440"/>
          <p:cNvSpPr/>
          <p:nvPr/>
        </p:nvSpPr>
        <p:spPr>
          <a:xfrm>
            <a:off x="934545" y="5268544"/>
            <a:ext cx="5625465" cy="222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400" spc="-7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我们平常所说的索引，如果没有特别指明，</a:t>
            </a:r>
            <a:r>
              <a:rPr sz="1400" spc="-7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都是指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1400" spc="-7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+树结构组织的索引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</p:txBody>
      </p:sp>
      <p:pic>
        <p:nvPicPr>
          <p:cNvPr id="441" name="picture 4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42" name="textbox 442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443" name="picture 4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838944" y="1901952"/>
            <a:ext cx="855218" cy="313944"/>
          </a:xfrm>
          <a:prstGeom prst="rect">
            <a:avLst/>
          </a:prstGeom>
        </p:spPr>
      </p:pic>
      <p:pic>
        <p:nvPicPr>
          <p:cNvPr id="444" name="picture 4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037831" y="1901952"/>
            <a:ext cx="809345" cy="313944"/>
          </a:xfrm>
          <a:prstGeom prst="rect">
            <a:avLst/>
          </a:prstGeom>
        </p:spPr>
      </p:pic>
      <p:sp>
        <p:nvSpPr>
          <p:cNvPr id="445" name="textbox 445"/>
          <p:cNvSpPr/>
          <p:nvPr/>
        </p:nvSpPr>
        <p:spPr>
          <a:xfrm>
            <a:off x="802054" y="1112977"/>
            <a:ext cx="1013460" cy="307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索引结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2000" dirty="0"/>
          </a:p>
        </p:txBody>
      </p:sp>
      <p:pic>
        <p:nvPicPr>
          <p:cNvPr id="446" name="picture 4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107179" y="1901952"/>
            <a:ext cx="766317" cy="313944"/>
          </a:xfrm>
          <a:prstGeom prst="rect">
            <a:avLst/>
          </a:prstGeom>
        </p:spPr>
      </p:pic>
      <p:pic>
        <p:nvPicPr>
          <p:cNvPr id="447" name="picture 4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589277" y="4220286"/>
            <a:ext cx="713613" cy="276148"/>
          </a:xfrm>
          <a:prstGeom prst="rect">
            <a:avLst/>
          </a:prstGeom>
        </p:spPr>
      </p:pic>
      <p:grpSp>
        <p:nvGrpSpPr>
          <p:cNvPr id="88" name="group 8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48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49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50" name="picture 4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779265" y="4224858"/>
            <a:ext cx="321462" cy="276148"/>
          </a:xfrm>
          <a:prstGeom prst="rect">
            <a:avLst/>
          </a:prstGeom>
        </p:spPr>
      </p:pic>
      <p:sp>
        <p:nvSpPr>
          <p:cNvPr id="451" name="textbox 451"/>
          <p:cNvSpPr/>
          <p:nvPr/>
        </p:nvSpPr>
        <p:spPr>
          <a:xfrm>
            <a:off x="4016006" y="4270870"/>
            <a:ext cx="1089025" cy="2279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40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版本之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后支持</a:t>
            </a:r>
            <a:endParaRPr lang="en-US" altLang="en-US" sz="1400" dirty="0"/>
          </a:p>
        </p:txBody>
      </p:sp>
      <p:pic>
        <p:nvPicPr>
          <p:cNvPr id="452" name="picture 4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453" name="picture 4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464310" y="3643883"/>
            <a:ext cx="601065" cy="275844"/>
          </a:xfrm>
          <a:prstGeom prst="rect">
            <a:avLst/>
          </a:prstGeom>
        </p:spPr>
      </p:pic>
      <p:pic>
        <p:nvPicPr>
          <p:cNvPr id="454" name="picture 4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473453" y="2531998"/>
            <a:ext cx="599186" cy="275844"/>
          </a:xfrm>
          <a:prstGeom prst="rect">
            <a:avLst/>
          </a:prstGeom>
        </p:spPr>
      </p:pic>
      <p:pic>
        <p:nvPicPr>
          <p:cNvPr id="455" name="picture 45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503933" y="3087877"/>
            <a:ext cx="543153" cy="275844"/>
          </a:xfrm>
          <a:prstGeom prst="rect">
            <a:avLst/>
          </a:prstGeom>
        </p:spPr>
      </p:pic>
      <p:sp>
        <p:nvSpPr>
          <p:cNvPr id="456" name="textbox 456"/>
          <p:cNvSpPr/>
          <p:nvPr/>
        </p:nvSpPr>
        <p:spPr>
          <a:xfrm>
            <a:off x="1984861" y="2577968"/>
            <a:ext cx="373379" cy="2292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40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索引</a:t>
            </a:r>
            <a:endParaRPr lang="en-US" altLang="en-US" sz="1400" dirty="0"/>
          </a:p>
        </p:txBody>
      </p:sp>
      <p:sp>
        <p:nvSpPr>
          <p:cNvPr id="457" name="textbox 457"/>
          <p:cNvSpPr/>
          <p:nvPr/>
        </p:nvSpPr>
        <p:spPr>
          <a:xfrm>
            <a:off x="1954382" y="3133847"/>
            <a:ext cx="373379" cy="2292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40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索引</a:t>
            </a:r>
            <a:endParaRPr lang="en-US" altLang="en-US" sz="1400" dirty="0"/>
          </a:p>
        </p:txBody>
      </p:sp>
      <p:sp>
        <p:nvSpPr>
          <p:cNvPr id="458" name="textbox 458"/>
          <p:cNvSpPr/>
          <p:nvPr/>
        </p:nvSpPr>
        <p:spPr>
          <a:xfrm>
            <a:off x="1992482" y="3689853"/>
            <a:ext cx="373379" cy="2292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40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索引</a:t>
            </a:r>
            <a:endParaRPr lang="en-US" altLang="en-US" sz="1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box 459"/>
          <p:cNvSpPr/>
          <p:nvPr/>
        </p:nvSpPr>
        <p:spPr>
          <a:xfrm>
            <a:off x="911069" y="5773546"/>
            <a:ext cx="8434705" cy="5835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7780" algn="l" rtl="0" eaLnBrk="0">
              <a:lnSpc>
                <a:spcPct val="91000"/>
              </a:lnSpc>
            </a:pPr>
            <a:r>
              <a:rPr sz="1400" spc="-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二叉树缺点：顺序插入时，会形成一个链表，查询性能大大降低。</a:t>
            </a:r>
            <a:r>
              <a:rPr sz="1400" spc="-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大数据量情况下，层级较深</a:t>
            </a:r>
            <a:r>
              <a:rPr sz="14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检索速度慢。</a:t>
            </a:r>
            <a:endParaRPr lang="en-US" altLang="en-US" sz="1400" dirty="0"/>
          </a:p>
          <a:p>
            <a:pPr algn="l" rtl="0" eaLnBrk="0">
              <a:lnSpc>
                <a:spcPct val="100000"/>
              </a:lnSpc>
            </a:pPr>
            <a:endParaRPr lang="en-US" altLang="en-US" sz="1100" dirty="0"/>
          </a:p>
          <a:p>
            <a:pPr algn="l" rtl="0" eaLnBrk="0">
              <a:lnSpc>
                <a:spcPct val="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4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红黑树：大数据量情况下，层级较深，检索</a:t>
            </a:r>
            <a:r>
              <a:rPr sz="14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度慢。</a:t>
            </a:r>
            <a:endParaRPr lang="en-US" altLang="en-US" sz="1400" dirty="0"/>
          </a:p>
        </p:txBody>
      </p:sp>
      <p:pic>
        <p:nvPicPr>
          <p:cNvPr id="460" name="picture 4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61" name="textbox 461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462" name="picture 4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63" name="picture 4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64" name="textbox 464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90" name="group 90"/>
          <p:cNvGrpSpPr/>
          <p:nvPr/>
        </p:nvGrpSpPr>
        <p:grpSpPr>
          <a:xfrm rot="21600000">
            <a:off x="3300983" y="3064764"/>
            <a:ext cx="330708" cy="323087"/>
            <a:chOff x="0" y="0"/>
            <a:chExt cx="330708" cy="323087"/>
          </a:xfrm>
        </p:grpSpPr>
        <p:sp>
          <p:nvSpPr>
            <p:cNvPr id="465" name="path"/>
            <p:cNvSpPr/>
            <p:nvPr/>
          </p:nvSpPr>
          <p:spPr>
            <a:xfrm>
              <a:off x="0" y="0"/>
              <a:ext cx="330708" cy="323087"/>
            </a:xfrm>
            <a:custGeom>
              <a:avLst/>
              <a:gdLst/>
              <a:ahLst/>
              <a:cxnLst/>
              <a:rect l="0" t="0" r="0" b="0"/>
              <a:pathLst>
                <a:path w="520" h="508">
                  <a:moveTo>
                    <a:pt x="0" y="254"/>
                  </a:moveTo>
                  <a:cubicBezTo>
                    <a:pt x="0" y="113"/>
                    <a:pt x="116" y="0"/>
                    <a:pt x="260" y="0"/>
                  </a:cubicBezTo>
                  <a:cubicBezTo>
                    <a:pt x="404" y="0"/>
                    <a:pt x="520" y="113"/>
                    <a:pt x="520" y="254"/>
                  </a:cubicBezTo>
                  <a:cubicBezTo>
                    <a:pt x="520" y="395"/>
                    <a:pt x="404" y="508"/>
                    <a:pt x="260" y="508"/>
                  </a:cubicBezTo>
                  <a:cubicBezTo>
                    <a:pt x="116" y="508"/>
                    <a:pt x="0" y="395"/>
                    <a:pt x="0" y="254"/>
                  </a:cubicBezTo>
                </a:path>
              </a:pathLst>
            </a:custGeom>
            <a:solidFill>
              <a:srgbClr val="BFBFB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66" name="textbox 466"/>
            <p:cNvSpPr/>
            <p:nvPr/>
          </p:nvSpPr>
          <p:spPr>
            <a:xfrm>
              <a:off x="-12700" y="-12700"/>
              <a:ext cx="356234" cy="3841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800" dirty="0"/>
            </a:p>
            <a:p>
              <a:pPr marL="104140" algn="l" rtl="0" eaLnBrk="0">
                <a:lnSpc>
                  <a:spcPct val="73000"/>
                </a:lnSpc>
                <a:spcBef>
                  <a:spcPts val="5"/>
                </a:spcBef>
              </a:pPr>
              <a:r>
                <a:rPr sz="1200" spc="-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48</a:t>
              </a:r>
              <a:endParaRPr lang="en-US" altLang="en-US" sz="1200" dirty="0"/>
            </a:p>
          </p:txBody>
        </p:sp>
      </p:grpSp>
      <p:grpSp>
        <p:nvGrpSpPr>
          <p:cNvPr id="92" name="group 92"/>
          <p:cNvGrpSpPr/>
          <p:nvPr/>
        </p:nvGrpSpPr>
        <p:grpSpPr>
          <a:xfrm rot="21600000">
            <a:off x="2420111" y="2171700"/>
            <a:ext cx="332232" cy="324611"/>
            <a:chOff x="0" y="0"/>
            <a:chExt cx="332232" cy="324611"/>
          </a:xfrm>
        </p:grpSpPr>
        <p:sp>
          <p:nvSpPr>
            <p:cNvPr id="467" name="path"/>
            <p:cNvSpPr/>
            <p:nvPr/>
          </p:nvSpPr>
          <p:spPr>
            <a:xfrm>
              <a:off x="0" y="0"/>
              <a:ext cx="332232" cy="324611"/>
            </a:xfrm>
            <a:custGeom>
              <a:avLst/>
              <a:gdLst/>
              <a:ahLst/>
              <a:cxnLst/>
              <a:rect l="0" t="0" r="0" b="0"/>
              <a:pathLst>
                <a:path w="523" h="511">
                  <a:moveTo>
                    <a:pt x="0" y="255"/>
                  </a:moveTo>
                  <a:cubicBezTo>
                    <a:pt x="0" y="114"/>
                    <a:pt x="117" y="0"/>
                    <a:pt x="261" y="0"/>
                  </a:cubicBezTo>
                  <a:cubicBezTo>
                    <a:pt x="406" y="0"/>
                    <a:pt x="523" y="114"/>
                    <a:pt x="523" y="255"/>
                  </a:cubicBezTo>
                  <a:cubicBezTo>
                    <a:pt x="523" y="396"/>
                    <a:pt x="406" y="511"/>
                    <a:pt x="261" y="511"/>
                  </a:cubicBezTo>
                  <a:cubicBezTo>
                    <a:pt x="117" y="511"/>
                    <a:pt x="0" y="396"/>
                    <a:pt x="0" y="255"/>
                  </a:cubicBezTo>
                </a:path>
              </a:pathLst>
            </a:custGeom>
            <a:solidFill>
              <a:srgbClr val="BFBFB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68" name="textbox 468"/>
            <p:cNvSpPr/>
            <p:nvPr/>
          </p:nvSpPr>
          <p:spPr>
            <a:xfrm>
              <a:off x="-12700" y="-12700"/>
              <a:ext cx="358140" cy="38544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800" dirty="0"/>
            </a:p>
            <a:p>
              <a:pPr marL="108585" algn="l" rtl="0" eaLnBrk="0">
                <a:lnSpc>
                  <a:spcPct val="73000"/>
                </a:lnSpc>
                <a:spcBef>
                  <a:spcPts val="5"/>
                </a:spcBef>
              </a:pPr>
              <a:r>
                <a:rPr sz="1200" spc="-2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3</a:t>
              </a:r>
              <a:r>
                <a:rPr sz="1200" spc="-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6</a:t>
              </a:r>
              <a:endParaRPr lang="en-US" altLang="en-US" sz="1200" dirty="0"/>
            </a:p>
          </p:txBody>
        </p:sp>
      </p:grpSp>
      <p:pic>
        <p:nvPicPr>
          <p:cNvPr id="469" name="picture 4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697479" y="2441701"/>
            <a:ext cx="652653" cy="669925"/>
          </a:xfrm>
          <a:prstGeom prst="rect">
            <a:avLst/>
          </a:prstGeom>
        </p:spPr>
      </p:pic>
      <p:grpSp>
        <p:nvGrpSpPr>
          <p:cNvPr id="94" name="group 94"/>
          <p:cNvGrpSpPr/>
          <p:nvPr/>
        </p:nvGrpSpPr>
        <p:grpSpPr>
          <a:xfrm rot="21600000">
            <a:off x="9483852" y="2182367"/>
            <a:ext cx="330707" cy="323088"/>
            <a:chOff x="0" y="0"/>
            <a:chExt cx="330707" cy="323088"/>
          </a:xfrm>
        </p:grpSpPr>
        <p:sp>
          <p:nvSpPr>
            <p:cNvPr id="470" name="path"/>
            <p:cNvSpPr/>
            <p:nvPr/>
          </p:nvSpPr>
          <p:spPr>
            <a:xfrm>
              <a:off x="0" y="0"/>
              <a:ext cx="330707" cy="323088"/>
            </a:xfrm>
            <a:custGeom>
              <a:avLst/>
              <a:gdLst/>
              <a:ahLst/>
              <a:cxnLst/>
              <a:rect l="0" t="0" r="0" b="0"/>
              <a:pathLst>
                <a:path w="520" h="508">
                  <a:moveTo>
                    <a:pt x="0" y="254"/>
                  </a:moveTo>
                  <a:cubicBezTo>
                    <a:pt x="0" y="113"/>
                    <a:pt x="116" y="0"/>
                    <a:pt x="260" y="0"/>
                  </a:cubicBezTo>
                  <a:cubicBezTo>
                    <a:pt x="404" y="0"/>
                    <a:pt x="520" y="113"/>
                    <a:pt x="520" y="254"/>
                  </a:cubicBezTo>
                  <a:cubicBezTo>
                    <a:pt x="520" y="395"/>
                    <a:pt x="404" y="508"/>
                    <a:pt x="260" y="508"/>
                  </a:cubicBezTo>
                  <a:cubicBezTo>
                    <a:pt x="116" y="508"/>
                    <a:pt x="0" y="395"/>
                    <a:pt x="0" y="254"/>
                  </a:cubicBezTo>
                </a:path>
              </a:pathLst>
            </a:custGeom>
            <a:solidFill>
              <a:srgbClr val="7F7F7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71" name="textbox 471"/>
            <p:cNvSpPr/>
            <p:nvPr/>
          </p:nvSpPr>
          <p:spPr>
            <a:xfrm>
              <a:off x="-12700" y="-12700"/>
              <a:ext cx="356234" cy="3841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800" dirty="0"/>
            </a:p>
            <a:p>
              <a:pPr marL="109855" algn="l" rtl="0" eaLnBrk="0">
                <a:lnSpc>
                  <a:spcPct val="73000"/>
                </a:lnSpc>
                <a:spcBef>
                  <a:spcPts val="5"/>
                </a:spcBef>
              </a:pPr>
              <a:r>
                <a:rPr sz="1200" spc="-2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23</a:t>
              </a:r>
              <a:endParaRPr lang="en-US" altLang="en-US" sz="1200" dirty="0"/>
            </a:p>
          </p:txBody>
        </p:sp>
      </p:grpSp>
      <p:grpSp>
        <p:nvGrpSpPr>
          <p:cNvPr id="96" name="group 96"/>
          <p:cNvGrpSpPr/>
          <p:nvPr/>
        </p:nvGrpSpPr>
        <p:grpSpPr>
          <a:xfrm rot="21600000">
            <a:off x="10325354" y="2908046"/>
            <a:ext cx="356107" cy="350011"/>
            <a:chOff x="0" y="0"/>
            <a:chExt cx="356107" cy="350011"/>
          </a:xfrm>
        </p:grpSpPr>
        <p:grpSp>
          <p:nvGrpSpPr>
            <p:cNvPr id="98" name="group 98"/>
            <p:cNvGrpSpPr/>
            <p:nvPr/>
          </p:nvGrpSpPr>
          <p:grpSpPr>
            <a:xfrm rot="21600000">
              <a:off x="0" y="0"/>
              <a:ext cx="356107" cy="350011"/>
              <a:chOff x="0" y="0"/>
              <a:chExt cx="356107" cy="350011"/>
            </a:xfrm>
          </p:grpSpPr>
          <p:sp>
            <p:nvSpPr>
              <p:cNvPr id="472" name="path"/>
              <p:cNvSpPr/>
              <p:nvPr/>
            </p:nvSpPr>
            <p:spPr>
              <a:xfrm>
                <a:off x="12700" y="12700"/>
                <a:ext cx="330707" cy="324611"/>
              </a:xfrm>
              <a:custGeom>
                <a:avLst/>
                <a:gdLst/>
                <a:ahLst/>
                <a:cxnLst/>
                <a:rect l="0" t="0" r="0" b="0"/>
                <a:pathLst>
                  <a:path w="520" h="511">
                    <a:moveTo>
                      <a:pt x="0" y="255"/>
                    </a:moveTo>
                    <a:cubicBezTo>
                      <a:pt x="0" y="114"/>
                      <a:pt x="116" y="0"/>
                      <a:pt x="260" y="0"/>
                    </a:cubicBezTo>
                    <a:cubicBezTo>
                      <a:pt x="404" y="0"/>
                      <a:pt x="520" y="114"/>
                      <a:pt x="520" y="255"/>
                    </a:cubicBezTo>
                    <a:cubicBezTo>
                      <a:pt x="520" y="396"/>
                      <a:pt x="404" y="511"/>
                      <a:pt x="260" y="511"/>
                    </a:cubicBezTo>
                    <a:cubicBezTo>
                      <a:pt x="116" y="511"/>
                      <a:pt x="0" y="396"/>
                      <a:pt x="0" y="255"/>
                    </a:cubicBezTo>
                  </a:path>
                </a:pathLst>
              </a:custGeom>
              <a:solidFill>
                <a:srgbClr val="FF0000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path"/>
              <p:cNvSpPr/>
              <p:nvPr/>
            </p:nvSpPr>
            <p:spPr>
              <a:xfrm>
                <a:off x="0" y="0"/>
                <a:ext cx="356107" cy="350011"/>
              </a:xfrm>
              <a:custGeom>
                <a:avLst/>
                <a:gdLst/>
                <a:ahLst/>
                <a:cxnLst/>
                <a:rect l="0" t="0" r="0" b="0"/>
                <a:pathLst>
                  <a:path w="560" h="551">
                    <a:moveTo>
                      <a:pt x="20" y="275"/>
                    </a:moveTo>
                    <a:cubicBezTo>
                      <a:pt x="20" y="134"/>
                      <a:pt x="136" y="20"/>
                      <a:pt x="280" y="20"/>
                    </a:cubicBezTo>
                    <a:cubicBezTo>
                      <a:pt x="424" y="20"/>
                      <a:pt x="540" y="134"/>
                      <a:pt x="540" y="275"/>
                    </a:cubicBezTo>
                    <a:cubicBezTo>
                      <a:pt x="540" y="416"/>
                      <a:pt x="424" y="531"/>
                      <a:pt x="280" y="531"/>
                    </a:cubicBezTo>
                    <a:cubicBezTo>
                      <a:pt x="136" y="531"/>
                      <a:pt x="20" y="416"/>
                      <a:pt x="20" y="275"/>
                    </a:cubicBezTo>
                  </a:path>
                </a:pathLst>
              </a:custGeom>
              <a:noFill/>
              <a:ln w="25400" cap="flat">
                <a:solidFill>
                  <a:srgbClr val="FF0000">
                    <a:alpha val="100000"/>
                  </a:srgbClr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4" name="textbox 474"/>
            <p:cNvSpPr/>
            <p:nvPr/>
          </p:nvSpPr>
          <p:spPr>
            <a:xfrm>
              <a:off x="-12700" y="-12700"/>
              <a:ext cx="381634" cy="41084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3000"/>
                </a:lnSpc>
              </a:pPr>
              <a:endParaRPr lang="en-US" altLang="en-US" sz="900" dirty="0"/>
            </a:p>
            <a:p>
              <a:pPr algn="l" rtl="0" eaLnBrk="0">
                <a:lnSpc>
                  <a:spcPct val="8000"/>
                </a:lnSpc>
              </a:pPr>
              <a:endParaRPr lang="en-US" altLang="en-US" sz="100" dirty="0"/>
            </a:p>
            <a:p>
              <a:pPr marL="120650" algn="l" rtl="0" eaLnBrk="0">
                <a:lnSpc>
                  <a:spcPct val="73000"/>
                </a:lnSpc>
              </a:pPr>
              <a:r>
                <a:rPr sz="1200" spc="-2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3</a:t>
              </a:r>
              <a:r>
                <a:rPr sz="1200" spc="-1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4</a:t>
              </a:r>
              <a:endParaRPr lang="en-US" altLang="en-US" sz="1200" dirty="0"/>
            </a:p>
          </p:txBody>
        </p:sp>
      </p:grpSp>
      <p:pic>
        <p:nvPicPr>
          <p:cNvPr id="475" name="picture 47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760457" y="2451608"/>
            <a:ext cx="625094" cy="516762"/>
          </a:xfrm>
          <a:prstGeom prst="rect">
            <a:avLst/>
          </a:prstGeom>
        </p:spPr>
      </p:pic>
      <p:grpSp>
        <p:nvGrpSpPr>
          <p:cNvPr id="100" name="group 100"/>
          <p:cNvGrpSpPr/>
          <p:nvPr/>
        </p:nvGrpSpPr>
        <p:grpSpPr>
          <a:xfrm rot="21600000">
            <a:off x="1769364" y="3064764"/>
            <a:ext cx="330707" cy="323087"/>
            <a:chOff x="0" y="0"/>
            <a:chExt cx="330707" cy="323087"/>
          </a:xfrm>
        </p:grpSpPr>
        <p:sp>
          <p:nvSpPr>
            <p:cNvPr id="476" name="path"/>
            <p:cNvSpPr/>
            <p:nvPr/>
          </p:nvSpPr>
          <p:spPr>
            <a:xfrm>
              <a:off x="0" y="0"/>
              <a:ext cx="330707" cy="323087"/>
            </a:xfrm>
            <a:custGeom>
              <a:avLst/>
              <a:gdLst/>
              <a:ahLst/>
              <a:cxnLst/>
              <a:rect l="0" t="0" r="0" b="0"/>
              <a:pathLst>
                <a:path w="520" h="508">
                  <a:moveTo>
                    <a:pt x="0" y="254"/>
                  </a:moveTo>
                  <a:cubicBezTo>
                    <a:pt x="0" y="113"/>
                    <a:pt x="116" y="0"/>
                    <a:pt x="260" y="0"/>
                  </a:cubicBezTo>
                  <a:cubicBezTo>
                    <a:pt x="404" y="0"/>
                    <a:pt x="520" y="113"/>
                    <a:pt x="520" y="254"/>
                  </a:cubicBezTo>
                  <a:cubicBezTo>
                    <a:pt x="520" y="395"/>
                    <a:pt x="404" y="508"/>
                    <a:pt x="260" y="508"/>
                  </a:cubicBezTo>
                  <a:cubicBezTo>
                    <a:pt x="116" y="508"/>
                    <a:pt x="0" y="395"/>
                    <a:pt x="0" y="254"/>
                  </a:cubicBezTo>
                </a:path>
              </a:pathLst>
            </a:custGeom>
            <a:solidFill>
              <a:srgbClr val="BFBFB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77" name="textbox 477"/>
            <p:cNvSpPr/>
            <p:nvPr/>
          </p:nvSpPr>
          <p:spPr>
            <a:xfrm>
              <a:off x="-12700" y="-12700"/>
              <a:ext cx="356234" cy="38544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800" dirty="0"/>
            </a:p>
            <a:p>
              <a:pPr marL="109220" algn="l" rtl="0" eaLnBrk="0">
                <a:lnSpc>
                  <a:spcPct val="73000"/>
                </a:lnSpc>
                <a:spcBef>
                  <a:spcPts val="5"/>
                </a:spcBef>
              </a:pPr>
              <a:r>
                <a:rPr sz="1200" spc="-2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22</a:t>
              </a:r>
              <a:endParaRPr lang="en-US" altLang="en-US" sz="1200" dirty="0"/>
            </a:p>
          </p:txBody>
        </p:sp>
      </p:grpSp>
      <p:pic>
        <p:nvPicPr>
          <p:cNvPr id="478" name="picture 4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2066" y="2443226"/>
            <a:ext cx="425195" cy="668401"/>
          </a:xfrm>
          <a:prstGeom prst="rect">
            <a:avLst/>
          </a:prstGeom>
        </p:spPr>
      </p:pic>
      <p:sp>
        <p:nvSpPr>
          <p:cNvPr id="479" name="textbox 479"/>
          <p:cNvSpPr/>
          <p:nvPr/>
        </p:nvSpPr>
        <p:spPr>
          <a:xfrm>
            <a:off x="802054" y="1112977"/>
            <a:ext cx="1013460" cy="307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索引结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2000" dirty="0"/>
          </a:p>
        </p:txBody>
      </p:sp>
      <p:pic>
        <p:nvPicPr>
          <p:cNvPr id="480" name="picture 4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611993" y="3193034"/>
            <a:ext cx="386714" cy="604392"/>
          </a:xfrm>
          <a:prstGeom prst="rect">
            <a:avLst/>
          </a:prstGeom>
        </p:spPr>
      </p:pic>
      <p:pic>
        <p:nvPicPr>
          <p:cNvPr id="481" name="picture 4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460753" y="3336544"/>
            <a:ext cx="365633" cy="622300"/>
          </a:xfrm>
          <a:prstGeom prst="rect">
            <a:avLst/>
          </a:prstGeom>
        </p:spPr>
      </p:pic>
      <p:grpSp>
        <p:nvGrpSpPr>
          <p:cNvPr id="102" name="group 102"/>
          <p:cNvGrpSpPr/>
          <p:nvPr/>
        </p:nvGrpSpPr>
        <p:grpSpPr>
          <a:xfrm rot="21600000">
            <a:off x="8828785" y="2937001"/>
            <a:ext cx="357631" cy="350012"/>
            <a:chOff x="0" y="0"/>
            <a:chExt cx="357631" cy="350012"/>
          </a:xfrm>
        </p:grpSpPr>
        <p:grpSp>
          <p:nvGrpSpPr>
            <p:cNvPr id="104" name="group 104"/>
            <p:cNvGrpSpPr/>
            <p:nvPr/>
          </p:nvGrpSpPr>
          <p:grpSpPr>
            <a:xfrm rot="21600000">
              <a:off x="0" y="0"/>
              <a:ext cx="357631" cy="350012"/>
              <a:chOff x="0" y="0"/>
              <a:chExt cx="357631" cy="350012"/>
            </a:xfrm>
          </p:grpSpPr>
          <p:sp>
            <p:nvSpPr>
              <p:cNvPr id="482" name="path"/>
              <p:cNvSpPr/>
              <p:nvPr/>
            </p:nvSpPr>
            <p:spPr>
              <a:xfrm>
                <a:off x="12700" y="12700"/>
                <a:ext cx="332231" cy="324612"/>
              </a:xfrm>
              <a:custGeom>
                <a:avLst/>
                <a:gdLst/>
                <a:ahLst/>
                <a:cxnLst/>
                <a:rect l="0" t="0" r="0" b="0"/>
                <a:pathLst>
                  <a:path w="523" h="511">
                    <a:moveTo>
                      <a:pt x="0" y="255"/>
                    </a:moveTo>
                    <a:cubicBezTo>
                      <a:pt x="0" y="114"/>
                      <a:pt x="117" y="0"/>
                      <a:pt x="261" y="0"/>
                    </a:cubicBezTo>
                    <a:cubicBezTo>
                      <a:pt x="406" y="0"/>
                      <a:pt x="523" y="114"/>
                      <a:pt x="523" y="255"/>
                    </a:cubicBezTo>
                    <a:cubicBezTo>
                      <a:pt x="523" y="396"/>
                      <a:pt x="406" y="511"/>
                      <a:pt x="261" y="511"/>
                    </a:cubicBezTo>
                    <a:cubicBezTo>
                      <a:pt x="117" y="511"/>
                      <a:pt x="0" y="396"/>
                      <a:pt x="0" y="255"/>
                    </a:cubicBezTo>
                  </a:path>
                </a:pathLst>
              </a:custGeom>
              <a:solidFill>
                <a:srgbClr val="FF0000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path"/>
              <p:cNvSpPr/>
              <p:nvPr/>
            </p:nvSpPr>
            <p:spPr>
              <a:xfrm>
                <a:off x="0" y="0"/>
                <a:ext cx="357631" cy="350012"/>
              </a:xfrm>
              <a:custGeom>
                <a:avLst/>
                <a:gdLst/>
                <a:ahLst/>
                <a:cxnLst/>
                <a:rect l="0" t="0" r="0" b="0"/>
                <a:pathLst>
                  <a:path w="563" h="551">
                    <a:moveTo>
                      <a:pt x="20" y="275"/>
                    </a:moveTo>
                    <a:cubicBezTo>
                      <a:pt x="20" y="134"/>
                      <a:pt x="137" y="20"/>
                      <a:pt x="281" y="20"/>
                    </a:cubicBezTo>
                    <a:cubicBezTo>
                      <a:pt x="426" y="20"/>
                      <a:pt x="543" y="134"/>
                      <a:pt x="543" y="275"/>
                    </a:cubicBezTo>
                    <a:cubicBezTo>
                      <a:pt x="543" y="416"/>
                      <a:pt x="426" y="531"/>
                      <a:pt x="281" y="531"/>
                    </a:cubicBezTo>
                    <a:cubicBezTo>
                      <a:pt x="137" y="531"/>
                      <a:pt x="20" y="416"/>
                      <a:pt x="20" y="275"/>
                    </a:cubicBezTo>
                  </a:path>
                </a:pathLst>
              </a:custGeom>
              <a:noFill/>
              <a:ln w="25400" cap="flat">
                <a:solidFill>
                  <a:srgbClr val="FF0000">
                    <a:alpha val="100000"/>
                  </a:srgbClr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4" name="textbox 484"/>
            <p:cNvSpPr/>
            <p:nvPr/>
          </p:nvSpPr>
          <p:spPr>
            <a:xfrm>
              <a:off x="-12700" y="-12700"/>
              <a:ext cx="383540" cy="41084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4000"/>
                </a:lnSpc>
              </a:pPr>
              <a:endParaRPr lang="en-US" altLang="en-US" sz="900" dirty="0"/>
            </a:p>
            <a:p>
              <a:pPr marL="122555" algn="l" rtl="0" eaLnBrk="0">
                <a:lnSpc>
                  <a:spcPct val="73000"/>
                </a:lnSpc>
              </a:pPr>
              <a:r>
                <a:rPr sz="1200" spc="-2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20</a:t>
              </a:r>
              <a:endParaRPr lang="en-US" altLang="en-US" sz="1200" dirty="0"/>
            </a:p>
          </p:txBody>
        </p:sp>
      </p:grpSp>
      <p:pic>
        <p:nvPicPr>
          <p:cNvPr id="485" name="picture 4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124950" y="2453259"/>
            <a:ext cx="416052" cy="544321"/>
          </a:xfrm>
          <a:prstGeom prst="rect">
            <a:avLst/>
          </a:prstGeom>
        </p:spPr>
      </p:pic>
      <p:pic>
        <p:nvPicPr>
          <p:cNvPr id="486" name="picture 48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9116821" y="3221990"/>
            <a:ext cx="368045" cy="577341"/>
          </a:xfrm>
          <a:prstGeom prst="rect">
            <a:avLst/>
          </a:prstGeom>
        </p:spPr>
      </p:pic>
      <p:grpSp>
        <p:nvGrpSpPr>
          <p:cNvPr id="106" name="group 106"/>
          <p:cNvGrpSpPr/>
          <p:nvPr/>
        </p:nvGrpSpPr>
        <p:grpSpPr>
          <a:xfrm rot="21600000">
            <a:off x="6515100" y="2682240"/>
            <a:ext cx="330707" cy="324611"/>
            <a:chOff x="0" y="0"/>
            <a:chExt cx="330707" cy="324611"/>
          </a:xfrm>
        </p:grpSpPr>
        <p:sp>
          <p:nvSpPr>
            <p:cNvPr id="487" name="path"/>
            <p:cNvSpPr/>
            <p:nvPr/>
          </p:nvSpPr>
          <p:spPr>
            <a:xfrm>
              <a:off x="0" y="0"/>
              <a:ext cx="330707" cy="324611"/>
            </a:xfrm>
            <a:custGeom>
              <a:avLst/>
              <a:gdLst/>
              <a:ahLst/>
              <a:cxnLst/>
              <a:rect l="0" t="0" r="0" b="0"/>
              <a:pathLst>
                <a:path w="520" h="511">
                  <a:moveTo>
                    <a:pt x="0" y="255"/>
                  </a:moveTo>
                  <a:cubicBezTo>
                    <a:pt x="0" y="114"/>
                    <a:pt x="116" y="0"/>
                    <a:pt x="260" y="0"/>
                  </a:cubicBezTo>
                  <a:cubicBezTo>
                    <a:pt x="404" y="0"/>
                    <a:pt x="520" y="114"/>
                    <a:pt x="520" y="255"/>
                  </a:cubicBezTo>
                  <a:cubicBezTo>
                    <a:pt x="520" y="396"/>
                    <a:pt x="404" y="511"/>
                    <a:pt x="260" y="511"/>
                  </a:cubicBezTo>
                  <a:cubicBezTo>
                    <a:pt x="116" y="511"/>
                    <a:pt x="0" y="396"/>
                    <a:pt x="0" y="255"/>
                  </a:cubicBezTo>
                </a:path>
              </a:pathLst>
            </a:custGeom>
            <a:solidFill>
              <a:srgbClr val="BFBFB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88" name="textbox 488"/>
            <p:cNvSpPr/>
            <p:nvPr/>
          </p:nvSpPr>
          <p:spPr>
            <a:xfrm>
              <a:off x="-12700" y="-12700"/>
              <a:ext cx="356234" cy="38544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800" dirty="0"/>
            </a:p>
            <a:p>
              <a:pPr algn="l" rtl="0" eaLnBrk="0">
                <a:lnSpc>
                  <a:spcPct val="7000"/>
                </a:lnSpc>
              </a:pPr>
              <a:endParaRPr lang="en-US" altLang="en-US" sz="100" dirty="0"/>
            </a:p>
            <a:p>
              <a:pPr marL="107950" algn="l" rtl="0" eaLnBrk="0">
                <a:lnSpc>
                  <a:spcPct val="73000"/>
                </a:lnSpc>
              </a:pPr>
              <a:r>
                <a:rPr sz="1200" spc="-2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3</a:t>
              </a:r>
              <a:r>
                <a:rPr sz="1200" spc="-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3</a:t>
              </a:r>
              <a:endParaRPr lang="en-US" altLang="en-US" sz="1200" dirty="0"/>
            </a:p>
          </p:txBody>
        </p:sp>
      </p:grpSp>
      <p:pic>
        <p:nvPicPr>
          <p:cNvPr id="489" name="picture 48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6124955" y="2952496"/>
            <a:ext cx="446278" cy="455167"/>
          </a:xfrm>
          <a:prstGeom prst="rect">
            <a:avLst/>
          </a:prstGeom>
        </p:spPr>
      </p:pic>
      <p:grpSp>
        <p:nvGrpSpPr>
          <p:cNvPr id="108" name="group 108"/>
          <p:cNvGrpSpPr/>
          <p:nvPr/>
        </p:nvGrpSpPr>
        <p:grpSpPr>
          <a:xfrm rot="21600000">
            <a:off x="8394192" y="3796283"/>
            <a:ext cx="330707" cy="323088"/>
            <a:chOff x="0" y="0"/>
            <a:chExt cx="330707" cy="323088"/>
          </a:xfrm>
        </p:grpSpPr>
        <p:sp>
          <p:nvSpPr>
            <p:cNvPr id="490" name="path"/>
            <p:cNvSpPr/>
            <p:nvPr/>
          </p:nvSpPr>
          <p:spPr>
            <a:xfrm>
              <a:off x="0" y="0"/>
              <a:ext cx="330707" cy="323088"/>
            </a:xfrm>
            <a:custGeom>
              <a:avLst/>
              <a:gdLst/>
              <a:ahLst/>
              <a:cxnLst/>
              <a:rect l="0" t="0" r="0" b="0"/>
              <a:pathLst>
                <a:path w="520" h="508">
                  <a:moveTo>
                    <a:pt x="0" y="254"/>
                  </a:moveTo>
                  <a:cubicBezTo>
                    <a:pt x="0" y="113"/>
                    <a:pt x="116" y="0"/>
                    <a:pt x="260" y="0"/>
                  </a:cubicBezTo>
                  <a:cubicBezTo>
                    <a:pt x="404" y="0"/>
                    <a:pt x="520" y="113"/>
                    <a:pt x="520" y="254"/>
                  </a:cubicBezTo>
                  <a:cubicBezTo>
                    <a:pt x="520" y="395"/>
                    <a:pt x="404" y="508"/>
                    <a:pt x="260" y="508"/>
                  </a:cubicBezTo>
                  <a:cubicBezTo>
                    <a:pt x="116" y="508"/>
                    <a:pt x="0" y="395"/>
                    <a:pt x="0" y="254"/>
                  </a:cubicBezTo>
                </a:path>
              </a:pathLst>
            </a:custGeom>
            <a:solidFill>
              <a:srgbClr val="7F7F7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91" name="textbox 491"/>
            <p:cNvSpPr/>
            <p:nvPr/>
          </p:nvSpPr>
          <p:spPr>
            <a:xfrm>
              <a:off x="-12700" y="-12700"/>
              <a:ext cx="356234" cy="3841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800" dirty="0"/>
            </a:p>
            <a:p>
              <a:pPr algn="l" rtl="0" eaLnBrk="0">
                <a:lnSpc>
                  <a:spcPct val="7000"/>
                </a:lnSpc>
              </a:pPr>
              <a:endParaRPr lang="en-US" altLang="en-US" sz="100" dirty="0"/>
            </a:p>
            <a:p>
              <a:pPr marL="113665" algn="l" rtl="0" eaLnBrk="0">
                <a:lnSpc>
                  <a:spcPct val="73000"/>
                </a:lnSpc>
              </a:pPr>
              <a:r>
                <a:rPr sz="1200" spc="-3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1</a:t>
              </a:r>
              <a:r>
                <a:rPr sz="1200" spc="-2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9</a:t>
              </a:r>
              <a:endParaRPr lang="en-US" altLang="en-US" sz="1200" dirty="0"/>
            </a:p>
          </p:txBody>
        </p:sp>
      </p:grpSp>
      <p:pic>
        <p:nvPicPr>
          <p:cNvPr id="492" name="picture 4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8108442" y="4068064"/>
            <a:ext cx="342645" cy="574929"/>
          </a:xfrm>
          <a:prstGeom prst="rect">
            <a:avLst/>
          </a:prstGeom>
        </p:spPr>
      </p:pic>
      <p:pic>
        <p:nvPicPr>
          <p:cNvPr id="493" name="picture 49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8559546" y="3222244"/>
            <a:ext cx="338708" cy="574929"/>
          </a:xfrm>
          <a:prstGeom prst="rect">
            <a:avLst/>
          </a:prstGeom>
        </p:spPr>
      </p:pic>
      <p:grpSp>
        <p:nvGrpSpPr>
          <p:cNvPr id="110" name="group 11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94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95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96" name="picture 49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3575430" y="3336670"/>
            <a:ext cx="330961" cy="581406"/>
          </a:xfrm>
          <a:prstGeom prst="rect">
            <a:avLst/>
          </a:prstGeom>
        </p:spPr>
      </p:pic>
      <p:pic>
        <p:nvPicPr>
          <p:cNvPr id="497" name="picture 49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498" name="textbox 498"/>
          <p:cNvSpPr/>
          <p:nvPr/>
        </p:nvSpPr>
        <p:spPr>
          <a:xfrm>
            <a:off x="806864" y="1759636"/>
            <a:ext cx="894080" cy="2489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</a:t>
            </a:r>
            <a:r>
              <a:rPr sz="150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叉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树</a:t>
            </a:r>
            <a:endParaRPr lang="en-US" altLang="en-US" sz="1500" dirty="0"/>
          </a:p>
        </p:txBody>
      </p:sp>
      <p:pic>
        <p:nvPicPr>
          <p:cNvPr id="499" name="picture 49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3076320" y="3337559"/>
            <a:ext cx="282574" cy="621284"/>
          </a:xfrm>
          <a:prstGeom prst="rect">
            <a:avLst/>
          </a:prstGeom>
        </p:spPr>
      </p:pic>
      <p:pic>
        <p:nvPicPr>
          <p:cNvPr id="500" name="picture 50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2043302" y="3337814"/>
            <a:ext cx="266826" cy="621029"/>
          </a:xfrm>
          <a:prstGeom prst="rect">
            <a:avLst/>
          </a:prstGeom>
        </p:spPr>
      </p:pic>
      <p:pic>
        <p:nvPicPr>
          <p:cNvPr id="501" name="picture 50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10126980" y="3194430"/>
            <a:ext cx="267969" cy="602996"/>
          </a:xfrm>
          <a:prstGeom prst="rect">
            <a:avLst/>
          </a:prstGeom>
        </p:spPr>
      </p:pic>
      <p:grpSp>
        <p:nvGrpSpPr>
          <p:cNvPr id="112" name="group 112"/>
          <p:cNvGrpSpPr/>
          <p:nvPr/>
        </p:nvGrpSpPr>
        <p:grpSpPr>
          <a:xfrm rot="21600000">
            <a:off x="7929626" y="4630166"/>
            <a:ext cx="357631" cy="350011"/>
            <a:chOff x="0" y="0"/>
            <a:chExt cx="357631" cy="350011"/>
          </a:xfrm>
        </p:grpSpPr>
        <p:grpSp>
          <p:nvGrpSpPr>
            <p:cNvPr id="114" name="group 114"/>
            <p:cNvGrpSpPr/>
            <p:nvPr/>
          </p:nvGrpSpPr>
          <p:grpSpPr>
            <a:xfrm rot="21600000">
              <a:off x="0" y="0"/>
              <a:ext cx="357631" cy="350011"/>
              <a:chOff x="0" y="0"/>
              <a:chExt cx="357631" cy="350011"/>
            </a:xfrm>
          </p:grpSpPr>
          <p:sp>
            <p:nvSpPr>
              <p:cNvPr id="502" name="path"/>
              <p:cNvSpPr/>
              <p:nvPr/>
            </p:nvSpPr>
            <p:spPr>
              <a:xfrm>
                <a:off x="12700" y="12700"/>
                <a:ext cx="332231" cy="324611"/>
              </a:xfrm>
              <a:custGeom>
                <a:avLst/>
                <a:gdLst/>
                <a:ahLst/>
                <a:cxnLst/>
                <a:rect l="0" t="0" r="0" b="0"/>
                <a:pathLst>
                  <a:path w="523" h="511">
                    <a:moveTo>
                      <a:pt x="0" y="255"/>
                    </a:moveTo>
                    <a:cubicBezTo>
                      <a:pt x="0" y="114"/>
                      <a:pt x="117" y="0"/>
                      <a:pt x="261" y="0"/>
                    </a:cubicBezTo>
                    <a:cubicBezTo>
                      <a:pt x="405" y="0"/>
                      <a:pt x="523" y="114"/>
                      <a:pt x="523" y="255"/>
                    </a:cubicBezTo>
                    <a:cubicBezTo>
                      <a:pt x="523" y="396"/>
                      <a:pt x="405" y="511"/>
                      <a:pt x="261" y="511"/>
                    </a:cubicBezTo>
                    <a:cubicBezTo>
                      <a:pt x="117" y="511"/>
                      <a:pt x="0" y="396"/>
                      <a:pt x="0" y="255"/>
                    </a:cubicBezTo>
                  </a:path>
                </a:pathLst>
              </a:custGeom>
              <a:solidFill>
                <a:srgbClr val="FF0000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path"/>
              <p:cNvSpPr/>
              <p:nvPr/>
            </p:nvSpPr>
            <p:spPr>
              <a:xfrm>
                <a:off x="0" y="0"/>
                <a:ext cx="357631" cy="350011"/>
              </a:xfrm>
              <a:custGeom>
                <a:avLst/>
                <a:gdLst/>
                <a:ahLst/>
                <a:cxnLst/>
                <a:rect l="0" t="0" r="0" b="0"/>
                <a:pathLst>
                  <a:path w="563" h="551">
                    <a:moveTo>
                      <a:pt x="20" y="275"/>
                    </a:moveTo>
                    <a:cubicBezTo>
                      <a:pt x="20" y="134"/>
                      <a:pt x="137" y="20"/>
                      <a:pt x="281" y="20"/>
                    </a:cubicBezTo>
                    <a:cubicBezTo>
                      <a:pt x="425" y="20"/>
                      <a:pt x="543" y="134"/>
                      <a:pt x="543" y="275"/>
                    </a:cubicBezTo>
                    <a:cubicBezTo>
                      <a:pt x="543" y="416"/>
                      <a:pt x="425" y="531"/>
                      <a:pt x="281" y="531"/>
                    </a:cubicBezTo>
                    <a:cubicBezTo>
                      <a:pt x="137" y="531"/>
                      <a:pt x="20" y="416"/>
                      <a:pt x="20" y="275"/>
                    </a:cubicBezTo>
                  </a:path>
                </a:pathLst>
              </a:custGeom>
              <a:noFill/>
              <a:ln w="25400" cap="flat">
                <a:solidFill>
                  <a:srgbClr val="FF0000">
                    <a:alpha val="100000"/>
                  </a:srgbClr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04" name="textbox 504"/>
            <p:cNvSpPr/>
            <p:nvPr/>
          </p:nvSpPr>
          <p:spPr>
            <a:xfrm>
              <a:off x="-12700" y="-12700"/>
              <a:ext cx="383540" cy="41211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4000"/>
                </a:lnSpc>
              </a:pPr>
              <a:endParaRPr lang="en-US" altLang="en-US" sz="900" dirty="0"/>
            </a:p>
            <a:p>
              <a:pPr marL="126365" algn="l" rtl="0" eaLnBrk="0">
                <a:lnSpc>
                  <a:spcPct val="73000"/>
                </a:lnSpc>
                <a:spcBef>
                  <a:spcPts val="0"/>
                </a:spcBef>
              </a:pPr>
              <a:r>
                <a:rPr sz="1200" spc="-3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1</a:t>
              </a:r>
              <a:r>
                <a:rPr sz="1200" spc="-2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7</a:t>
              </a:r>
              <a:endParaRPr lang="en-US" altLang="en-US" sz="1200" dirty="0"/>
            </a:p>
          </p:txBody>
        </p:sp>
      </p:grpSp>
      <p:grpSp>
        <p:nvGrpSpPr>
          <p:cNvPr id="116" name="group 116"/>
          <p:cNvGrpSpPr/>
          <p:nvPr/>
        </p:nvGrpSpPr>
        <p:grpSpPr>
          <a:xfrm rot="21600000">
            <a:off x="3739895" y="3916679"/>
            <a:ext cx="332232" cy="324612"/>
            <a:chOff x="0" y="0"/>
            <a:chExt cx="332232" cy="324612"/>
          </a:xfrm>
        </p:grpSpPr>
        <p:sp>
          <p:nvSpPr>
            <p:cNvPr id="505" name="path"/>
            <p:cNvSpPr/>
            <p:nvPr/>
          </p:nvSpPr>
          <p:spPr>
            <a:xfrm>
              <a:off x="0" y="0"/>
              <a:ext cx="332232" cy="324612"/>
            </a:xfrm>
            <a:custGeom>
              <a:avLst/>
              <a:gdLst/>
              <a:ahLst/>
              <a:cxnLst/>
              <a:rect l="0" t="0" r="0" b="0"/>
              <a:pathLst>
                <a:path w="523" h="511">
                  <a:moveTo>
                    <a:pt x="0" y="255"/>
                  </a:moveTo>
                  <a:cubicBezTo>
                    <a:pt x="0" y="114"/>
                    <a:pt x="117" y="0"/>
                    <a:pt x="261" y="0"/>
                  </a:cubicBezTo>
                  <a:cubicBezTo>
                    <a:pt x="406" y="0"/>
                    <a:pt x="523" y="114"/>
                    <a:pt x="523" y="255"/>
                  </a:cubicBezTo>
                  <a:cubicBezTo>
                    <a:pt x="523" y="396"/>
                    <a:pt x="406" y="511"/>
                    <a:pt x="261" y="511"/>
                  </a:cubicBezTo>
                  <a:cubicBezTo>
                    <a:pt x="117" y="511"/>
                    <a:pt x="0" y="396"/>
                    <a:pt x="0" y="255"/>
                  </a:cubicBezTo>
                </a:path>
              </a:pathLst>
            </a:custGeom>
            <a:solidFill>
              <a:srgbClr val="BFBFB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06" name="textbox 506"/>
            <p:cNvSpPr/>
            <p:nvPr/>
          </p:nvSpPr>
          <p:spPr>
            <a:xfrm>
              <a:off x="-12700" y="-12700"/>
              <a:ext cx="358140" cy="38544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lang="en-US" altLang="en-US" sz="800" dirty="0"/>
            </a:p>
            <a:p>
              <a:pPr marL="108585" algn="l" rtl="0" eaLnBrk="0">
                <a:lnSpc>
                  <a:spcPct val="73000"/>
                </a:lnSpc>
                <a:spcBef>
                  <a:spcPts val="0"/>
                </a:spcBef>
              </a:pPr>
              <a:r>
                <a:rPr sz="1200" spc="-2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5</a:t>
              </a:r>
              <a:r>
                <a:rPr sz="1200" spc="-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3</a:t>
              </a:r>
              <a:endParaRPr lang="en-US" altLang="en-US" sz="1200" dirty="0"/>
            </a:p>
          </p:txBody>
        </p:sp>
      </p:grpSp>
      <p:grpSp>
        <p:nvGrpSpPr>
          <p:cNvPr id="118" name="group 118"/>
          <p:cNvGrpSpPr/>
          <p:nvPr/>
        </p:nvGrpSpPr>
        <p:grpSpPr>
          <a:xfrm rot="21600000">
            <a:off x="2913887" y="3957828"/>
            <a:ext cx="332232" cy="324611"/>
            <a:chOff x="0" y="0"/>
            <a:chExt cx="332232" cy="324611"/>
          </a:xfrm>
        </p:grpSpPr>
        <p:sp>
          <p:nvSpPr>
            <p:cNvPr id="507" name="path"/>
            <p:cNvSpPr/>
            <p:nvPr/>
          </p:nvSpPr>
          <p:spPr>
            <a:xfrm>
              <a:off x="0" y="0"/>
              <a:ext cx="332232" cy="324611"/>
            </a:xfrm>
            <a:custGeom>
              <a:avLst/>
              <a:gdLst/>
              <a:ahLst/>
              <a:cxnLst/>
              <a:rect l="0" t="0" r="0" b="0"/>
              <a:pathLst>
                <a:path w="523" h="511">
                  <a:moveTo>
                    <a:pt x="0" y="255"/>
                  </a:moveTo>
                  <a:cubicBezTo>
                    <a:pt x="0" y="114"/>
                    <a:pt x="117" y="0"/>
                    <a:pt x="261" y="0"/>
                  </a:cubicBezTo>
                  <a:cubicBezTo>
                    <a:pt x="406" y="0"/>
                    <a:pt x="523" y="114"/>
                    <a:pt x="523" y="255"/>
                  </a:cubicBezTo>
                  <a:cubicBezTo>
                    <a:pt x="523" y="396"/>
                    <a:pt x="406" y="511"/>
                    <a:pt x="261" y="511"/>
                  </a:cubicBezTo>
                  <a:cubicBezTo>
                    <a:pt x="117" y="511"/>
                    <a:pt x="0" y="396"/>
                    <a:pt x="0" y="255"/>
                  </a:cubicBezTo>
                </a:path>
              </a:pathLst>
            </a:custGeom>
            <a:solidFill>
              <a:srgbClr val="BFBFB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08" name="textbox 508"/>
            <p:cNvSpPr/>
            <p:nvPr/>
          </p:nvSpPr>
          <p:spPr>
            <a:xfrm>
              <a:off x="-12700" y="-12700"/>
              <a:ext cx="358140" cy="38544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lang="en-US" altLang="en-US" sz="800" dirty="0"/>
            </a:p>
            <a:p>
              <a:pPr marL="104775" algn="l" rtl="0" eaLnBrk="0">
                <a:lnSpc>
                  <a:spcPct val="73000"/>
                </a:lnSpc>
              </a:pPr>
              <a:r>
                <a:rPr sz="1200" spc="-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45</a:t>
              </a:r>
              <a:endParaRPr lang="en-US" altLang="en-US" sz="1200" dirty="0"/>
            </a:p>
          </p:txBody>
        </p:sp>
      </p:grpSp>
      <p:grpSp>
        <p:nvGrpSpPr>
          <p:cNvPr id="120" name="group 120"/>
          <p:cNvGrpSpPr/>
          <p:nvPr/>
        </p:nvGrpSpPr>
        <p:grpSpPr>
          <a:xfrm rot="21600000">
            <a:off x="1025651" y="4690871"/>
            <a:ext cx="332232" cy="324611"/>
            <a:chOff x="0" y="0"/>
            <a:chExt cx="332232" cy="324611"/>
          </a:xfrm>
        </p:grpSpPr>
        <p:sp>
          <p:nvSpPr>
            <p:cNvPr id="509" name="path"/>
            <p:cNvSpPr/>
            <p:nvPr/>
          </p:nvSpPr>
          <p:spPr>
            <a:xfrm>
              <a:off x="0" y="0"/>
              <a:ext cx="332232" cy="324611"/>
            </a:xfrm>
            <a:custGeom>
              <a:avLst/>
              <a:gdLst/>
              <a:ahLst/>
              <a:cxnLst/>
              <a:rect l="0" t="0" r="0" b="0"/>
              <a:pathLst>
                <a:path w="523" h="511">
                  <a:moveTo>
                    <a:pt x="0" y="255"/>
                  </a:moveTo>
                  <a:cubicBezTo>
                    <a:pt x="0" y="114"/>
                    <a:pt x="117" y="0"/>
                    <a:pt x="261" y="0"/>
                  </a:cubicBezTo>
                  <a:cubicBezTo>
                    <a:pt x="406" y="0"/>
                    <a:pt x="523" y="114"/>
                    <a:pt x="523" y="255"/>
                  </a:cubicBezTo>
                  <a:cubicBezTo>
                    <a:pt x="523" y="396"/>
                    <a:pt x="406" y="511"/>
                    <a:pt x="261" y="511"/>
                  </a:cubicBezTo>
                  <a:cubicBezTo>
                    <a:pt x="117" y="511"/>
                    <a:pt x="0" y="396"/>
                    <a:pt x="0" y="255"/>
                  </a:cubicBezTo>
                </a:path>
              </a:pathLst>
            </a:custGeom>
            <a:solidFill>
              <a:srgbClr val="BFBFB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10" name="textbox 510"/>
            <p:cNvSpPr/>
            <p:nvPr/>
          </p:nvSpPr>
          <p:spPr>
            <a:xfrm>
              <a:off x="-12700" y="-12700"/>
              <a:ext cx="358140" cy="38671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lang="en-US" altLang="en-US" sz="800" dirty="0"/>
            </a:p>
            <a:p>
              <a:pPr marL="114300" algn="l" rtl="0" eaLnBrk="0">
                <a:lnSpc>
                  <a:spcPct val="73000"/>
                </a:lnSpc>
                <a:spcBef>
                  <a:spcPts val="5"/>
                </a:spcBef>
              </a:pPr>
              <a:r>
                <a:rPr sz="1200" spc="-3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1</a:t>
              </a:r>
              <a:r>
                <a:rPr sz="1200" spc="-2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7</a:t>
              </a:r>
              <a:endParaRPr lang="en-US" altLang="en-US" sz="1200" dirty="0"/>
            </a:p>
          </p:txBody>
        </p:sp>
      </p:grpSp>
      <p:grpSp>
        <p:nvGrpSpPr>
          <p:cNvPr id="122" name="group 122"/>
          <p:cNvGrpSpPr/>
          <p:nvPr/>
        </p:nvGrpSpPr>
        <p:grpSpPr>
          <a:xfrm rot="21600000">
            <a:off x="5737859" y="3493008"/>
            <a:ext cx="332232" cy="324611"/>
            <a:chOff x="0" y="0"/>
            <a:chExt cx="332232" cy="324611"/>
          </a:xfrm>
        </p:grpSpPr>
        <p:sp>
          <p:nvSpPr>
            <p:cNvPr id="511" name="path"/>
            <p:cNvSpPr/>
            <p:nvPr/>
          </p:nvSpPr>
          <p:spPr>
            <a:xfrm>
              <a:off x="0" y="0"/>
              <a:ext cx="332232" cy="324611"/>
            </a:xfrm>
            <a:custGeom>
              <a:avLst/>
              <a:gdLst/>
              <a:ahLst/>
              <a:cxnLst/>
              <a:rect l="0" t="0" r="0" b="0"/>
              <a:pathLst>
                <a:path w="523" h="511">
                  <a:moveTo>
                    <a:pt x="0" y="255"/>
                  </a:moveTo>
                  <a:cubicBezTo>
                    <a:pt x="0" y="114"/>
                    <a:pt x="117" y="0"/>
                    <a:pt x="261" y="0"/>
                  </a:cubicBezTo>
                  <a:cubicBezTo>
                    <a:pt x="406" y="0"/>
                    <a:pt x="523" y="114"/>
                    <a:pt x="523" y="255"/>
                  </a:cubicBezTo>
                  <a:cubicBezTo>
                    <a:pt x="523" y="396"/>
                    <a:pt x="406" y="511"/>
                    <a:pt x="261" y="511"/>
                  </a:cubicBezTo>
                  <a:cubicBezTo>
                    <a:pt x="117" y="511"/>
                    <a:pt x="0" y="396"/>
                    <a:pt x="0" y="255"/>
                  </a:cubicBezTo>
                </a:path>
              </a:pathLst>
            </a:custGeom>
            <a:solidFill>
              <a:srgbClr val="BFBFB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12" name="textbox 512"/>
            <p:cNvSpPr/>
            <p:nvPr/>
          </p:nvSpPr>
          <p:spPr>
            <a:xfrm>
              <a:off x="-12700" y="-12700"/>
              <a:ext cx="358140" cy="38671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lang="en-US" altLang="en-US" sz="800" dirty="0"/>
            </a:p>
            <a:p>
              <a:pPr marL="110490" algn="l" rtl="0" eaLnBrk="0">
                <a:lnSpc>
                  <a:spcPct val="73000"/>
                </a:lnSpc>
                <a:spcBef>
                  <a:spcPts val="5"/>
                </a:spcBef>
              </a:pPr>
              <a:r>
                <a:rPr sz="1200" spc="-2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22</a:t>
              </a:r>
              <a:endParaRPr lang="en-US" altLang="en-US" sz="1200" dirty="0"/>
            </a:p>
          </p:txBody>
        </p:sp>
      </p:grpSp>
      <p:grpSp>
        <p:nvGrpSpPr>
          <p:cNvPr id="124" name="group 124"/>
          <p:cNvGrpSpPr/>
          <p:nvPr/>
        </p:nvGrpSpPr>
        <p:grpSpPr>
          <a:xfrm rot="21600000">
            <a:off x="1959864" y="4690871"/>
            <a:ext cx="332231" cy="324611"/>
            <a:chOff x="0" y="0"/>
            <a:chExt cx="332231" cy="324611"/>
          </a:xfrm>
        </p:grpSpPr>
        <p:sp>
          <p:nvSpPr>
            <p:cNvPr id="513" name="path"/>
            <p:cNvSpPr/>
            <p:nvPr/>
          </p:nvSpPr>
          <p:spPr>
            <a:xfrm>
              <a:off x="0" y="0"/>
              <a:ext cx="332231" cy="324611"/>
            </a:xfrm>
            <a:custGeom>
              <a:avLst/>
              <a:gdLst/>
              <a:ahLst/>
              <a:cxnLst/>
              <a:rect l="0" t="0" r="0" b="0"/>
              <a:pathLst>
                <a:path w="523" h="511">
                  <a:moveTo>
                    <a:pt x="0" y="255"/>
                  </a:moveTo>
                  <a:cubicBezTo>
                    <a:pt x="0" y="114"/>
                    <a:pt x="117" y="0"/>
                    <a:pt x="261" y="0"/>
                  </a:cubicBezTo>
                  <a:cubicBezTo>
                    <a:pt x="406" y="0"/>
                    <a:pt x="523" y="114"/>
                    <a:pt x="523" y="255"/>
                  </a:cubicBezTo>
                  <a:cubicBezTo>
                    <a:pt x="523" y="396"/>
                    <a:pt x="406" y="511"/>
                    <a:pt x="261" y="511"/>
                  </a:cubicBezTo>
                  <a:cubicBezTo>
                    <a:pt x="117" y="511"/>
                    <a:pt x="0" y="396"/>
                    <a:pt x="0" y="255"/>
                  </a:cubicBezTo>
                </a:path>
              </a:pathLst>
            </a:custGeom>
            <a:solidFill>
              <a:srgbClr val="BFBFB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14" name="textbox 514"/>
            <p:cNvSpPr/>
            <p:nvPr/>
          </p:nvSpPr>
          <p:spPr>
            <a:xfrm>
              <a:off x="-12700" y="-12700"/>
              <a:ext cx="358140" cy="38544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lang="en-US" altLang="en-US" sz="800" dirty="0"/>
            </a:p>
            <a:p>
              <a:pPr marL="109855" algn="l" rtl="0" eaLnBrk="0">
                <a:lnSpc>
                  <a:spcPct val="73000"/>
                </a:lnSpc>
                <a:spcBef>
                  <a:spcPts val="5"/>
                </a:spcBef>
              </a:pPr>
              <a:r>
                <a:rPr sz="1200" spc="-2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23</a:t>
              </a:r>
              <a:endParaRPr lang="en-US" altLang="en-US" sz="1200" dirty="0"/>
            </a:p>
          </p:txBody>
        </p:sp>
      </p:grpSp>
      <p:grpSp>
        <p:nvGrpSpPr>
          <p:cNvPr id="126" name="group 126"/>
          <p:cNvGrpSpPr/>
          <p:nvPr/>
        </p:nvGrpSpPr>
        <p:grpSpPr>
          <a:xfrm rot="21600000">
            <a:off x="9317735" y="3797808"/>
            <a:ext cx="332231" cy="324611"/>
            <a:chOff x="0" y="0"/>
            <a:chExt cx="332231" cy="324611"/>
          </a:xfrm>
        </p:grpSpPr>
        <p:sp>
          <p:nvSpPr>
            <p:cNvPr id="515" name="path"/>
            <p:cNvSpPr/>
            <p:nvPr/>
          </p:nvSpPr>
          <p:spPr>
            <a:xfrm>
              <a:off x="0" y="0"/>
              <a:ext cx="332231" cy="324611"/>
            </a:xfrm>
            <a:custGeom>
              <a:avLst/>
              <a:gdLst/>
              <a:ahLst/>
              <a:cxnLst/>
              <a:rect l="0" t="0" r="0" b="0"/>
              <a:pathLst>
                <a:path w="523" h="511">
                  <a:moveTo>
                    <a:pt x="0" y="255"/>
                  </a:moveTo>
                  <a:cubicBezTo>
                    <a:pt x="0" y="114"/>
                    <a:pt x="117" y="0"/>
                    <a:pt x="261" y="0"/>
                  </a:cubicBezTo>
                  <a:cubicBezTo>
                    <a:pt x="406" y="0"/>
                    <a:pt x="523" y="114"/>
                    <a:pt x="523" y="255"/>
                  </a:cubicBezTo>
                  <a:cubicBezTo>
                    <a:pt x="523" y="396"/>
                    <a:pt x="406" y="511"/>
                    <a:pt x="261" y="511"/>
                  </a:cubicBezTo>
                  <a:cubicBezTo>
                    <a:pt x="117" y="511"/>
                    <a:pt x="0" y="396"/>
                    <a:pt x="0" y="255"/>
                  </a:cubicBezTo>
                </a:path>
              </a:pathLst>
            </a:custGeom>
            <a:solidFill>
              <a:srgbClr val="7F7F7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16" name="textbox 516"/>
            <p:cNvSpPr/>
            <p:nvPr/>
          </p:nvSpPr>
          <p:spPr>
            <a:xfrm>
              <a:off x="-12700" y="-12700"/>
              <a:ext cx="358140" cy="38671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lang="en-US" altLang="en-US" sz="800" dirty="0"/>
            </a:p>
            <a:p>
              <a:pPr marL="110490" algn="l" rtl="0" eaLnBrk="0">
                <a:lnSpc>
                  <a:spcPct val="73000"/>
                </a:lnSpc>
                <a:spcBef>
                  <a:spcPts val="5"/>
                </a:spcBef>
              </a:pPr>
              <a:r>
                <a:rPr sz="1200" spc="-2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22</a:t>
              </a:r>
              <a:endParaRPr lang="en-US" altLang="en-US" sz="1200" dirty="0"/>
            </a:p>
          </p:txBody>
        </p:sp>
      </p:grpSp>
      <p:grpSp>
        <p:nvGrpSpPr>
          <p:cNvPr id="128" name="group 128"/>
          <p:cNvGrpSpPr/>
          <p:nvPr/>
        </p:nvGrpSpPr>
        <p:grpSpPr>
          <a:xfrm rot="21600000">
            <a:off x="6885431" y="2261616"/>
            <a:ext cx="330708" cy="324611"/>
            <a:chOff x="0" y="0"/>
            <a:chExt cx="330708" cy="324611"/>
          </a:xfrm>
        </p:grpSpPr>
        <p:sp>
          <p:nvSpPr>
            <p:cNvPr id="517" name="path"/>
            <p:cNvSpPr/>
            <p:nvPr/>
          </p:nvSpPr>
          <p:spPr>
            <a:xfrm>
              <a:off x="0" y="0"/>
              <a:ext cx="330708" cy="324611"/>
            </a:xfrm>
            <a:custGeom>
              <a:avLst/>
              <a:gdLst/>
              <a:ahLst/>
              <a:cxnLst/>
              <a:rect l="0" t="0" r="0" b="0"/>
              <a:pathLst>
                <a:path w="520" h="511">
                  <a:moveTo>
                    <a:pt x="0" y="255"/>
                  </a:moveTo>
                  <a:cubicBezTo>
                    <a:pt x="0" y="114"/>
                    <a:pt x="116" y="0"/>
                    <a:pt x="260" y="0"/>
                  </a:cubicBezTo>
                  <a:cubicBezTo>
                    <a:pt x="404" y="0"/>
                    <a:pt x="520" y="114"/>
                    <a:pt x="520" y="255"/>
                  </a:cubicBezTo>
                  <a:cubicBezTo>
                    <a:pt x="520" y="396"/>
                    <a:pt x="404" y="511"/>
                    <a:pt x="260" y="511"/>
                  </a:cubicBezTo>
                  <a:cubicBezTo>
                    <a:pt x="116" y="511"/>
                    <a:pt x="0" y="396"/>
                    <a:pt x="0" y="255"/>
                  </a:cubicBezTo>
                </a:path>
              </a:pathLst>
            </a:custGeom>
            <a:solidFill>
              <a:srgbClr val="BFBFB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18" name="textbox 518"/>
            <p:cNvSpPr/>
            <p:nvPr/>
          </p:nvSpPr>
          <p:spPr>
            <a:xfrm>
              <a:off x="-12700" y="-12700"/>
              <a:ext cx="356234" cy="38544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800" dirty="0"/>
            </a:p>
            <a:p>
              <a:pPr algn="l" rtl="0" eaLnBrk="0">
                <a:lnSpc>
                  <a:spcPct val="7000"/>
                </a:lnSpc>
              </a:pPr>
              <a:endParaRPr lang="en-US" altLang="en-US" sz="100" dirty="0"/>
            </a:p>
            <a:p>
              <a:pPr marL="109220" algn="l" rtl="0" eaLnBrk="0">
                <a:lnSpc>
                  <a:spcPct val="73000"/>
                </a:lnSpc>
              </a:pPr>
              <a:r>
                <a:rPr sz="1200" spc="-2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3</a:t>
              </a:r>
              <a:r>
                <a:rPr sz="1200" spc="-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4</a:t>
              </a:r>
              <a:endParaRPr lang="en-US" altLang="en-US" sz="1200" dirty="0"/>
            </a:p>
          </p:txBody>
        </p:sp>
      </p:grpSp>
      <p:grpSp>
        <p:nvGrpSpPr>
          <p:cNvPr id="130" name="group 130"/>
          <p:cNvGrpSpPr/>
          <p:nvPr/>
        </p:nvGrpSpPr>
        <p:grpSpPr>
          <a:xfrm rot="21600000">
            <a:off x="1543811" y="4680204"/>
            <a:ext cx="330708" cy="324611"/>
            <a:chOff x="0" y="0"/>
            <a:chExt cx="330708" cy="324611"/>
          </a:xfrm>
        </p:grpSpPr>
        <p:sp>
          <p:nvSpPr>
            <p:cNvPr id="519" name="path"/>
            <p:cNvSpPr/>
            <p:nvPr/>
          </p:nvSpPr>
          <p:spPr>
            <a:xfrm>
              <a:off x="0" y="0"/>
              <a:ext cx="330708" cy="324611"/>
            </a:xfrm>
            <a:custGeom>
              <a:avLst/>
              <a:gdLst/>
              <a:ahLst/>
              <a:cxnLst/>
              <a:rect l="0" t="0" r="0" b="0"/>
              <a:pathLst>
                <a:path w="520" h="511">
                  <a:moveTo>
                    <a:pt x="0" y="255"/>
                  </a:moveTo>
                  <a:cubicBezTo>
                    <a:pt x="0" y="114"/>
                    <a:pt x="116" y="0"/>
                    <a:pt x="260" y="0"/>
                  </a:cubicBezTo>
                  <a:cubicBezTo>
                    <a:pt x="404" y="0"/>
                    <a:pt x="520" y="114"/>
                    <a:pt x="520" y="255"/>
                  </a:cubicBezTo>
                  <a:cubicBezTo>
                    <a:pt x="520" y="396"/>
                    <a:pt x="404" y="511"/>
                    <a:pt x="260" y="511"/>
                  </a:cubicBezTo>
                  <a:cubicBezTo>
                    <a:pt x="116" y="511"/>
                    <a:pt x="0" y="396"/>
                    <a:pt x="0" y="255"/>
                  </a:cubicBezTo>
                </a:path>
              </a:pathLst>
            </a:custGeom>
            <a:solidFill>
              <a:srgbClr val="BFBFB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20" name="textbox 520"/>
            <p:cNvSpPr/>
            <p:nvPr/>
          </p:nvSpPr>
          <p:spPr>
            <a:xfrm>
              <a:off x="-12700" y="-12700"/>
              <a:ext cx="356234" cy="38544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lang="en-US" altLang="en-US" sz="800" dirty="0"/>
            </a:p>
            <a:p>
              <a:pPr marL="109220" algn="l" rtl="0" eaLnBrk="0">
                <a:lnSpc>
                  <a:spcPct val="73000"/>
                </a:lnSpc>
                <a:spcBef>
                  <a:spcPts val="0"/>
                </a:spcBef>
              </a:pPr>
              <a:r>
                <a:rPr sz="1200" spc="-2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20</a:t>
              </a:r>
              <a:endParaRPr lang="en-US" altLang="en-US" sz="1200" dirty="0"/>
            </a:p>
          </p:txBody>
        </p:sp>
      </p:grpSp>
      <p:grpSp>
        <p:nvGrpSpPr>
          <p:cNvPr id="132" name="group 132"/>
          <p:cNvGrpSpPr/>
          <p:nvPr/>
        </p:nvGrpSpPr>
        <p:grpSpPr>
          <a:xfrm rot="21600000">
            <a:off x="3544823" y="4680204"/>
            <a:ext cx="330708" cy="324611"/>
            <a:chOff x="0" y="0"/>
            <a:chExt cx="330708" cy="324611"/>
          </a:xfrm>
        </p:grpSpPr>
        <p:sp>
          <p:nvSpPr>
            <p:cNvPr id="521" name="path"/>
            <p:cNvSpPr/>
            <p:nvPr/>
          </p:nvSpPr>
          <p:spPr>
            <a:xfrm>
              <a:off x="0" y="0"/>
              <a:ext cx="330708" cy="324611"/>
            </a:xfrm>
            <a:custGeom>
              <a:avLst/>
              <a:gdLst/>
              <a:ahLst/>
              <a:cxnLst/>
              <a:rect l="0" t="0" r="0" b="0"/>
              <a:pathLst>
                <a:path w="520" h="511">
                  <a:moveTo>
                    <a:pt x="0" y="255"/>
                  </a:moveTo>
                  <a:cubicBezTo>
                    <a:pt x="0" y="114"/>
                    <a:pt x="116" y="0"/>
                    <a:pt x="260" y="0"/>
                  </a:cubicBezTo>
                  <a:cubicBezTo>
                    <a:pt x="404" y="0"/>
                    <a:pt x="520" y="114"/>
                    <a:pt x="520" y="255"/>
                  </a:cubicBezTo>
                  <a:cubicBezTo>
                    <a:pt x="520" y="396"/>
                    <a:pt x="404" y="511"/>
                    <a:pt x="260" y="511"/>
                  </a:cubicBezTo>
                  <a:cubicBezTo>
                    <a:pt x="116" y="511"/>
                    <a:pt x="0" y="396"/>
                    <a:pt x="0" y="255"/>
                  </a:cubicBezTo>
                </a:path>
              </a:pathLst>
            </a:custGeom>
            <a:solidFill>
              <a:srgbClr val="BFBFB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22" name="textbox 522"/>
            <p:cNvSpPr/>
            <p:nvPr/>
          </p:nvSpPr>
          <p:spPr>
            <a:xfrm>
              <a:off x="-12700" y="-12700"/>
              <a:ext cx="356234" cy="38544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lang="en-US" altLang="en-US" sz="800" dirty="0"/>
            </a:p>
            <a:p>
              <a:pPr marL="108585" algn="l" rtl="0" eaLnBrk="0">
                <a:lnSpc>
                  <a:spcPct val="73000"/>
                </a:lnSpc>
                <a:spcBef>
                  <a:spcPts val="0"/>
                </a:spcBef>
              </a:pPr>
              <a:r>
                <a:rPr sz="1200" spc="-2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5</a:t>
              </a:r>
              <a:r>
                <a:rPr sz="1200" spc="-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0</a:t>
              </a:r>
              <a:endParaRPr lang="en-US" altLang="en-US" sz="1200" dirty="0"/>
            </a:p>
          </p:txBody>
        </p:sp>
      </p:grpSp>
      <p:grpSp>
        <p:nvGrpSpPr>
          <p:cNvPr id="134" name="group 134"/>
          <p:cNvGrpSpPr/>
          <p:nvPr/>
        </p:nvGrpSpPr>
        <p:grpSpPr>
          <a:xfrm rot="21600000">
            <a:off x="2359151" y="4690871"/>
            <a:ext cx="330708" cy="324611"/>
            <a:chOff x="0" y="0"/>
            <a:chExt cx="330708" cy="324611"/>
          </a:xfrm>
        </p:grpSpPr>
        <p:sp>
          <p:nvSpPr>
            <p:cNvPr id="523" name="path"/>
            <p:cNvSpPr/>
            <p:nvPr/>
          </p:nvSpPr>
          <p:spPr>
            <a:xfrm>
              <a:off x="0" y="0"/>
              <a:ext cx="330708" cy="324611"/>
            </a:xfrm>
            <a:custGeom>
              <a:avLst/>
              <a:gdLst/>
              <a:ahLst/>
              <a:cxnLst/>
              <a:rect l="0" t="0" r="0" b="0"/>
              <a:pathLst>
                <a:path w="520" h="511">
                  <a:moveTo>
                    <a:pt x="0" y="255"/>
                  </a:moveTo>
                  <a:cubicBezTo>
                    <a:pt x="0" y="114"/>
                    <a:pt x="116" y="0"/>
                    <a:pt x="260" y="0"/>
                  </a:cubicBezTo>
                  <a:cubicBezTo>
                    <a:pt x="404" y="0"/>
                    <a:pt x="520" y="114"/>
                    <a:pt x="520" y="255"/>
                  </a:cubicBezTo>
                  <a:cubicBezTo>
                    <a:pt x="520" y="396"/>
                    <a:pt x="404" y="511"/>
                    <a:pt x="260" y="511"/>
                  </a:cubicBezTo>
                  <a:cubicBezTo>
                    <a:pt x="116" y="511"/>
                    <a:pt x="0" y="396"/>
                    <a:pt x="0" y="255"/>
                  </a:cubicBezTo>
                </a:path>
              </a:pathLst>
            </a:custGeom>
            <a:solidFill>
              <a:srgbClr val="BFBFB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24" name="textbox 524"/>
            <p:cNvSpPr/>
            <p:nvPr/>
          </p:nvSpPr>
          <p:spPr>
            <a:xfrm>
              <a:off x="-12700" y="-12700"/>
              <a:ext cx="356234" cy="38544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lang="en-US" altLang="en-US" sz="800" dirty="0"/>
            </a:p>
            <a:p>
              <a:pPr marL="108585" algn="l" rtl="0" eaLnBrk="0">
                <a:lnSpc>
                  <a:spcPct val="73000"/>
                </a:lnSpc>
                <a:spcBef>
                  <a:spcPts val="5"/>
                </a:spcBef>
              </a:pPr>
              <a:r>
                <a:rPr sz="1200" spc="-2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3</a:t>
              </a:r>
              <a:r>
                <a:rPr sz="1200" spc="-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4</a:t>
              </a:r>
              <a:endParaRPr lang="en-US" altLang="en-US" sz="1200" dirty="0"/>
            </a:p>
          </p:txBody>
        </p:sp>
      </p:grpSp>
      <p:grpSp>
        <p:nvGrpSpPr>
          <p:cNvPr id="136" name="group 136"/>
          <p:cNvGrpSpPr/>
          <p:nvPr/>
        </p:nvGrpSpPr>
        <p:grpSpPr>
          <a:xfrm rot="21600000">
            <a:off x="2752344" y="4690871"/>
            <a:ext cx="330707" cy="324611"/>
            <a:chOff x="0" y="0"/>
            <a:chExt cx="330707" cy="324611"/>
          </a:xfrm>
        </p:grpSpPr>
        <p:sp>
          <p:nvSpPr>
            <p:cNvPr id="525" name="path"/>
            <p:cNvSpPr/>
            <p:nvPr/>
          </p:nvSpPr>
          <p:spPr>
            <a:xfrm>
              <a:off x="0" y="0"/>
              <a:ext cx="330707" cy="324611"/>
            </a:xfrm>
            <a:custGeom>
              <a:avLst/>
              <a:gdLst/>
              <a:ahLst/>
              <a:cxnLst/>
              <a:rect l="0" t="0" r="0" b="0"/>
              <a:pathLst>
                <a:path w="520" h="511">
                  <a:moveTo>
                    <a:pt x="0" y="255"/>
                  </a:moveTo>
                  <a:cubicBezTo>
                    <a:pt x="0" y="114"/>
                    <a:pt x="116" y="0"/>
                    <a:pt x="260" y="0"/>
                  </a:cubicBezTo>
                  <a:cubicBezTo>
                    <a:pt x="404" y="0"/>
                    <a:pt x="520" y="114"/>
                    <a:pt x="520" y="255"/>
                  </a:cubicBezTo>
                  <a:cubicBezTo>
                    <a:pt x="520" y="396"/>
                    <a:pt x="404" y="511"/>
                    <a:pt x="260" y="511"/>
                  </a:cubicBezTo>
                  <a:cubicBezTo>
                    <a:pt x="116" y="511"/>
                    <a:pt x="0" y="396"/>
                    <a:pt x="0" y="255"/>
                  </a:cubicBezTo>
                </a:path>
              </a:pathLst>
            </a:custGeom>
            <a:solidFill>
              <a:srgbClr val="BFBFB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26" name="textbox 526"/>
            <p:cNvSpPr/>
            <p:nvPr/>
          </p:nvSpPr>
          <p:spPr>
            <a:xfrm>
              <a:off x="-12700" y="-12700"/>
              <a:ext cx="356234" cy="38544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lang="en-US" altLang="en-US" sz="800" dirty="0"/>
            </a:p>
            <a:p>
              <a:pPr marL="103505" algn="l" rtl="0" eaLnBrk="0">
                <a:lnSpc>
                  <a:spcPct val="73000"/>
                </a:lnSpc>
                <a:spcBef>
                  <a:spcPts val="5"/>
                </a:spcBef>
              </a:pPr>
              <a:r>
                <a:rPr sz="1200" spc="-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40</a:t>
              </a:r>
              <a:endParaRPr lang="en-US" altLang="en-US" sz="1200" dirty="0"/>
            </a:p>
          </p:txBody>
        </p:sp>
      </p:grpSp>
      <p:grpSp>
        <p:nvGrpSpPr>
          <p:cNvPr id="138" name="group 138"/>
          <p:cNvGrpSpPr/>
          <p:nvPr/>
        </p:nvGrpSpPr>
        <p:grpSpPr>
          <a:xfrm rot="21600000">
            <a:off x="2138172" y="3957828"/>
            <a:ext cx="330707" cy="324611"/>
            <a:chOff x="0" y="0"/>
            <a:chExt cx="330707" cy="324611"/>
          </a:xfrm>
        </p:grpSpPr>
        <p:sp>
          <p:nvSpPr>
            <p:cNvPr id="527" name="path"/>
            <p:cNvSpPr/>
            <p:nvPr/>
          </p:nvSpPr>
          <p:spPr>
            <a:xfrm>
              <a:off x="0" y="0"/>
              <a:ext cx="330707" cy="324611"/>
            </a:xfrm>
            <a:custGeom>
              <a:avLst/>
              <a:gdLst/>
              <a:ahLst/>
              <a:cxnLst/>
              <a:rect l="0" t="0" r="0" b="0"/>
              <a:pathLst>
                <a:path w="520" h="511">
                  <a:moveTo>
                    <a:pt x="0" y="255"/>
                  </a:moveTo>
                  <a:cubicBezTo>
                    <a:pt x="0" y="114"/>
                    <a:pt x="116" y="0"/>
                    <a:pt x="260" y="0"/>
                  </a:cubicBezTo>
                  <a:cubicBezTo>
                    <a:pt x="404" y="0"/>
                    <a:pt x="520" y="114"/>
                    <a:pt x="520" y="255"/>
                  </a:cubicBezTo>
                  <a:cubicBezTo>
                    <a:pt x="520" y="396"/>
                    <a:pt x="404" y="511"/>
                    <a:pt x="260" y="511"/>
                  </a:cubicBezTo>
                  <a:cubicBezTo>
                    <a:pt x="116" y="511"/>
                    <a:pt x="0" y="396"/>
                    <a:pt x="0" y="255"/>
                  </a:cubicBezTo>
                </a:path>
              </a:pathLst>
            </a:custGeom>
            <a:solidFill>
              <a:srgbClr val="BFBFB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28" name="textbox 528"/>
            <p:cNvSpPr/>
            <p:nvPr/>
          </p:nvSpPr>
          <p:spPr>
            <a:xfrm>
              <a:off x="-12700" y="-12700"/>
              <a:ext cx="356234" cy="38544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lang="en-US" altLang="en-US" sz="800" dirty="0"/>
            </a:p>
            <a:p>
              <a:pPr marL="107950" algn="l" rtl="0" eaLnBrk="0">
                <a:lnSpc>
                  <a:spcPct val="73000"/>
                </a:lnSpc>
              </a:pPr>
              <a:r>
                <a:rPr sz="1200" spc="-2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3</a:t>
              </a:r>
              <a:r>
                <a:rPr sz="1200" spc="-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3</a:t>
              </a:r>
              <a:endParaRPr lang="en-US" altLang="en-US" sz="1200" dirty="0"/>
            </a:p>
          </p:txBody>
        </p:sp>
      </p:grpSp>
      <p:grpSp>
        <p:nvGrpSpPr>
          <p:cNvPr id="140" name="group 140"/>
          <p:cNvGrpSpPr/>
          <p:nvPr/>
        </p:nvGrpSpPr>
        <p:grpSpPr>
          <a:xfrm rot="21600000">
            <a:off x="1295400" y="3957828"/>
            <a:ext cx="330707" cy="324611"/>
            <a:chOff x="0" y="0"/>
            <a:chExt cx="330707" cy="324611"/>
          </a:xfrm>
        </p:grpSpPr>
        <p:sp>
          <p:nvSpPr>
            <p:cNvPr id="529" name="path"/>
            <p:cNvSpPr/>
            <p:nvPr/>
          </p:nvSpPr>
          <p:spPr>
            <a:xfrm>
              <a:off x="0" y="0"/>
              <a:ext cx="330707" cy="324611"/>
            </a:xfrm>
            <a:custGeom>
              <a:avLst/>
              <a:gdLst/>
              <a:ahLst/>
              <a:cxnLst/>
              <a:rect l="0" t="0" r="0" b="0"/>
              <a:pathLst>
                <a:path w="520" h="511">
                  <a:moveTo>
                    <a:pt x="0" y="255"/>
                  </a:moveTo>
                  <a:cubicBezTo>
                    <a:pt x="0" y="114"/>
                    <a:pt x="116" y="0"/>
                    <a:pt x="260" y="0"/>
                  </a:cubicBezTo>
                  <a:cubicBezTo>
                    <a:pt x="404" y="0"/>
                    <a:pt x="520" y="114"/>
                    <a:pt x="520" y="255"/>
                  </a:cubicBezTo>
                  <a:cubicBezTo>
                    <a:pt x="520" y="396"/>
                    <a:pt x="404" y="511"/>
                    <a:pt x="260" y="511"/>
                  </a:cubicBezTo>
                  <a:cubicBezTo>
                    <a:pt x="116" y="511"/>
                    <a:pt x="0" y="396"/>
                    <a:pt x="0" y="255"/>
                  </a:cubicBezTo>
                </a:path>
              </a:pathLst>
            </a:custGeom>
            <a:solidFill>
              <a:srgbClr val="BFBFB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30" name="textbox 530"/>
            <p:cNvSpPr/>
            <p:nvPr/>
          </p:nvSpPr>
          <p:spPr>
            <a:xfrm>
              <a:off x="-12700" y="-12700"/>
              <a:ext cx="356234" cy="38544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lang="en-US" altLang="en-US" sz="800" dirty="0"/>
            </a:p>
            <a:p>
              <a:pPr marL="113030" algn="l" rtl="0" eaLnBrk="0">
                <a:lnSpc>
                  <a:spcPct val="73000"/>
                </a:lnSpc>
              </a:pPr>
              <a:r>
                <a:rPr sz="1200" spc="-3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1</a:t>
              </a:r>
              <a:r>
                <a:rPr sz="1200" spc="-2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9</a:t>
              </a:r>
              <a:endParaRPr lang="en-US" altLang="en-US" sz="1200" dirty="0"/>
            </a:p>
          </p:txBody>
        </p:sp>
      </p:grpSp>
      <p:grpSp>
        <p:nvGrpSpPr>
          <p:cNvPr id="142" name="group 142"/>
          <p:cNvGrpSpPr/>
          <p:nvPr/>
        </p:nvGrpSpPr>
        <p:grpSpPr>
          <a:xfrm rot="21600000">
            <a:off x="3965448" y="4687823"/>
            <a:ext cx="330707" cy="324611"/>
            <a:chOff x="0" y="0"/>
            <a:chExt cx="330707" cy="324611"/>
          </a:xfrm>
        </p:grpSpPr>
        <p:sp>
          <p:nvSpPr>
            <p:cNvPr id="531" name="path"/>
            <p:cNvSpPr/>
            <p:nvPr/>
          </p:nvSpPr>
          <p:spPr>
            <a:xfrm>
              <a:off x="0" y="0"/>
              <a:ext cx="330707" cy="324611"/>
            </a:xfrm>
            <a:custGeom>
              <a:avLst/>
              <a:gdLst/>
              <a:ahLst/>
              <a:cxnLst/>
              <a:rect l="0" t="0" r="0" b="0"/>
              <a:pathLst>
                <a:path w="520" h="511">
                  <a:moveTo>
                    <a:pt x="0" y="255"/>
                  </a:moveTo>
                  <a:cubicBezTo>
                    <a:pt x="0" y="114"/>
                    <a:pt x="116" y="0"/>
                    <a:pt x="260" y="0"/>
                  </a:cubicBezTo>
                  <a:cubicBezTo>
                    <a:pt x="404" y="0"/>
                    <a:pt x="520" y="114"/>
                    <a:pt x="520" y="255"/>
                  </a:cubicBezTo>
                  <a:cubicBezTo>
                    <a:pt x="520" y="396"/>
                    <a:pt x="404" y="511"/>
                    <a:pt x="260" y="511"/>
                  </a:cubicBezTo>
                  <a:cubicBezTo>
                    <a:pt x="116" y="511"/>
                    <a:pt x="0" y="396"/>
                    <a:pt x="0" y="255"/>
                  </a:cubicBezTo>
                </a:path>
              </a:pathLst>
            </a:custGeom>
            <a:solidFill>
              <a:srgbClr val="BFBFB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32" name="textbox 532"/>
            <p:cNvSpPr/>
            <p:nvPr/>
          </p:nvSpPr>
          <p:spPr>
            <a:xfrm>
              <a:off x="-12700" y="-12700"/>
              <a:ext cx="356234" cy="38544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lang="en-US" altLang="en-US" sz="800" dirty="0"/>
            </a:p>
            <a:p>
              <a:pPr marL="107950" algn="l" rtl="0" eaLnBrk="0">
                <a:lnSpc>
                  <a:spcPct val="73000"/>
                </a:lnSpc>
                <a:spcBef>
                  <a:spcPts val="5"/>
                </a:spcBef>
              </a:pPr>
              <a:r>
                <a:rPr sz="1200" spc="-2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7</a:t>
              </a:r>
              <a:r>
                <a:rPr sz="1200" spc="-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0</a:t>
              </a:r>
              <a:endParaRPr lang="en-US" altLang="en-US" sz="1200" dirty="0"/>
            </a:p>
          </p:txBody>
        </p:sp>
      </p:grpSp>
      <p:grpSp>
        <p:nvGrpSpPr>
          <p:cNvPr id="144" name="group 144"/>
          <p:cNvGrpSpPr/>
          <p:nvPr/>
        </p:nvGrpSpPr>
        <p:grpSpPr>
          <a:xfrm rot="21600000">
            <a:off x="3134867" y="4687823"/>
            <a:ext cx="330707" cy="324611"/>
            <a:chOff x="0" y="0"/>
            <a:chExt cx="330707" cy="324611"/>
          </a:xfrm>
        </p:grpSpPr>
        <p:sp>
          <p:nvSpPr>
            <p:cNvPr id="533" name="path"/>
            <p:cNvSpPr/>
            <p:nvPr/>
          </p:nvSpPr>
          <p:spPr>
            <a:xfrm>
              <a:off x="0" y="0"/>
              <a:ext cx="330707" cy="324611"/>
            </a:xfrm>
            <a:custGeom>
              <a:avLst/>
              <a:gdLst/>
              <a:ahLst/>
              <a:cxnLst/>
              <a:rect l="0" t="0" r="0" b="0"/>
              <a:pathLst>
                <a:path w="520" h="511">
                  <a:moveTo>
                    <a:pt x="0" y="255"/>
                  </a:moveTo>
                  <a:cubicBezTo>
                    <a:pt x="0" y="114"/>
                    <a:pt x="116" y="0"/>
                    <a:pt x="260" y="0"/>
                  </a:cubicBezTo>
                  <a:cubicBezTo>
                    <a:pt x="404" y="0"/>
                    <a:pt x="520" y="114"/>
                    <a:pt x="520" y="255"/>
                  </a:cubicBezTo>
                  <a:cubicBezTo>
                    <a:pt x="520" y="396"/>
                    <a:pt x="404" y="511"/>
                    <a:pt x="260" y="511"/>
                  </a:cubicBezTo>
                  <a:cubicBezTo>
                    <a:pt x="116" y="511"/>
                    <a:pt x="0" y="396"/>
                    <a:pt x="0" y="255"/>
                  </a:cubicBezTo>
                </a:path>
              </a:pathLst>
            </a:custGeom>
            <a:solidFill>
              <a:srgbClr val="BFBFB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34" name="textbox 534"/>
            <p:cNvSpPr/>
            <p:nvPr/>
          </p:nvSpPr>
          <p:spPr>
            <a:xfrm>
              <a:off x="-12700" y="-12700"/>
              <a:ext cx="356234" cy="38544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lang="en-US" altLang="en-US" sz="800" dirty="0"/>
            </a:p>
            <a:p>
              <a:pPr marL="104775" algn="l" rtl="0" eaLnBrk="0">
                <a:lnSpc>
                  <a:spcPct val="73000"/>
                </a:lnSpc>
                <a:spcBef>
                  <a:spcPts val="5"/>
                </a:spcBef>
              </a:pPr>
              <a:r>
                <a:rPr sz="1200" spc="-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46</a:t>
              </a:r>
              <a:endParaRPr lang="en-US" altLang="en-US" sz="1200" dirty="0"/>
            </a:p>
          </p:txBody>
        </p:sp>
      </p:grpSp>
      <p:grpSp>
        <p:nvGrpSpPr>
          <p:cNvPr id="146" name="group 146"/>
          <p:cNvGrpSpPr/>
          <p:nvPr/>
        </p:nvGrpSpPr>
        <p:grpSpPr>
          <a:xfrm rot="21600000">
            <a:off x="7248144" y="1866900"/>
            <a:ext cx="330707" cy="324611"/>
            <a:chOff x="0" y="0"/>
            <a:chExt cx="330707" cy="324611"/>
          </a:xfrm>
        </p:grpSpPr>
        <p:sp>
          <p:nvSpPr>
            <p:cNvPr id="535" name="path"/>
            <p:cNvSpPr/>
            <p:nvPr/>
          </p:nvSpPr>
          <p:spPr>
            <a:xfrm>
              <a:off x="0" y="0"/>
              <a:ext cx="330707" cy="324611"/>
            </a:xfrm>
            <a:custGeom>
              <a:avLst/>
              <a:gdLst/>
              <a:ahLst/>
              <a:cxnLst/>
              <a:rect l="0" t="0" r="0" b="0"/>
              <a:pathLst>
                <a:path w="520" h="511">
                  <a:moveTo>
                    <a:pt x="0" y="255"/>
                  </a:moveTo>
                  <a:cubicBezTo>
                    <a:pt x="0" y="114"/>
                    <a:pt x="116" y="0"/>
                    <a:pt x="260" y="0"/>
                  </a:cubicBezTo>
                  <a:cubicBezTo>
                    <a:pt x="404" y="0"/>
                    <a:pt x="520" y="114"/>
                    <a:pt x="520" y="255"/>
                  </a:cubicBezTo>
                  <a:cubicBezTo>
                    <a:pt x="520" y="396"/>
                    <a:pt x="404" y="511"/>
                    <a:pt x="260" y="511"/>
                  </a:cubicBezTo>
                  <a:cubicBezTo>
                    <a:pt x="116" y="511"/>
                    <a:pt x="0" y="396"/>
                    <a:pt x="0" y="255"/>
                  </a:cubicBezTo>
                </a:path>
              </a:pathLst>
            </a:custGeom>
            <a:solidFill>
              <a:srgbClr val="BFBFB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36" name="textbox 536"/>
            <p:cNvSpPr/>
            <p:nvPr/>
          </p:nvSpPr>
          <p:spPr>
            <a:xfrm>
              <a:off x="-12700" y="-12700"/>
              <a:ext cx="356234" cy="38544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800" dirty="0"/>
            </a:p>
            <a:p>
              <a:pPr marL="109220" algn="l" rtl="0" eaLnBrk="0">
                <a:lnSpc>
                  <a:spcPct val="73000"/>
                </a:lnSpc>
                <a:spcBef>
                  <a:spcPts val="5"/>
                </a:spcBef>
              </a:pPr>
              <a:r>
                <a:rPr sz="1200" spc="-2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3</a:t>
              </a:r>
              <a:r>
                <a:rPr sz="1200" spc="-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6</a:t>
              </a:r>
              <a:endParaRPr lang="en-US" altLang="en-US" sz="1200" dirty="0"/>
            </a:p>
          </p:txBody>
        </p:sp>
      </p:grpSp>
      <p:grpSp>
        <p:nvGrpSpPr>
          <p:cNvPr id="148" name="group 148"/>
          <p:cNvGrpSpPr/>
          <p:nvPr/>
        </p:nvGrpSpPr>
        <p:grpSpPr>
          <a:xfrm rot="21600000">
            <a:off x="5367528" y="3907535"/>
            <a:ext cx="332231" cy="323088"/>
            <a:chOff x="0" y="0"/>
            <a:chExt cx="332231" cy="323088"/>
          </a:xfrm>
        </p:grpSpPr>
        <p:sp>
          <p:nvSpPr>
            <p:cNvPr id="537" name="path"/>
            <p:cNvSpPr/>
            <p:nvPr/>
          </p:nvSpPr>
          <p:spPr>
            <a:xfrm>
              <a:off x="0" y="0"/>
              <a:ext cx="332231" cy="323088"/>
            </a:xfrm>
            <a:custGeom>
              <a:avLst/>
              <a:gdLst/>
              <a:ahLst/>
              <a:cxnLst/>
              <a:rect l="0" t="0" r="0" b="0"/>
              <a:pathLst>
                <a:path w="523" h="508">
                  <a:moveTo>
                    <a:pt x="0" y="254"/>
                  </a:moveTo>
                  <a:cubicBezTo>
                    <a:pt x="0" y="113"/>
                    <a:pt x="117" y="0"/>
                    <a:pt x="261" y="0"/>
                  </a:cubicBezTo>
                  <a:cubicBezTo>
                    <a:pt x="405" y="0"/>
                    <a:pt x="523" y="113"/>
                    <a:pt x="523" y="254"/>
                  </a:cubicBezTo>
                  <a:cubicBezTo>
                    <a:pt x="523" y="395"/>
                    <a:pt x="405" y="508"/>
                    <a:pt x="261" y="508"/>
                  </a:cubicBezTo>
                  <a:cubicBezTo>
                    <a:pt x="117" y="508"/>
                    <a:pt x="0" y="395"/>
                    <a:pt x="0" y="254"/>
                  </a:cubicBezTo>
                </a:path>
              </a:pathLst>
            </a:custGeom>
            <a:solidFill>
              <a:srgbClr val="BFBFB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38" name="textbox 538"/>
            <p:cNvSpPr/>
            <p:nvPr/>
          </p:nvSpPr>
          <p:spPr>
            <a:xfrm>
              <a:off x="-12700" y="-12700"/>
              <a:ext cx="358140" cy="3841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800" dirty="0"/>
            </a:p>
            <a:p>
              <a:pPr marL="110490" algn="l" rtl="0" eaLnBrk="0">
                <a:lnSpc>
                  <a:spcPct val="73000"/>
                </a:lnSpc>
                <a:spcBef>
                  <a:spcPts val="5"/>
                </a:spcBef>
              </a:pPr>
              <a:r>
                <a:rPr sz="1200" spc="-2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20</a:t>
              </a:r>
              <a:endParaRPr lang="en-US" altLang="en-US" sz="1200" dirty="0"/>
            </a:p>
          </p:txBody>
        </p:sp>
      </p:grpSp>
      <p:grpSp>
        <p:nvGrpSpPr>
          <p:cNvPr id="150" name="group 150"/>
          <p:cNvGrpSpPr/>
          <p:nvPr/>
        </p:nvGrpSpPr>
        <p:grpSpPr>
          <a:xfrm rot="21600000">
            <a:off x="9965435" y="3796283"/>
            <a:ext cx="332231" cy="323088"/>
            <a:chOff x="0" y="0"/>
            <a:chExt cx="332231" cy="323088"/>
          </a:xfrm>
        </p:grpSpPr>
        <p:sp>
          <p:nvSpPr>
            <p:cNvPr id="539" name="path"/>
            <p:cNvSpPr/>
            <p:nvPr/>
          </p:nvSpPr>
          <p:spPr>
            <a:xfrm>
              <a:off x="0" y="0"/>
              <a:ext cx="332231" cy="323088"/>
            </a:xfrm>
            <a:custGeom>
              <a:avLst/>
              <a:gdLst/>
              <a:ahLst/>
              <a:cxnLst/>
              <a:rect l="0" t="0" r="0" b="0"/>
              <a:pathLst>
                <a:path w="523" h="508">
                  <a:moveTo>
                    <a:pt x="0" y="254"/>
                  </a:moveTo>
                  <a:cubicBezTo>
                    <a:pt x="0" y="113"/>
                    <a:pt x="117" y="0"/>
                    <a:pt x="261" y="0"/>
                  </a:cubicBezTo>
                  <a:cubicBezTo>
                    <a:pt x="406" y="0"/>
                    <a:pt x="523" y="113"/>
                    <a:pt x="523" y="254"/>
                  </a:cubicBezTo>
                  <a:cubicBezTo>
                    <a:pt x="523" y="395"/>
                    <a:pt x="406" y="508"/>
                    <a:pt x="261" y="508"/>
                  </a:cubicBezTo>
                  <a:cubicBezTo>
                    <a:pt x="117" y="508"/>
                    <a:pt x="0" y="395"/>
                    <a:pt x="0" y="254"/>
                  </a:cubicBezTo>
                </a:path>
              </a:pathLst>
            </a:custGeom>
            <a:solidFill>
              <a:srgbClr val="7F7F7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40" name="textbox 540"/>
            <p:cNvSpPr/>
            <p:nvPr/>
          </p:nvSpPr>
          <p:spPr>
            <a:xfrm>
              <a:off x="-12700" y="-12700"/>
              <a:ext cx="358140" cy="3841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800" dirty="0"/>
            </a:p>
            <a:p>
              <a:pPr algn="l" rtl="0" eaLnBrk="0">
                <a:lnSpc>
                  <a:spcPct val="7000"/>
                </a:lnSpc>
              </a:pPr>
              <a:endParaRPr lang="en-US" altLang="en-US" sz="100" dirty="0"/>
            </a:p>
            <a:p>
              <a:pPr marL="109855" algn="l" rtl="0" eaLnBrk="0">
                <a:lnSpc>
                  <a:spcPct val="73000"/>
                </a:lnSpc>
              </a:pPr>
              <a:r>
                <a:rPr sz="1200" spc="-2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3</a:t>
              </a:r>
              <a:r>
                <a:rPr sz="1200" spc="-1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3</a:t>
              </a:r>
              <a:endParaRPr lang="en-US" altLang="en-US" sz="1200" dirty="0"/>
            </a:p>
          </p:txBody>
        </p:sp>
      </p:grpSp>
      <p:grpSp>
        <p:nvGrpSpPr>
          <p:cNvPr id="152" name="group 152"/>
          <p:cNvGrpSpPr/>
          <p:nvPr/>
        </p:nvGrpSpPr>
        <p:grpSpPr>
          <a:xfrm rot="21600000">
            <a:off x="4611623" y="4698492"/>
            <a:ext cx="330708" cy="323087"/>
            <a:chOff x="0" y="0"/>
            <a:chExt cx="330708" cy="323087"/>
          </a:xfrm>
        </p:grpSpPr>
        <p:sp>
          <p:nvSpPr>
            <p:cNvPr id="541" name="path"/>
            <p:cNvSpPr/>
            <p:nvPr/>
          </p:nvSpPr>
          <p:spPr>
            <a:xfrm>
              <a:off x="0" y="0"/>
              <a:ext cx="330708" cy="323087"/>
            </a:xfrm>
            <a:custGeom>
              <a:avLst/>
              <a:gdLst/>
              <a:ahLst/>
              <a:cxnLst/>
              <a:rect l="0" t="0" r="0" b="0"/>
              <a:pathLst>
                <a:path w="520" h="508">
                  <a:moveTo>
                    <a:pt x="0" y="254"/>
                  </a:moveTo>
                  <a:cubicBezTo>
                    <a:pt x="0" y="113"/>
                    <a:pt x="116" y="0"/>
                    <a:pt x="260" y="0"/>
                  </a:cubicBezTo>
                  <a:cubicBezTo>
                    <a:pt x="404" y="0"/>
                    <a:pt x="520" y="113"/>
                    <a:pt x="520" y="254"/>
                  </a:cubicBezTo>
                  <a:cubicBezTo>
                    <a:pt x="520" y="395"/>
                    <a:pt x="404" y="508"/>
                    <a:pt x="260" y="508"/>
                  </a:cubicBezTo>
                  <a:cubicBezTo>
                    <a:pt x="116" y="508"/>
                    <a:pt x="0" y="395"/>
                    <a:pt x="0" y="254"/>
                  </a:cubicBezTo>
                </a:path>
              </a:pathLst>
            </a:custGeom>
            <a:solidFill>
              <a:srgbClr val="BFBFB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42" name="textbox 542"/>
            <p:cNvSpPr/>
            <p:nvPr/>
          </p:nvSpPr>
          <p:spPr>
            <a:xfrm>
              <a:off x="-12700" y="-12700"/>
              <a:ext cx="356234" cy="38480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800" dirty="0"/>
            </a:p>
            <a:p>
              <a:pPr marL="113665" algn="l" rtl="0" eaLnBrk="0">
                <a:lnSpc>
                  <a:spcPct val="73000"/>
                </a:lnSpc>
                <a:spcBef>
                  <a:spcPts val="5"/>
                </a:spcBef>
              </a:pPr>
              <a:r>
                <a:rPr sz="1200" spc="-3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1</a:t>
              </a:r>
              <a:r>
                <a:rPr sz="1200" spc="-2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7</a:t>
              </a:r>
              <a:endParaRPr lang="en-US" altLang="en-US" sz="1200" dirty="0"/>
            </a:p>
          </p:txBody>
        </p:sp>
      </p:grpSp>
      <p:pic>
        <p:nvPicPr>
          <p:cNvPr id="543" name="picture 54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5266182" y="4177665"/>
            <a:ext cx="158115" cy="171830"/>
          </a:xfrm>
          <a:prstGeom prst="rect">
            <a:avLst/>
          </a:prstGeom>
        </p:spPr>
      </p:pic>
      <p:grpSp>
        <p:nvGrpSpPr>
          <p:cNvPr id="154" name="group 154"/>
          <p:cNvGrpSpPr/>
          <p:nvPr/>
        </p:nvGrpSpPr>
        <p:grpSpPr>
          <a:xfrm rot="21600000">
            <a:off x="4983479" y="4302252"/>
            <a:ext cx="330708" cy="323087"/>
            <a:chOff x="0" y="0"/>
            <a:chExt cx="330708" cy="323087"/>
          </a:xfrm>
        </p:grpSpPr>
        <p:sp>
          <p:nvSpPr>
            <p:cNvPr id="544" name="path"/>
            <p:cNvSpPr/>
            <p:nvPr/>
          </p:nvSpPr>
          <p:spPr>
            <a:xfrm>
              <a:off x="0" y="0"/>
              <a:ext cx="330708" cy="323087"/>
            </a:xfrm>
            <a:custGeom>
              <a:avLst/>
              <a:gdLst/>
              <a:ahLst/>
              <a:cxnLst/>
              <a:rect l="0" t="0" r="0" b="0"/>
              <a:pathLst>
                <a:path w="520" h="508">
                  <a:moveTo>
                    <a:pt x="0" y="254"/>
                  </a:moveTo>
                  <a:cubicBezTo>
                    <a:pt x="0" y="113"/>
                    <a:pt x="116" y="0"/>
                    <a:pt x="260" y="0"/>
                  </a:cubicBezTo>
                  <a:cubicBezTo>
                    <a:pt x="404" y="0"/>
                    <a:pt x="520" y="113"/>
                    <a:pt x="520" y="254"/>
                  </a:cubicBezTo>
                  <a:cubicBezTo>
                    <a:pt x="520" y="395"/>
                    <a:pt x="404" y="508"/>
                    <a:pt x="260" y="508"/>
                  </a:cubicBezTo>
                  <a:cubicBezTo>
                    <a:pt x="116" y="508"/>
                    <a:pt x="0" y="395"/>
                    <a:pt x="0" y="254"/>
                  </a:cubicBezTo>
                </a:path>
              </a:pathLst>
            </a:custGeom>
            <a:solidFill>
              <a:srgbClr val="BFBFB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45" name="textbox 545"/>
            <p:cNvSpPr/>
            <p:nvPr/>
          </p:nvSpPr>
          <p:spPr>
            <a:xfrm>
              <a:off x="-12700" y="-12700"/>
              <a:ext cx="356234" cy="3841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800" dirty="0"/>
            </a:p>
            <a:p>
              <a:pPr marL="113665" algn="l" rtl="0" eaLnBrk="0">
                <a:lnSpc>
                  <a:spcPct val="73000"/>
                </a:lnSpc>
                <a:spcBef>
                  <a:spcPts val="5"/>
                </a:spcBef>
              </a:pPr>
              <a:r>
                <a:rPr sz="1200" spc="-3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1</a:t>
              </a:r>
              <a:r>
                <a:rPr sz="1200" spc="-2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9</a:t>
              </a:r>
              <a:endParaRPr lang="en-US" altLang="en-US" sz="1200" dirty="0"/>
            </a:p>
          </p:txBody>
        </p:sp>
      </p:grpSp>
      <p:grpSp>
        <p:nvGrpSpPr>
          <p:cNvPr id="156" name="group 156"/>
          <p:cNvGrpSpPr/>
          <p:nvPr/>
        </p:nvGrpSpPr>
        <p:grpSpPr>
          <a:xfrm rot="21600000">
            <a:off x="10832592" y="3796283"/>
            <a:ext cx="330707" cy="323088"/>
            <a:chOff x="0" y="0"/>
            <a:chExt cx="330707" cy="323088"/>
          </a:xfrm>
        </p:grpSpPr>
        <p:sp>
          <p:nvSpPr>
            <p:cNvPr id="546" name="path"/>
            <p:cNvSpPr/>
            <p:nvPr/>
          </p:nvSpPr>
          <p:spPr>
            <a:xfrm>
              <a:off x="0" y="0"/>
              <a:ext cx="330707" cy="323088"/>
            </a:xfrm>
            <a:custGeom>
              <a:avLst/>
              <a:gdLst/>
              <a:ahLst/>
              <a:cxnLst/>
              <a:rect l="0" t="0" r="0" b="0"/>
              <a:pathLst>
                <a:path w="520" h="508">
                  <a:moveTo>
                    <a:pt x="0" y="254"/>
                  </a:moveTo>
                  <a:cubicBezTo>
                    <a:pt x="0" y="113"/>
                    <a:pt x="116" y="0"/>
                    <a:pt x="260" y="0"/>
                  </a:cubicBezTo>
                  <a:cubicBezTo>
                    <a:pt x="404" y="0"/>
                    <a:pt x="520" y="113"/>
                    <a:pt x="520" y="254"/>
                  </a:cubicBezTo>
                  <a:cubicBezTo>
                    <a:pt x="520" y="395"/>
                    <a:pt x="404" y="508"/>
                    <a:pt x="260" y="508"/>
                  </a:cubicBezTo>
                  <a:cubicBezTo>
                    <a:pt x="116" y="508"/>
                    <a:pt x="0" y="395"/>
                    <a:pt x="0" y="254"/>
                  </a:cubicBezTo>
                </a:path>
              </a:pathLst>
            </a:custGeom>
            <a:solidFill>
              <a:srgbClr val="7F7F7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47" name="textbox 547"/>
            <p:cNvSpPr/>
            <p:nvPr/>
          </p:nvSpPr>
          <p:spPr>
            <a:xfrm>
              <a:off x="-12700" y="-12700"/>
              <a:ext cx="356234" cy="3841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800" dirty="0"/>
            </a:p>
            <a:p>
              <a:pPr algn="l" rtl="0" eaLnBrk="0">
                <a:lnSpc>
                  <a:spcPct val="7000"/>
                </a:lnSpc>
              </a:pPr>
              <a:endParaRPr lang="en-US" altLang="en-US" sz="100" dirty="0"/>
            </a:p>
            <a:p>
              <a:pPr marL="109855" algn="l" rtl="0" eaLnBrk="0">
                <a:lnSpc>
                  <a:spcPct val="73000"/>
                </a:lnSpc>
              </a:pPr>
              <a:r>
                <a:rPr sz="1200" spc="-2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3</a:t>
              </a:r>
              <a:r>
                <a:rPr sz="1200" spc="-1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6</a:t>
              </a:r>
              <a:endParaRPr lang="en-US" altLang="en-US" sz="1200" dirty="0"/>
            </a:p>
          </p:txBody>
        </p:sp>
      </p:grpSp>
      <p:pic>
        <p:nvPicPr>
          <p:cNvPr id="548" name="picture 54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1180338" y="4232909"/>
            <a:ext cx="172719" cy="460120"/>
          </a:xfrm>
          <a:prstGeom prst="rect">
            <a:avLst/>
          </a:prstGeom>
        </p:spPr>
      </p:pic>
      <p:pic>
        <p:nvPicPr>
          <p:cNvPr id="549" name="picture 54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1568958" y="4233290"/>
            <a:ext cx="155828" cy="448691"/>
          </a:xfrm>
          <a:prstGeom prst="rect">
            <a:avLst/>
          </a:prstGeom>
        </p:spPr>
      </p:pic>
      <p:pic>
        <p:nvPicPr>
          <p:cNvPr id="550" name="picture 55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4014851" y="4192778"/>
            <a:ext cx="138176" cy="496824"/>
          </a:xfrm>
          <a:prstGeom prst="rect">
            <a:avLst/>
          </a:prstGeom>
        </p:spPr>
      </p:pic>
      <p:pic>
        <p:nvPicPr>
          <p:cNvPr id="551" name="picture 55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2411602" y="4233798"/>
            <a:ext cx="133730" cy="459232"/>
          </a:xfrm>
          <a:prstGeom prst="rect">
            <a:avLst/>
          </a:prstGeom>
        </p:spPr>
      </p:pic>
      <p:pic>
        <p:nvPicPr>
          <p:cNvPr id="552" name="picture 55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3188842" y="4233798"/>
            <a:ext cx="133222" cy="456057"/>
          </a:xfrm>
          <a:prstGeom prst="rect">
            <a:avLst/>
          </a:prstGeom>
        </p:spPr>
      </p:pic>
      <p:pic>
        <p:nvPicPr>
          <p:cNvPr id="553" name="picture 55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21600000">
            <a:off x="3686175" y="4193285"/>
            <a:ext cx="113410" cy="488314"/>
          </a:xfrm>
          <a:prstGeom prst="rect">
            <a:avLst/>
          </a:prstGeom>
        </p:spPr>
      </p:pic>
      <p:pic>
        <p:nvPicPr>
          <p:cNvPr id="554" name="picture 55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21600000">
            <a:off x="2098929" y="4234688"/>
            <a:ext cx="97535" cy="458342"/>
          </a:xfrm>
          <a:prstGeom prst="rect">
            <a:avLst/>
          </a:prstGeom>
        </p:spPr>
      </p:pic>
      <p:pic>
        <p:nvPicPr>
          <p:cNvPr id="555" name="picture 55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1600000">
            <a:off x="2887345" y="4235069"/>
            <a:ext cx="85089" cy="457961"/>
          </a:xfrm>
          <a:prstGeom prst="rect">
            <a:avLst/>
          </a:prstGeom>
        </p:spPr>
      </p:pic>
      <p:pic>
        <p:nvPicPr>
          <p:cNvPr id="556" name="picture 55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21600000">
            <a:off x="6022085" y="3353561"/>
            <a:ext cx="159893" cy="187578"/>
          </a:xfrm>
          <a:prstGeom prst="rect">
            <a:avLst/>
          </a:prstGeom>
        </p:spPr>
      </p:pic>
      <p:pic>
        <p:nvPicPr>
          <p:cNvPr id="557" name="picture 55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600000">
            <a:off x="6797802" y="2534158"/>
            <a:ext cx="144525" cy="197103"/>
          </a:xfrm>
          <a:prstGeom prst="rect">
            <a:avLst/>
          </a:prstGeom>
        </p:spPr>
      </p:pic>
      <p:pic>
        <p:nvPicPr>
          <p:cNvPr id="558" name="picture 55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600000">
            <a:off x="5651753" y="3765422"/>
            <a:ext cx="143764" cy="190372"/>
          </a:xfrm>
          <a:prstGeom prst="rect">
            <a:avLst/>
          </a:prstGeom>
        </p:spPr>
      </p:pic>
      <p:pic>
        <p:nvPicPr>
          <p:cNvPr id="559" name="picture 55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21600000">
            <a:off x="4894325" y="4572761"/>
            <a:ext cx="145034" cy="173608"/>
          </a:xfrm>
          <a:prstGeom prst="rect">
            <a:avLst/>
          </a:prstGeom>
        </p:spPr>
      </p:pic>
      <p:pic>
        <p:nvPicPr>
          <p:cNvPr id="560" name="picture 56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21600000">
            <a:off x="7169657" y="2137664"/>
            <a:ext cx="136271" cy="171703"/>
          </a:xfrm>
          <a:prstGeom prst="rect">
            <a:avLst/>
          </a:prstGeom>
        </p:spPr>
      </p:pic>
      <p:sp>
        <p:nvSpPr>
          <p:cNvPr id="561" name="textbox 561"/>
          <p:cNvSpPr/>
          <p:nvPr/>
        </p:nvSpPr>
        <p:spPr>
          <a:xfrm>
            <a:off x="6209436" y="3187293"/>
            <a:ext cx="172085" cy="1600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</a:pP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23</a:t>
            </a:r>
            <a:endParaRPr lang="en-US" alt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/>
          <p:nvPr/>
        </p:nvSpPr>
        <p:spPr>
          <a:xfrm>
            <a:off x="4933848" y="1272082"/>
            <a:ext cx="2716529" cy="38881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8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</a:t>
            </a:r>
            <a:r>
              <a:rPr sz="1800" spc="7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擎</a:t>
            </a:r>
            <a:endParaRPr lang="en-US" altLang="en-US" sz="1800" dirty="0"/>
          </a:p>
          <a:p>
            <a:pPr algn="l" rtl="0" eaLnBrk="0">
              <a:lnSpc>
                <a:spcPct val="174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8000"/>
              </a:lnSpc>
              <a:spcBef>
                <a:spcPts val="550"/>
              </a:spcBef>
            </a:pPr>
            <a:r>
              <a:rPr sz="1800" spc="1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1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</a:t>
            </a:r>
            <a:r>
              <a:rPr sz="1800" spc="8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endParaRPr lang="en-US" altLang="en-US" sz="1800" dirty="0"/>
          </a:p>
          <a:p>
            <a:pPr algn="l" rtl="0" eaLnBrk="0">
              <a:lnSpc>
                <a:spcPct val="17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1000"/>
              </a:lnSpc>
              <a:spcBef>
                <a:spcPts val="545"/>
              </a:spcBef>
            </a:pP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800" spc="1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800" dirty="0"/>
          </a:p>
          <a:p>
            <a:pPr algn="l" rtl="0" eaLnBrk="0">
              <a:lnSpc>
                <a:spcPct val="18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545"/>
              </a:spcBef>
            </a:pPr>
            <a:r>
              <a:rPr sz="180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视图/存储过程/</a:t>
            </a:r>
            <a:r>
              <a:rPr sz="1800" spc="5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</a:t>
            </a:r>
            <a:r>
              <a:rPr sz="18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发器</a:t>
            </a:r>
            <a:endParaRPr lang="en-US" altLang="en-US" sz="1800" dirty="0"/>
          </a:p>
          <a:p>
            <a:pPr algn="l" rtl="0" eaLnBrk="0">
              <a:lnSpc>
                <a:spcPct val="17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550"/>
              </a:spcBef>
            </a:pPr>
            <a:r>
              <a:rPr sz="1800" spc="1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15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1800" dirty="0"/>
          </a:p>
          <a:p>
            <a:pPr algn="l" rtl="0" eaLnBrk="0">
              <a:lnSpc>
                <a:spcPct val="17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8000"/>
              </a:lnSpc>
              <a:spcBef>
                <a:spcPts val="550"/>
              </a:spcBef>
            </a:pP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r>
              <a:rPr sz="1800" spc="10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擎</a:t>
            </a:r>
            <a:endParaRPr lang="en-US" altLang="en-US" sz="1800" dirty="0"/>
          </a:p>
          <a:p>
            <a:pPr algn="l" rtl="0" eaLnBrk="0">
              <a:lnSpc>
                <a:spcPct val="174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400" dirty="0"/>
          </a:p>
          <a:p>
            <a:pPr marL="12700" algn="l" rtl="0" eaLnBrk="0">
              <a:lnSpc>
                <a:spcPct val="88000"/>
              </a:lnSpc>
              <a:spcBef>
                <a:spcPts val="5"/>
              </a:spcBef>
            </a:pP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</a:t>
            </a:r>
            <a:r>
              <a:rPr sz="1800" spc="1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</a:t>
            </a:r>
            <a:endParaRPr lang="en-US" altLang="en-US" sz="1800" dirty="0"/>
          </a:p>
        </p:txBody>
      </p:sp>
      <p:sp>
        <p:nvSpPr>
          <p:cNvPr id="22" name="textbox 22"/>
          <p:cNvSpPr/>
          <p:nvPr/>
        </p:nvSpPr>
        <p:spPr>
          <a:xfrm>
            <a:off x="2183383" y="2374468"/>
            <a:ext cx="1678939" cy="10947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lang="en-US" altLang="en-US" sz="100" dirty="0"/>
          </a:p>
          <a:p>
            <a:pPr marL="508000" algn="l" rtl="0" eaLnBrk="0">
              <a:lnSpc>
                <a:spcPct val="99000"/>
              </a:lnSpc>
              <a:tabLst>
                <a:tab pos="659765" algn="l"/>
              </a:tabLst>
            </a:pPr>
            <a:r>
              <a:rPr sz="4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4200" spc="-240" dirty="0">
                <a:ln w="12700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 lang="en-US" altLang="en-US" sz="4200" dirty="0"/>
          </a:p>
          <a:p>
            <a:pPr marL="85090" algn="l" rtl="0" eaLnBrk="0">
              <a:lnSpc>
                <a:spcPct val="84000"/>
              </a:lnSpc>
              <a:spcBef>
                <a:spcPts val="185"/>
              </a:spcBef>
            </a:pPr>
            <a:r>
              <a:rPr sz="2700" spc="40" dirty="0">
                <a:solidFill>
                  <a:srgbClr val="D9D9D9">
                    <a:alpha val="100000"/>
                  </a:srgbClr>
                </a:solidFill>
                <a:latin typeface="Verdana" panose="020B0604030504040204"/>
                <a:ea typeface="Verdana" panose="020B0604030504040204"/>
                <a:cs typeface="Verdana" panose="020B0604030504040204"/>
              </a:rPr>
              <a:t>Conten</a:t>
            </a:r>
            <a:r>
              <a:rPr sz="2700" spc="20" dirty="0">
                <a:solidFill>
                  <a:srgbClr val="D9D9D9">
                    <a:alpha val="100000"/>
                  </a:srgbClr>
                </a:solidFill>
                <a:latin typeface="Verdana" panose="020B0604030504040204"/>
                <a:ea typeface="Verdana" panose="020B0604030504040204"/>
                <a:cs typeface="Verdana" panose="020B0604030504040204"/>
              </a:rPr>
              <a:t>t</a:t>
            </a:r>
            <a:r>
              <a:rPr sz="2700" spc="0" dirty="0">
                <a:solidFill>
                  <a:srgbClr val="D9D9D9">
                    <a:alpha val="100000"/>
                  </a:srgbClr>
                </a:solidFill>
                <a:latin typeface="Verdana" panose="020B0604030504040204"/>
                <a:ea typeface="Verdana" panose="020B0604030504040204"/>
                <a:cs typeface="Verdana" panose="020B0604030504040204"/>
              </a:rPr>
              <a:t>s</a:t>
            </a:r>
            <a:endParaRPr lang="en-US" altLang="en-US" sz="2700" dirty="0"/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196083" y="2410967"/>
            <a:ext cx="495300" cy="46482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786371"/>
            <a:ext cx="12192000" cy="71625"/>
          </a:xfrm>
          <a:prstGeom prst="rect">
            <a:avLst/>
          </a:prstGeom>
        </p:spPr>
      </p:pic>
      <p:sp>
        <p:nvSpPr>
          <p:cNvPr id="25" name="rect"/>
          <p:cNvSpPr/>
          <p:nvPr/>
        </p:nvSpPr>
        <p:spPr>
          <a:xfrm>
            <a:off x="4402645" y="2336291"/>
            <a:ext cx="9525" cy="1062228"/>
          </a:xfrm>
          <a:prstGeom prst="rect">
            <a:avLst/>
          </a:prstGeom>
          <a:solidFill>
            <a:srgbClr val="D9D9D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rect"/>
          <p:cNvSpPr/>
          <p:nvPr/>
        </p:nvSpPr>
        <p:spPr>
          <a:xfrm>
            <a:off x="795527" y="2589276"/>
            <a:ext cx="11081003" cy="3328415"/>
          </a:xfrm>
          <a:prstGeom prst="rect">
            <a:avLst/>
          </a:prstGeom>
          <a:solidFill>
            <a:srgbClr val="F2F2F2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3" name="textbox 563"/>
          <p:cNvSpPr/>
          <p:nvPr/>
        </p:nvSpPr>
        <p:spPr>
          <a:xfrm>
            <a:off x="710184" y="5992367"/>
            <a:ext cx="11090275" cy="47370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800" dirty="0"/>
          </a:p>
          <a:p>
            <a:pPr marL="125730" algn="l" rtl="0" eaLnBrk="0">
              <a:lnSpc>
                <a:spcPts val="1750"/>
              </a:lnSpc>
              <a:spcBef>
                <a:spcPts val="5"/>
              </a:spcBef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知识小贴士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树的度数指的是一个节点的子节点个数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altLang="en-US" sz="1400" dirty="0"/>
          </a:p>
        </p:txBody>
      </p:sp>
      <p:sp>
        <p:nvSpPr>
          <p:cNvPr id="564" name="textbox 564"/>
          <p:cNvSpPr/>
          <p:nvPr/>
        </p:nvSpPr>
        <p:spPr>
          <a:xfrm>
            <a:off x="806270" y="1759636"/>
            <a:ext cx="7393940" cy="6946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3335" algn="l" rtl="0" eaLnBrk="0">
              <a:lnSpc>
                <a:spcPct val="94000"/>
              </a:lnSpc>
            </a:pPr>
            <a:r>
              <a:rPr sz="1500" spc="5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5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1500" spc="5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Tree</a:t>
            </a:r>
            <a:r>
              <a:rPr sz="1500" spc="5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500" spc="5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多路</a:t>
            </a:r>
            <a:r>
              <a:rPr sz="1500" spc="5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平衡查找</a:t>
            </a:r>
            <a:r>
              <a:rPr sz="1500" spc="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树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1500" dirty="0"/>
          </a:p>
          <a:p>
            <a:pPr algn="l" rtl="0" eaLnBrk="0">
              <a:lnSpc>
                <a:spcPct val="137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marL="12700" algn="l" rtl="0" eaLnBrk="0">
              <a:lnSpc>
                <a:spcPct val="89000"/>
              </a:lnSpc>
              <a:spcBef>
                <a:spcPts val="0"/>
              </a:spcBef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以一颗最大度数(max-degree)为5(5阶)的b-tree为例(每个节点最多存储4个k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ey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5个指针)：</a:t>
            </a:r>
            <a:endParaRPr lang="en-US" altLang="en-US" sz="1400" dirty="0"/>
          </a:p>
        </p:txBody>
      </p:sp>
      <p:graphicFrame>
        <p:nvGraphicFramePr>
          <p:cNvPr id="565" name="table 565"/>
          <p:cNvGraphicFramePr>
            <a:graphicFrameLocks noGrp="1"/>
          </p:cNvGraphicFramePr>
          <p:nvPr/>
        </p:nvGraphicFramePr>
        <p:xfrm>
          <a:off x="5365940" y="4216844"/>
          <a:ext cx="1494790" cy="523875"/>
        </p:xfrm>
        <a:graphic>
          <a:graphicData uri="http://schemas.openxmlformats.org/drawingml/2006/table">
            <a:tbl>
              <a:tblPr/>
              <a:tblGrid>
                <a:gridCol w="155575"/>
                <a:gridCol w="294004"/>
                <a:gridCol w="150495"/>
                <a:gridCol w="293370"/>
                <a:gridCol w="152400"/>
                <a:gridCol w="293370"/>
                <a:gridCol w="155575"/>
              </a:tblGrid>
              <a:tr h="3213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marL="6477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34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marL="6667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56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marL="6667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58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0256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66" name="path"/>
          <p:cNvSpPr/>
          <p:nvPr/>
        </p:nvSpPr>
        <p:spPr>
          <a:xfrm>
            <a:off x="6360845" y="2953051"/>
            <a:ext cx="3582858" cy="1270666"/>
          </a:xfrm>
          <a:custGeom>
            <a:avLst/>
            <a:gdLst/>
            <a:ahLst/>
            <a:cxnLst/>
            <a:rect l="0" t="0" r="0" b="0"/>
            <a:pathLst>
              <a:path w="5642" h="2001">
                <a:moveTo>
                  <a:pt x="709" y="13"/>
                </a:moveTo>
                <a:lnTo>
                  <a:pt x="5636" y="1987"/>
                </a:lnTo>
                <a:moveTo>
                  <a:pt x="8" y="16"/>
                </a:moveTo>
                <a:lnTo>
                  <a:pt x="2674" y="1987"/>
                </a:lnTo>
              </a:path>
            </a:pathLst>
          </a:custGeom>
          <a:noFill/>
          <a:ln w="19050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7" name="path"/>
          <p:cNvSpPr/>
          <p:nvPr/>
        </p:nvSpPr>
        <p:spPr>
          <a:xfrm>
            <a:off x="2194501" y="2953189"/>
            <a:ext cx="3286481" cy="1275216"/>
          </a:xfrm>
          <a:custGeom>
            <a:avLst/>
            <a:gdLst/>
            <a:ahLst/>
            <a:cxnLst/>
            <a:rect l="0" t="0" r="0" b="0"/>
            <a:pathLst>
              <a:path w="5175" h="2008">
                <a:moveTo>
                  <a:pt x="4462" y="13"/>
                </a:moveTo>
                <a:lnTo>
                  <a:pt x="6" y="1994"/>
                </a:lnTo>
                <a:moveTo>
                  <a:pt x="5165" y="13"/>
                </a:moveTo>
                <a:lnTo>
                  <a:pt x="3056" y="1994"/>
                </a:lnTo>
              </a:path>
            </a:pathLst>
          </a:custGeom>
          <a:noFill/>
          <a:ln w="19050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68" name="picture 5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569" name="textbox 569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570" name="picture 5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sp>
        <p:nvSpPr>
          <p:cNvPr id="571" name="path"/>
          <p:cNvSpPr/>
          <p:nvPr/>
        </p:nvSpPr>
        <p:spPr>
          <a:xfrm>
            <a:off x="5907519" y="2960423"/>
            <a:ext cx="215290" cy="1260367"/>
          </a:xfrm>
          <a:custGeom>
            <a:avLst/>
            <a:gdLst/>
            <a:ahLst/>
            <a:cxnLst/>
            <a:rect l="0" t="0" r="0" b="0"/>
            <a:pathLst>
              <a:path w="339" h="1984">
                <a:moveTo>
                  <a:pt x="14" y="2"/>
                </a:moveTo>
                <a:lnTo>
                  <a:pt x="324" y="1982"/>
                </a:lnTo>
              </a:path>
            </a:pathLst>
          </a:custGeom>
          <a:noFill/>
          <a:ln w="19050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572" name="table 572"/>
          <p:cNvGraphicFramePr>
            <a:graphicFrameLocks noGrp="1"/>
          </p:cNvGraphicFramePr>
          <p:nvPr/>
        </p:nvGraphicFramePr>
        <p:xfrm>
          <a:off x="4949888" y="2631884"/>
          <a:ext cx="1939925" cy="522604"/>
        </p:xfrm>
        <a:graphic>
          <a:graphicData uri="http://schemas.openxmlformats.org/drawingml/2006/table">
            <a:tbl>
              <a:tblPr/>
              <a:tblGrid>
                <a:gridCol w="153670"/>
                <a:gridCol w="292734"/>
                <a:gridCol w="153035"/>
                <a:gridCol w="288925"/>
                <a:gridCol w="156845"/>
                <a:gridCol w="293369"/>
                <a:gridCol w="153035"/>
                <a:gridCol w="293370"/>
                <a:gridCol w="154939"/>
              </a:tblGrid>
              <a:tr h="32956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marL="6667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20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66675" algn="l" rtl="0" eaLnBrk="0">
                        <a:lnSpc>
                          <a:spcPct val="73000"/>
                        </a:lnSpc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30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700" dirty="0"/>
                    </a:p>
                    <a:p>
                      <a:pPr marL="6667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62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marL="6477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930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573" name="picture 5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graphicFrame>
        <p:nvGraphicFramePr>
          <p:cNvPr id="574" name="table 574"/>
          <p:cNvGraphicFramePr>
            <a:graphicFrameLocks noGrp="1"/>
          </p:cNvGraphicFramePr>
          <p:nvPr/>
        </p:nvGraphicFramePr>
        <p:xfrm>
          <a:off x="9192704" y="4212272"/>
          <a:ext cx="1494790" cy="537844"/>
        </p:xfrm>
        <a:graphic>
          <a:graphicData uri="http://schemas.openxmlformats.org/drawingml/2006/table">
            <a:tbl>
              <a:tblPr/>
              <a:tblGrid>
                <a:gridCol w="154304"/>
                <a:gridCol w="292734"/>
                <a:gridCol w="153035"/>
                <a:gridCol w="292734"/>
                <a:gridCol w="153670"/>
                <a:gridCol w="292734"/>
                <a:gridCol w="155575"/>
              </a:tblGrid>
              <a:tr h="3219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marL="6477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marL="6540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marL="6477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96214"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0">
                <a:tc vMerge="1">
                  <a:tcPr marL="0" marR="0" marT="0" marB="0" vert="horz">
                    <a:lnL>
                      <a:noFill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 gridSpan="2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 gridSpan="2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ts val="155"/>
                        </a:lnSpc>
                      </a:pPr>
                      <a:endParaRPr lang="en-US" altLang="en-US" sz="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75" name="table 575"/>
          <p:cNvGraphicFramePr>
            <a:graphicFrameLocks noGrp="1"/>
          </p:cNvGraphicFramePr>
          <p:nvPr/>
        </p:nvGraphicFramePr>
        <p:xfrm>
          <a:off x="7310564" y="4212272"/>
          <a:ext cx="1494790" cy="525779"/>
        </p:xfrm>
        <a:graphic>
          <a:graphicData uri="http://schemas.openxmlformats.org/drawingml/2006/table">
            <a:tbl>
              <a:tblPr/>
              <a:tblGrid>
                <a:gridCol w="154304"/>
                <a:gridCol w="293370"/>
                <a:gridCol w="152400"/>
                <a:gridCol w="293369"/>
                <a:gridCol w="153035"/>
                <a:gridCol w="293369"/>
                <a:gridCol w="154939"/>
              </a:tblGrid>
              <a:tr h="3213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marL="6667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64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marL="6667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78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marL="6477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0446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76" name="path"/>
          <p:cNvSpPr/>
          <p:nvPr/>
        </p:nvSpPr>
        <p:spPr>
          <a:xfrm>
            <a:off x="1446706" y="4538267"/>
            <a:ext cx="91595" cy="714529"/>
          </a:xfrm>
          <a:custGeom>
            <a:avLst/>
            <a:gdLst/>
            <a:ahLst/>
            <a:cxnLst/>
            <a:rect l="0" t="0" r="0" b="0"/>
            <a:pathLst>
              <a:path w="144" h="1125">
                <a:moveTo>
                  <a:pt x="129" y="1"/>
                </a:moveTo>
                <a:lnTo>
                  <a:pt x="14" y="1123"/>
                </a:lnTo>
              </a:path>
            </a:pathLst>
          </a:custGeom>
          <a:noFill/>
          <a:ln w="19050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77" name="path"/>
          <p:cNvSpPr/>
          <p:nvPr/>
        </p:nvSpPr>
        <p:spPr>
          <a:xfrm>
            <a:off x="1888672" y="4538205"/>
            <a:ext cx="95773" cy="709826"/>
          </a:xfrm>
          <a:custGeom>
            <a:avLst/>
            <a:gdLst/>
            <a:ahLst/>
            <a:cxnLst/>
            <a:rect l="0" t="0" r="0" b="0"/>
            <a:pathLst>
              <a:path w="150" h="1117">
                <a:moveTo>
                  <a:pt x="135" y="1"/>
                </a:moveTo>
                <a:lnTo>
                  <a:pt x="14" y="1116"/>
                </a:lnTo>
              </a:path>
            </a:pathLst>
          </a:custGeom>
          <a:noFill/>
          <a:ln w="19050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78" name="path"/>
          <p:cNvSpPr/>
          <p:nvPr/>
        </p:nvSpPr>
        <p:spPr>
          <a:xfrm>
            <a:off x="2411403" y="4538218"/>
            <a:ext cx="94887" cy="710056"/>
          </a:xfrm>
          <a:custGeom>
            <a:avLst/>
            <a:gdLst/>
            <a:ahLst/>
            <a:cxnLst/>
            <a:rect l="0" t="0" r="0" b="0"/>
            <a:pathLst>
              <a:path w="149" h="1118">
                <a:moveTo>
                  <a:pt x="14" y="1"/>
                </a:moveTo>
                <a:lnTo>
                  <a:pt x="134" y="1116"/>
                </a:lnTo>
              </a:path>
            </a:pathLst>
          </a:custGeom>
          <a:noFill/>
          <a:ln w="19050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79" name="path"/>
          <p:cNvSpPr/>
          <p:nvPr/>
        </p:nvSpPr>
        <p:spPr>
          <a:xfrm>
            <a:off x="2858214" y="4536734"/>
            <a:ext cx="210914" cy="713023"/>
          </a:xfrm>
          <a:custGeom>
            <a:avLst/>
            <a:gdLst/>
            <a:ahLst/>
            <a:cxnLst/>
            <a:rect l="0" t="0" r="0" b="0"/>
            <a:pathLst>
              <a:path w="332" h="1122">
                <a:moveTo>
                  <a:pt x="14" y="3"/>
                </a:moveTo>
                <a:lnTo>
                  <a:pt x="317" y="1118"/>
                </a:lnTo>
              </a:path>
            </a:pathLst>
          </a:custGeom>
          <a:noFill/>
          <a:ln w="19050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580" name="table 580"/>
          <p:cNvGraphicFramePr>
            <a:graphicFrameLocks noGrp="1"/>
          </p:cNvGraphicFramePr>
          <p:nvPr/>
        </p:nvGraphicFramePr>
        <p:xfrm>
          <a:off x="1449260" y="4216844"/>
          <a:ext cx="1494790" cy="522604"/>
        </p:xfrm>
        <a:graphic>
          <a:graphicData uri="http://schemas.openxmlformats.org/drawingml/2006/table">
            <a:tbl>
              <a:tblPr/>
              <a:tblGrid>
                <a:gridCol w="153670"/>
                <a:gridCol w="295275"/>
                <a:gridCol w="152400"/>
                <a:gridCol w="293370"/>
                <a:gridCol w="152400"/>
                <a:gridCol w="292734"/>
                <a:gridCol w="154939"/>
              </a:tblGrid>
              <a:tr h="3213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marL="7302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10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marL="7175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15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marL="7175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18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012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81" name="table 581"/>
          <p:cNvGraphicFramePr>
            <a:graphicFrameLocks noGrp="1"/>
          </p:cNvGraphicFramePr>
          <p:nvPr/>
        </p:nvGraphicFramePr>
        <p:xfrm>
          <a:off x="3387788" y="4216844"/>
          <a:ext cx="1493520" cy="522604"/>
        </p:xfrm>
        <a:graphic>
          <a:graphicData uri="http://schemas.openxmlformats.org/drawingml/2006/table">
            <a:tbl>
              <a:tblPr/>
              <a:tblGrid>
                <a:gridCol w="153670"/>
                <a:gridCol w="292734"/>
                <a:gridCol w="153035"/>
                <a:gridCol w="292100"/>
                <a:gridCol w="154304"/>
                <a:gridCol w="292734"/>
                <a:gridCol w="154939"/>
              </a:tblGrid>
              <a:tr h="3213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marL="6667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23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marL="6731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25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marL="6667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28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012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82" name="textbox 582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aphicFrame>
        <p:nvGraphicFramePr>
          <p:cNvPr id="583" name="table 583"/>
          <p:cNvGraphicFramePr>
            <a:graphicFrameLocks noGrp="1"/>
          </p:cNvGraphicFramePr>
          <p:nvPr/>
        </p:nvGraphicFramePr>
        <p:xfrm>
          <a:off x="1017968" y="5250116"/>
          <a:ext cx="584835" cy="518160"/>
        </p:xfrm>
        <a:graphic>
          <a:graphicData uri="http://schemas.openxmlformats.org/drawingml/2006/table">
            <a:tbl>
              <a:tblPr/>
              <a:tblGrid>
                <a:gridCol w="292100"/>
                <a:gridCol w="292734"/>
              </a:tblGrid>
              <a:tr h="3213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700" dirty="0"/>
                    </a:p>
                    <a:p>
                      <a:pPr marL="10922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marL="10477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</a:tr>
              <a:tr h="1968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4" name="table 584"/>
          <p:cNvGraphicFramePr>
            <a:graphicFrameLocks noGrp="1"/>
          </p:cNvGraphicFramePr>
          <p:nvPr/>
        </p:nvGraphicFramePr>
        <p:xfrm>
          <a:off x="2194496" y="5247068"/>
          <a:ext cx="586739" cy="516255"/>
        </p:xfrm>
        <a:graphic>
          <a:graphicData uri="http://schemas.openxmlformats.org/drawingml/2006/table">
            <a:tbl>
              <a:tblPr/>
              <a:tblGrid>
                <a:gridCol w="295909"/>
                <a:gridCol w="290829"/>
              </a:tblGrid>
              <a:tr h="3213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700" dirty="0"/>
                    </a:p>
                    <a:p>
                      <a:pPr marL="7366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16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marL="68580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</a:tr>
              <a:tr h="1949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</a:tr>
            </a:tbl>
          </a:graphicData>
        </a:graphic>
      </p:graphicFrame>
      <p:sp>
        <p:nvSpPr>
          <p:cNvPr id="585" name="textbox 585"/>
          <p:cNvSpPr/>
          <p:nvPr/>
        </p:nvSpPr>
        <p:spPr>
          <a:xfrm>
            <a:off x="802054" y="1112977"/>
            <a:ext cx="1013460" cy="307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索引结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2000" dirty="0"/>
          </a:p>
        </p:txBody>
      </p:sp>
      <p:grpSp>
        <p:nvGrpSpPr>
          <p:cNvPr id="158" name="group 15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586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87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588" name="picture 5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graphicFrame>
        <p:nvGraphicFramePr>
          <p:cNvPr id="589" name="table 589"/>
          <p:cNvGraphicFramePr>
            <a:graphicFrameLocks noGrp="1"/>
          </p:cNvGraphicFramePr>
          <p:nvPr/>
        </p:nvGraphicFramePr>
        <p:xfrm>
          <a:off x="2910776" y="5245544"/>
          <a:ext cx="297179" cy="516255"/>
        </p:xfrm>
        <a:graphic>
          <a:graphicData uri="http://schemas.openxmlformats.org/drawingml/2006/table">
            <a:tbl>
              <a:tblPr/>
              <a:tblGrid>
                <a:gridCol w="297179"/>
              </a:tblGrid>
              <a:tr h="3213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700" dirty="0"/>
                    </a:p>
                    <a:p>
                      <a:pPr marL="7302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19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</a:tr>
              <a:tr h="1949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0" name="table 590"/>
          <p:cNvGraphicFramePr>
            <a:graphicFrameLocks noGrp="1"/>
          </p:cNvGraphicFramePr>
          <p:nvPr/>
        </p:nvGraphicFramePr>
        <p:xfrm>
          <a:off x="1749488" y="5245544"/>
          <a:ext cx="295275" cy="518160"/>
        </p:xfrm>
        <a:graphic>
          <a:graphicData uri="http://schemas.openxmlformats.org/drawingml/2006/table">
            <a:tbl>
              <a:tblPr/>
              <a:tblGrid>
                <a:gridCol w="295275"/>
              </a:tblGrid>
              <a:tr h="3213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73025" algn="l" rtl="0" eaLnBrk="0">
                        <a:lnSpc>
                          <a:spcPct val="73000"/>
                        </a:lnSpc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14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</a:tr>
              <a:tr h="1968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</a:tr>
            </a:tbl>
          </a:graphicData>
        </a:graphic>
      </p:graphicFrame>
      <p:sp>
        <p:nvSpPr>
          <p:cNvPr id="591" name="textbox 591"/>
          <p:cNvSpPr/>
          <p:nvPr/>
        </p:nvSpPr>
        <p:spPr>
          <a:xfrm>
            <a:off x="11342294" y="3017379"/>
            <a:ext cx="295275" cy="4737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8000"/>
              </a:lnSpc>
            </a:pPr>
            <a:r>
              <a:rPr sz="1000" spc="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</a:t>
            </a:r>
            <a:r>
              <a:rPr sz="1000" spc="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据</a:t>
            </a:r>
            <a:endParaRPr lang="en-US" altLang="en-US" sz="1000" dirty="0"/>
          </a:p>
          <a:p>
            <a:pPr marL="18415" algn="l" rtl="0" eaLnBrk="0">
              <a:lnSpc>
                <a:spcPts val="2470"/>
              </a:lnSpc>
            </a:pPr>
            <a:r>
              <a:rPr sz="1000" spc="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指</a:t>
            </a:r>
            <a:r>
              <a:rPr sz="1000" spc="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针</a:t>
            </a:r>
            <a:endParaRPr lang="en-US" altLang="en-US" sz="1000" dirty="0"/>
          </a:p>
        </p:txBody>
      </p:sp>
      <p:sp>
        <p:nvSpPr>
          <p:cNvPr id="592" name="rect"/>
          <p:cNvSpPr/>
          <p:nvPr/>
        </p:nvSpPr>
        <p:spPr>
          <a:xfrm>
            <a:off x="9793223" y="4535423"/>
            <a:ext cx="298704" cy="213360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593" name="table 593"/>
          <p:cNvGraphicFramePr>
            <a:graphicFrameLocks noGrp="1"/>
          </p:cNvGraphicFramePr>
          <p:nvPr/>
        </p:nvGraphicFramePr>
        <p:xfrm>
          <a:off x="10966639" y="3308540"/>
          <a:ext cx="294005" cy="210184"/>
        </p:xfrm>
        <a:graphic>
          <a:graphicData uri="http://schemas.openxmlformats.org/drawingml/2006/table">
            <a:tbl>
              <a:tblPr/>
              <a:tblGrid>
                <a:gridCol w="294005"/>
              </a:tblGrid>
              <a:tr h="2070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94" name="table 594"/>
          <p:cNvGraphicFramePr>
            <a:graphicFrameLocks noGrp="1"/>
          </p:cNvGraphicFramePr>
          <p:nvPr/>
        </p:nvGraphicFramePr>
        <p:xfrm>
          <a:off x="10959020" y="2996120"/>
          <a:ext cx="301625" cy="202565"/>
        </p:xfrm>
        <a:graphic>
          <a:graphicData uri="http://schemas.openxmlformats.org/drawingml/2006/table">
            <a:tbl>
              <a:tblPr/>
              <a:tblGrid>
                <a:gridCol w="301625"/>
              </a:tblGrid>
              <a:tr h="19939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95" name="rect"/>
          <p:cNvSpPr/>
          <p:nvPr/>
        </p:nvSpPr>
        <p:spPr>
          <a:xfrm>
            <a:off x="9346692" y="4535423"/>
            <a:ext cx="292607" cy="208788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96" name="rect"/>
          <p:cNvSpPr/>
          <p:nvPr/>
        </p:nvSpPr>
        <p:spPr>
          <a:xfrm>
            <a:off x="10968227" y="3310127"/>
            <a:ext cx="291083" cy="207264"/>
          </a:xfrm>
          <a:prstGeom prst="rect">
            <a:avLst/>
          </a:prstGeom>
          <a:solidFill>
            <a:srgbClr val="D9D9D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97" name="rect"/>
          <p:cNvSpPr/>
          <p:nvPr/>
        </p:nvSpPr>
        <p:spPr>
          <a:xfrm>
            <a:off x="10960607" y="2997707"/>
            <a:ext cx="298704" cy="199644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98" name="rect"/>
          <p:cNvSpPr/>
          <p:nvPr/>
        </p:nvSpPr>
        <p:spPr>
          <a:xfrm>
            <a:off x="7909559" y="4535423"/>
            <a:ext cx="294131" cy="198120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99" name="rect"/>
          <p:cNvSpPr/>
          <p:nvPr/>
        </p:nvSpPr>
        <p:spPr>
          <a:xfrm>
            <a:off x="3541775" y="4539996"/>
            <a:ext cx="295655" cy="196595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00" name="rect"/>
          <p:cNvSpPr/>
          <p:nvPr/>
        </p:nvSpPr>
        <p:spPr>
          <a:xfrm>
            <a:off x="3986783" y="4539995"/>
            <a:ext cx="291084" cy="198120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01" name="rect"/>
          <p:cNvSpPr/>
          <p:nvPr/>
        </p:nvSpPr>
        <p:spPr>
          <a:xfrm>
            <a:off x="4434840" y="4538471"/>
            <a:ext cx="291084" cy="195072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02" name="rect"/>
          <p:cNvSpPr/>
          <p:nvPr/>
        </p:nvSpPr>
        <p:spPr>
          <a:xfrm>
            <a:off x="5966459" y="4538471"/>
            <a:ext cx="292608" cy="193548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03" name="rect"/>
          <p:cNvSpPr/>
          <p:nvPr/>
        </p:nvSpPr>
        <p:spPr>
          <a:xfrm>
            <a:off x="5103875" y="2961132"/>
            <a:ext cx="295655" cy="18897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04" name="textbox 604"/>
          <p:cNvSpPr/>
          <p:nvPr/>
        </p:nvSpPr>
        <p:spPr>
          <a:xfrm>
            <a:off x="3950226" y="5403789"/>
            <a:ext cx="563244" cy="889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495"/>
              </a:lnSpc>
            </a:pP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altLang="en-US" sz="1400" dirty="0"/>
          </a:p>
        </p:txBody>
      </p:sp>
      <p:sp>
        <p:nvSpPr>
          <p:cNvPr id="605" name="textbox 605"/>
          <p:cNvSpPr/>
          <p:nvPr/>
        </p:nvSpPr>
        <p:spPr>
          <a:xfrm>
            <a:off x="5764167" y="5403789"/>
            <a:ext cx="563244" cy="889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495"/>
              </a:lnSpc>
            </a:pP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altLang="en-US" sz="1400" dirty="0"/>
          </a:p>
        </p:txBody>
      </p:sp>
      <p:sp>
        <p:nvSpPr>
          <p:cNvPr id="606" name="textbox 606"/>
          <p:cNvSpPr/>
          <p:nvPr/>
        </p:nvSpPr>
        <p:spPr>
          <a:xfrm>
            <a:off x="7853826" y="5384993"/>
            <a:ext cx="563244" cy="889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495"/>
              </a:lnSpc>
            </a:pP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altLang="en-US" sz="1400" dirty="0"/>
          </a:p>
        </p:txBody>
      </p:sp>
      <p:sp>
        <p:nvSpPr>
          <p:cNvPr id="607" name="textbox 607"/>
          <p:cNvSpPr/>
          <p:nvPr/>
        </p:nvSpPr>
        <p:spPr>
          <a:xfrm>
            <a:off x="9735711" y="5407218"/>
            <a:ext cx="563244" cy="889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495"/>
              </a:lnSpc>
            </a:pP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altLang="en-US" sz="1400" dirty="0"/>
          </a:p>
        </p:txBody>
      </p:sp>
      <p:sp>
        <p:nvSpPr>
          <p:cNvPr id="2" name="文本框 1"/>
          <p:cNvSpPr txBox="1"/>
          <p:nvPr/>
        </p:nvSpPr>
        <p:spPr>
          <a:xfrm>
            <a:off x="3811905" y="1181735"/>
            <a:ext cx="386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多路：一个节点可以包含多个子节点</a:t>
            </a:r>
            <a:endParaRPr lang="zh-CN" altLang="en-US"/>
          </a:p>
          <a:p>
            <a:pPr algn="l"/>
            <a:r>
              <a:rPr lang="zh-CN" altLang="en-US"/>
              <a:t>5阶：一个节点可以最多有5个子节点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00780" y="1826895"/>
            <a:ext cx="4208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指针一定比key多一个存储的数==阶数-1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picture 6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62583" y="3247644"/>
            <a:ext cx="10469880" cy="2189988"/>
          </a:xfrm>
          <a:prstGeom prst="rect">
            <a:avLst/>
          </a:prstGeom>
        </p:spPr>
      </p:pic>
      <p:graphicFrame>
        <p:nvGraphicFramePr>
          <p:cNvPr id="609" name="table 609"/>
          <p:cNvGraphicFramePr>
            <a:graphicFrameLocks noGrp="1"/>
          </p:cNvGraphicFramePr>
          <p:nvPr/>
        </p:nvGraphicFramePr>
        <p:xfrm>
          <a:off x="963104" y="5974016"/>
          <a:ext cx="10448289" cy="388619"/>
        </p:xfrm>
        <a:graphic>
          <a:graphicData uri="http://schemas.openxmlformats.org/drawingml/2006/table">
            <a:tbl>
              <a:tblPr/>
              <a:tblGrid>
                <a:gridCol w="10448289"/>
              </a:tblGrid>
              <a:tr h="38544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900" dirty="0"/>
                    </a:p>
                    <a:p>
                      <a:pPr marL="95885" algn="l" rtl="0" eaLnBrk="0">
                        <a:lnSpc>
                          <a:spcPct val="88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具体动态变化的过程可以参考网站: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https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://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www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.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cs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.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usfca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.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edu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~galles/visualization/BTree.html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0" name="table 610"/>
          <p:cNvGraphicFramePr>
            <a:graphicFrameLocks noGrp="1"/>
          </p:cNvGraphicFramePr>
          <p:nvPr/>
        </p:nvGraphicFramePr>
        <p:xfrm>
          <a:off x="885380" y="2226500"/>
          <a:ext cx="10448289" cy="388620"/>
        </p:xfrm>
        <a:graphic>
          <a:graphicData uri="http://schemas.openxmlformats.org/drawingml/2006/table">
            <a:tbl>
              <a:tblPr/>
              <a:tblGrid>
                <a:gridCol w="10448289"/>
              </a:tblGrid>
              <a:tr h="3854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900" dirty="0"/>
                    </a:p>
                    <a:p>
                      <a:pPr marL="95885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插入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65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169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368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900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556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780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35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215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1200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234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888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158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90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00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88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120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268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250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数据为例。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611" name="picture 6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612" name="textbox 612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613" name="picture 6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614" name="picture 6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615" name="textbox 615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616" name="textbox 616"/>
          <p:cNvSpPr/>
          <p:nvPr/>
        </p:nvSpPr>
        <p:spPr>
          <a:xfrm>
            <a:off x="806864" y="1759636"/>
            <a:ext cx="2707004" cy="2413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1500" spc="5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5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1500" spc="5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Tree</a:t>
            </a:r>
            <a:r>
              <a:rPr sz="1500" spc="5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500" spc="5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多路</a:t>
            </a:r>
            <a:r>
              <a:rPr sz="1500" spc="5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平衡查找</a:t>
            </a:r>
            <a:r>
              <a:rPr sz="1500" spc="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树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1500" dirty="0"/>
          </a:p>
        </p:txBody>
      </p:sp>
      <p:sp>
        <p:nvSpPr>
          <p:cNvPr id="617" name="textbox 617"/>
          <p:cNvSpPr/>
          <p:nvPr/>
        </p:nvSpPr>
        <p:spPr>
          <a:xfrm>
            <a:off x="802054" y="1112977"/>
            <a:ext cx="1013460" cy="307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索引结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2000" dirty="0"/>
          </a:p>
        </p:txBody>
      </p:sp>
      <p:grpSp>
        <p:nvGrpSpPr>
          <p:cNvPr id="160" name="group 16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618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19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620" name="picture 6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rect"/>
          <p:cNvSpPr/>
          <p:nvPr/>
        </p:nvSpPr>
        <p:spPr>
          <a:xfrm>
            <a:off x="710184" y="2825496"/>
            <a:ext cx="11082528" cy="3328415"/>
          </a:xfrm>
          <a:prstGeom prst="rect">
            <a:avLst/>
          </a:prstGeom>
          <a:solidFill>
            <a:srgbClr val="F2F2F2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162" name="group 162"/>
          <p:cNvGrpSpPr/>
          <p:nvPr/>
        </p:nvGrpSpPr>
        <p:grpSpPr>
          <a:xfrm rot="21600000">
            <a:off x="4948428" y="4084319"/>
            <a:ext cx="153923" cy="329247"/>
            <a:chOff x="0" y="0"/>
            <a:chExt cx="153923" cy="329247"/>
          </a:xfrm>
        </p:grpSpPr>
        <p:sp>
          <p:nvSpPr>
            <p:cNvPr id="622" name="path"/>
            <p:cNvSpPr/>
            <p:nvPr/>
          </p:nvSpPr>
          <p:spPr>
            <a:xfrm>
              <a:off x="0" y="0"/>
              <a:ext cx="153923" cy="327660"/>
            </a:xfrm>
            <a:custGeom>
              <a:avLst/>
              <a:gdLst/>
              <a:ahLst/>
              <a:cxnLst/>
              <a:rect l="0" t="0" r="0" b="0"/>
              <a:pathLst>
                <a:path w="242" h="516">
                  <a:moveTo>
                    <a:pt x="0" y="516"/>
                  </a:moveTo>
                  <a:lnTo>
                    <a:pt x="242" y="516"/>
                  </a:lnTo>
                  <a:lnTo>
                    <a:pt x="242" y="0"/>
                  </a:lnTo>
                  <a:lnTo>
                    <a:pt x="0" y="0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rgbClr val="D9D9D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23" name="path"/>
            <p:cNvSpPr/>
            <p:nvPr/>
          </p:nvSpPr>
          <p:spPr>
            <a:xfrm>
              <a:off x="0" y="326072"/>
              <a:ext cx="153923" cy="3175"/>
            </a:xfrm>
            <a:custGeom>
              <a:avLst/>
              <a:gdLst/>
              <a:ahLst/>
              <a:cxnLst/>
              <a:rect l="0" t="0" r="0" b="0"/>
              <a:pathLst>
                <a:path w="242" h="5">
                  <a:moveTo>
                    <a:pt x="0" y="2"/>
                  </a:moveTo>
                  <a:lnTo>
                    <a:pt x="242" y="2"/>
                  </a:lnTo>
                </a:path>
              </a:pathLst>
            </a:custGeom>
            <a:noFill/>
            <a:ln w="3175" cap="flat">
              <a:solidFill>
                <a:srgbClr val="595959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624" name="table 624"/>
          <p:cNvGraphicFramePr>
            <a:graphicFrameLocks noGrp="1"/>
          </p:cNvGraphicFramePr>
          <p:nvPr/>
        </p:nvGraphicFramePr>
        <p:xfrm>
          <a:off x="2638044" y="5189156"/>
          <a:ext cx="294004" cy="572769"/>
        </p:xfrm>
        <a:graphic>
          <a:graphicData uri="http://schemas.openxmlformats.org/drawingml/2006/table">
            <a:tbl>
              <a:tblPr/>
              <a:tblGrid>
                <a:gridCol w="294004"/>
              </a:tblGrid>
              <a:tr h="32892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71120" algn="l" rtl="0" eaLnBrk="0">
                        <a:lnSpc>
                          <a:spcPct val="73000"/>
                        </a:lnSpc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18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>
                      <a:noFill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</a:tr>
            </a:tbl>
          </a:graphicData>
        </a:graphic>
      </p:graphicFrame>
      <p:sp>
        <p:nvSpPr>
          <p:cNvPr id="625" name="path"/>
          <p:cNvSpPr/>
          <p:nvPr/>
        </p:nvSpPr>
        <p:spPr>
          <a:xfrm>
            <a:off x="2634011" y="4414057"/>
            <a:ext cx="164655" cy="792514"/>
          </a:xfrm>
          <a:custGeom>
            <a:avLst/>
            <a:gdLst/>
            <a:ahLst/>
            <a:cxnLst/>
            <a:rect l="0" t="0" r="0" b="0"/>
            <a:pathLst>
              <a:path w="259" h="1248">
                <a:moveTo>
                  <a:pt x="244" y="2"/>
                </a:moveTo>
                <a:lnTo>
                  <a:pt x="14" y="1245"/>
                </a:lnTo>
              </a:path>
            </a:pathLst>
          </a:custGeom>
          <a:noFill/>
          <a:ln w="19050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26" name="rect"/>
          <p:cNvSpPr/>
          <p:nvPr/>
        </p:nvSpPr>
        <p:spPr>
          <a:xfrm>
            <a:off x="5396483" y="2970276"/>
            <a:ext cx="153923" cy="327659"/>
          </a:xfrm>
          <a:prstGeom prst="rect">
            <a:avLst/>
          </a:prstGeom>
          <a:solidFill>
            <a:srgbClr val="D9D9D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27" name="rect"/>
          <p:cNvSpPr/>
          <p:nvPr/>
        </p:nvSpPr>
        <p:spPr>
          <a:xfrm>
            <a:off x="2711195" y="4087367"/>
            <a:ext cx="153923" cy="327660"/>
          </a:xfrm>
          <a:prstGeom prst="rect">
            <a:avLst/>
          </a:prstGeom>
          <a:solidFill>
            <a:srgbClr val="D9D9D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164" name="group 164"/>
          <p:cNvGrpSpPr/>
          <p:nvPr/>
        </p:nvGrpSpPr>
        <p:grpSpPr>
          <a:xfrm rot="21600000">
            <a:off x="2865120" y="4087367"/>
            <a:ext cx="445008" cy="327660"/>
            <a:chOff x="0" y="0"/>
            <a:chExt cx="445008" cy="327660"/>
          </a:xfrm>
        </p:grpSpPr>
        <p:sp>
          <p:nvSpPr>
            <p:cNvPr id="628" name="path"/>
            <p:cNvSpPr/>
            <p:nvPr/>
          </p:nvSpPr>
          <p:spPr>
            <a:xfrm>
              <a:off x="0" y="0"/>
              <a:ext cx="292608" cy="327660"/>
            </a:xfrm>
            <a:custGeom>
              <a:avLst/>
              <a:gdLst/>
              <a:ahLst/>
              <a:cxnLst/>
              <a:rect l="0" t="0" r="0" b="0"/>
              <a:pathLst>
                <a:path w="460" h="516">
                  <a:moveTo>
                    <a:pt x="0" y="516"/>
                  </a:moveTo>
                  <a:lnTo>
                    <a:pt x="460" y="516"/>
                  </a:lnTo>
                  <a:lnTo>
                    <a:pt x="460" y="0"/>
                  </a:lnTo>
                  <a:lnTo>
                    <a:pt x="0" y="0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rgbClr val="19C3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29" name="path"/>
            <p:cNvSpPr/>
            <p:nvPr/>
          </p:nvSpPr>
          <p:spPr>
            <a:xfrm>
              <a:off x="286511" y="0"/>
              <a:ext cx="158496" cy="327660"/>
            </a:xfrm>
            <a:custGeom>
              <a:avLst/>
              <a:gdLst/>
              <a:ahLst/>
              <a:cxnLst/>
              <a:rect l="0" t="0" r="0" b="0"/>
              <a:pathLst>
                <a:path w="249" h="516">
                  <a:moveTo>
                    <a:pt x="0" y="516"/>
                  </a:moveTo>
                  <a:lnTo>
                    <a:pt x="249" y="516"/>
                  </a:lnTo>
                  <a:lnTo>
                    <a:pt x="249" y="0"/>
                  </a:lnTo>
                  <a:lnTo>
                    <a:pt x="0" y="0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rgbClr val="D9D9D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66" name="group 166"/>
          <p:cNvGrpSpPr/>
          <p:nvPr/>
        </p:nvGrpSpPr>
        <p:grpSpPr>
          <a:xfrm rot="21600000">
            <a:off x="2264664" y="4087367"/>
            <a:ext cx="446531" cy="327660"/>
            <a:chOff x="0" y="0"/>
            <a:chExt cx="446531" cy="327660"/>
          </a:xfrm>
        </p:grpSpPr>
        <p:sp>
          <p:nvSpPr>
            <p:cNvPr id="630" name="path"/>
            <p:cNvSpPr/>
            <p:nvPr/>
          </p:nvSpPr>
          <p:spPr>
            <a:xfrm>
              <a:off x="153923" y="0"/>
              <a:ext cx="292607" cy="327660"/>
            </a:xfrm>
            <a:custGeom>
              <a:avLst/>
              <a:gdLst/>
              <a:ahLst/>
              <a:cxnLst/>
              <a:rect l="0" t="0" r="0" b="0"/>
              <a:pathLst>
                <a:path w="460" h="516">
                  <a:moveTo>
                    <a:pt x="0" y="516"/>
                  </a:moveTo>
                  <a:lnTo>
                    <a:pt x="460" y="516"/>
                  </a:lnTo>
                  <a:lnTo>
                    <a:pt x="460" y="0"/>
                  </a:lnTo>
                  <a:lnTo>
                    <a:pt x="0" y="0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rgbClr val="19C3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31" name="path"/>
            <p:cNvSpPr/>
            <p:nvPr/>
          </p:nvSpPr>
          <p:spPr>
            <a:xfrm>
              <a:off x="0" y="0"/>
              <a:ext cx="153923" cy="327660"/>
            </a:xfrm>
            <a:custGeom>
              <a:avLst/>
              <a:gdLst/>
              <a:ahLst/>
              <a:cxnLst/>
              <a:rect l="0" t="0" r="0" b="0"/>
              <a:pathLst>
                <a:path w="242" h="516">
                  <a:moveTo>
                    <a:pt x="0" y="516"/>
                  </a:moveTo>
                  <a:lnTo>
                    <a:pt x="242" y="516"/>
                  </a:lnTo>
                  <a:lnTo>
                    <a:pt x="242" y="0"/>
                  </a:lnTo>
                  <a:lnTo>
                    <a:pt x="0" y="0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rgbClr val="D9D9D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632" name="table 632"/>
          <p:cNvGraphicFramePr>
            <a:graphicFrameLocks noGrp="1"/>
          </p:cNvGraphicFramePr>
          <p:nvPr/>
        </p:nvGraphicFramePr>
        <p:xfrm>
          <a:off x="2263076" y="4085780"/>
          <a:ext cx="1048384" cy="330835"/>
        </p:xfrm>
        <a:graphic>
          <a:graphicData uri="http://schemas.openxmlformats.org/drawingml/2006/table">
            <a:tbl>
              <a:tblPr/>
              <a:tblGrid>
                <a:gridCol w="525144"/>
                <a:gridCol w="523240"/>
              </a:tblGrid>
              <a:tr h="3308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226695" algn="l" rtl="0" eaLnBrk="0">
                        <a:lnSpc>
                          <a:spcPct val="73000"/>
                        </a:lnSpc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16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42240" algn="l" rtl="0" eaLnBrk="0">
                        <a:lnSpc>
                          <a:spcPct val="73000"/>
                        </a:lnSpc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29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33" name="path"/>
          <p:cNvSpPr/>
          <p:nvPr/>
        </p:nvSpPr>
        <p:spPr>
          <a:xfrm>
            <a:off x="1701784" y="4409770"/>
            <a:ext cx="647731" cy="788262"/>
          </a:xfrm>
          <a:custGeom>
            <a:avLst/>
            <a:gdLst/>
            <a:ahLst/>
            <a:cxnLst/>
            <a:rect l="0" t="0" r="0" b="0"/>
            <a:pathLst>
              <a:path w="1020" h="1241">
                <a:moveTo>
                  <a:pt x="1008" y="9"/>
                </a:moveTo>
                <a:lnTo>
                  <a:pt x="11" y="1231"/>
                </a:lnTo>
              </a:path>
            </a:pathLst>
          </a:custGeom>
          <a:noFill/>
          <a:ln w="19050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634" name="table 634"/>
          <p:cNvGraphicFramePr>
            <a:graphicFrameLocks noGrp="1"/>
          </p:cNvGraphicFramePr>
          <p:nvPr/>
        </p:nvGraphicFramePr>
        <p:xfrm>
          <a:off x="4262628" y="5195252"/>
          <a:ext cx="586740" cy="572769"/>
        </p:xfrm>
        <a:graphic>
          <a:graphicData uri="http://schemas.openxmlformats.org/drawingml/2006/table">
            <a:tbl>
              <a:tblPr/>
              <a:tblGrid>
                <a:gridCol w="292734"/>
                <a:gridCol w="294004"/>
              </a:tblGrid>
              <a:tr h="32892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65405" algn="l" rtl="0" eaLnBrk="0">
                        <a:lnSpc>
                          <a:spcPct val="74000"/>
                        </a:lnSpc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38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>
                      <a:noFill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60325" algn="l" rtl="0" eaLnBrk="0">
                        <a:lnSpc>
                          <a:spcPct val="73000"/>
                        </a:lnSpc>
                      </a:pP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45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</a:tr>
            </a:tbl>
          </a:graphicData>
        </a:graphic>
      </p:graphicFrame>
      <p:sp>
        <p:nvSpPr>
          <p:cNvPr id="635" name="path"/>
          <p:cNvSpPr/>
          <p:nvPr/>
        </p:nvSpPr>
        <p:spPr>
          <a:xfrm>
            <a:off x="4538653" y="4407895"/>
            <a:ext cx="495698" cy="820588"/>
          </a:xfrm>
          <a:custGeom>
            <a:avLst/>
            <a:gdLst/>
            <a:ahLst/>
            <a:cxnLst/>
            <a:rect l="0" t="0" r="0" b="0"/>
            <a:pathLst>
              <a:path w="780" h="1292">
                <a:moveTo>
                  <a:pt x="767" y="7"/>
                </a:moveTo>
                <a:lnTo>
                  <a:pt x="12" y="1284"/>
                </a:lnTo>
              </a:path>
            </a:pathLst>
          </a:custGeom>
          <a:noFill/>
          <a:ln w="19050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636" name="table 636"/>
          <p:cNvGraphicFramePr>
            <a:graphicFrameLocks noGrp="1"/>
          </p:cNvGraphicFramePr>
          <p:nvPr/>
        </p:nvGraphicFramePr>
        <p:xfrm>
          <a:off x="3267392" y="5189156"/>
          <a:ext cx="586740" cy="577215"/>
        </p:xfrm>
        <a:graphic>
          <a:graphicData uri="http://schemas.openxmlformats.org/drawingml/2006/table">
            <a:tbl>
              <a:tblPr/>
              <a:tblGrid>
                <a:gridCol w="294004"/>
                <a:gridCol w="292734"/>
              </a:tblGrid>
              <a:tr h="33147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700" dirty="0"/>
                    </a:p>
                    <a:p>
                      <a:pPr marL="6794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29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66040" algn="l" rtl="0" eaLnBrk="0">
                        <a:lnSpc>
                          <a:spcPct val="73000"/>
                        </a:lnSpc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34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</a:tr>
              <a:tr h="2457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</a:tr>
            </a:tbl>
          </a:graphicData>
        </a:graphic>
      </p:graphicFrame>
      <p:sp>
        <p:nvSpPr>
          <p:cNvPr id="637" name="path"/>
          <p:cNvSpPr/>
          <p:nvPr/>
        </p:nvSpPr>
        <p:spPr>
          <a:xfrm>
            <a:off x="3222930" y="4411937"/>
            <a:ext cx="366164" cy="796248"/>
          </a:xfrm>
          <a:custGeom>
            <a:avLst/>
            <a:gdLst/>
            <a:ahLst/>
            <a:cxnLst/>
            <a:rect l="0" t="0" r="0" b="0"/>
            <a:pathLst>
              <a:path w="576" h="1253">
                <a:moveTo>
                  <a:pt x="13" y="6"/>
                </a:moveTo>
                <a:lnTo>
                  <a:pt x="562" y="1247"/>
                </a:lnTo>
              </a:path>
            </a:pathLst>
          </a:custGeom>
          <a:noFill/>
          <a:ln w="19050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638" name="table 638"/>
          <p:cNvGraphicFramePr>
            <a:graphicFrameLocks noGrp="1"/>
          </p:cNvGraphicFramePr>
          <p:nvPr/>
        </p:nvGraphicFramePr>
        <p:xfrm>
          <a:off x="7024052" y="5204396"/>
          <a:ext cx="588009" cy="571500"/>
        </p:xfrm>
        <a:graphic>
          <a:graphicData uri="http://schemas.openxmlformats.org/drawingml/2006/table">
            <a:tbl>
              <a:tblPr/>
              <a:tblGrid>
                <a:gridCol w="294004"/>
                <a:gridCol w="294004"/>
              </a:tblGrid>
              <a:tr h="32765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marL="6731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67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marL="6413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7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</a:tr>
            </a:tbl>
          </a:graphicData>
        </a:graphic>
      </p:graphicFrame>
      <p:sp>
        <p:nvSpPr>
          <p:cNvPr id="639" name="path"/>
          <p:cNvSpPr/>
          <p:nvPr/>
        </p:nvSpPr>
        <p:spPr>
          <a:xfrm>
            <a:off x="7310497" y="4417612"/>
            <a:ext cx="413519" cy="798359"/>
          </a:xfrm>
          <a:custGeom>
            <a:avLst/>
            <a:gdLst/>
            <a:ahLst/>
            <a:cxnLst/>
            <a:rect l="0" t="0" r="0" b="0"/>
            <a:pathLst>
              <a:path w="651" h="1257">
                <a:moveTo>
                  <a:pt x="637" y="6"/>
                </a:moveTo>
                <a:lnTo>
                  <a:pt x="13" y="1250"/>
                </a:lnTo>
              </a:path>
            </a:pathLst>
          </a:custGeom>
          <a:noFill/>
          <a:ln w="19050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40" name="rect"/>
          <p:cNvSpPr/>
          <p:nvPr/>
        </p:nvSpPr>
        <p:spPr>
          <a:xfrm>
            <a:off x="5394959" y="4084319"/>
            <a:ext cx="153923" cy="327660"/>
          </a:xfrm>
          <a:prstGeom prst="rect">
            <a:avLst/>
          </a:prstGeom>
          <a:solidFill>
            <a:srgbClr val="D9D9D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641" name="table 641"/>
          <p:cNvGraphicFramePr>
            <a:graphicFrameLocks noGrp="1"/>
          </p:cNvGraphicFramePr>
          <p:nvPr/>
        </p:nvGraphicFramePr>
        <p:xfrm>
          <a:off x="6114224" y="5199824"/>
          <a:ext cx="584835" cy="572769"/>
        </p:xfrm>
        <a:graphic>
          <a:graphicData uri="http://schemas.openxmlformats.org/drawingml/2006/table">
            <a:tbl>
              <a:tblPr/>
              <a:tblGrid>
                <a:gridCol w="291465"/>
                <a:gridCol w="293370"/>
              </a:tblGrid>
              <a:tr h="32892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67310" algn="l" rtl="0" eaLnBrk="0">
                        <a:lnSpc>
                          <a:spcPct val="73000"/>
                        </a:lnSpc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58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65405" algn="l" rtl="0" eaLnBrk="0">
                        <a:lnSpc>
                          <a:spcPct val="73000"/>
                        </a:lnSpc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62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</a:tr>
            </a:tbl>
          </a:graphicData>
        </a:graphic>
      </p:graphicFrame>
      <p:sp>
        <p:nvSpPr>
          <p:cNvPr id="642" name="path"/>
          <p:cNvSpPr/>
          <p:nvPr/>
        </p:nvSpPr>
        <p:spPr>
          <a:xfrm>
            <a:off x="5907261" y="4407803"/>
            <a:ext cx="505366" cy="816580"/>
          </a:xfrm>
          <a:custGeom>
            <a:avLst/>
            <a:gdLst/>
            <a:ahLst/>
            <a:cxnLst/>
            <a:rect l="0" t="0" r="0" b="0"/>
            <a:pathLst>
              <a:path w="795" h="1285">
                <a:moveTo>
                  <a:pt x="12" y="7"/>
                </a:moveTo>
                <a:lnTo>
                  <a:pt x="783" y="1278"/>
                </a:lnTo>
              </a:path>
            </a:pathLst>
          </a:custGeom>
          <a:noFill/>
          <a:ln w="19050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643" name="table 643"/>
          <p:cNvGraphicFramePr>
            <a:graphicFrameLocks noGrp="1"/>
          </p:cNvGraphicFramePr>
          <p:nvPr/>
        </p:nvGraphicFramePr>
        <p:xfrm>
          <a:off x="1311909" y="2881629"/>
          <a:ext cx="8330565" cy="3014979"/>
        </p:xfrm>
        <a:graphic>
          <a:graphicData uri="http://schemas.openxmlformats.org/drawingml/2006/table">
            <a:tbl>
              <a:tblPr/>
              <a:tblGrid>
                <a:gridCol w="396240"/>
                <a:gridCol w="292734"/>
                <a:gridCol w="342900"/>
                <a:gridCol w="294004"/>
                <a:gridCol w="1216025"/>
                <a:gridCol w="408305"/>
                <a:gridCol w="688975"/>
                <a:gridCol w="151764"/>
                <a:gridCol w="87630"/>
                <a:gridCol w="205104"/>
                <a:gridCol w="80644"/>
                <a:gridCol w="26034"/>
                <a:gridCol w="337820"/>
                <a:gridCol w="154304"/>
                <a:gridCol w="1959610"/>
                <a:gridCol w="274319"/>
                <a:gridCol w="307975"/>
                <a:gridCol w="342900"/>
                <a:gridCol w="290195"/>
                <a:gridCol w="290195"/>
                <a:gridCol w="182879"/>
              </a:tblGrid>
              <a:tr h="416559">
                <a:tc gridSpan="7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gridSpan="7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130">
                <a:tc rowSpan="3" gridSpan="8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gridSpan="7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7659">
                <a:tc vMerge="1" gridSpan="8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700" dirty="0"/>
                    </a:p>
                    <a:p>
                      <a:pPr marL="64770" algn="l" rtl="0" eaLnBrk="0">
                        <a:lnSpc>
                          <a:spcPct val="73000"/>
                        </a:lnSpc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55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700" dirty="0"/>
                    </a:p>
                    <a:p>
                      <a:pPr marL="111760" algn="l" rtl="0" eaLnBrk="0">
                        <a:lnSpc>
                          <a:spcPct val="73000"/>
                        </a:lnSpc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58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>
                      <a:noFill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 gridSpan="7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69">
                <a:tc vMerge="1" gridSpan="8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254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 w="254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 w="254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254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254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254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gridSpan="7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394">
                <a:tc gridSpan="1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254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 w="254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 w="254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 w="254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 w="254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 w="254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 w="254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 w="254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 w="254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 w="254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 w="254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254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254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254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254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254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B05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0">
                <a:tc gridSpan="3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gridSpan="3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254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cPr marL="0" marR="0" marT="0" marB="0" vert="horz">
                    <a:lnL>
                      <a:noFill/>
                    </a:lnL>
                    <a:lnR w="254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gridSpan="4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5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71755" algn="l" rtl="0" eaLnBrk="0">
                        <a:lnSpc>
                          <a:spcPct val="74000"/>
                        </a:lnSpc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12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700" dirty="0"/>
                    </a:p>
                    <a:p>
                      <a:pPr marL="7239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16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 v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gridSpan="3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gridSpan="2">
                  <a:tcPr marL="0" marR="0" marT="0" marB="0" vert="horz">
                    <a:lnL>
                      <a:noFill/>
                    </a:lnL>
                    <a:lnR w="254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>
                      <a:noFill/>
                    </a:lnL>
                    <a:lnR w="254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gridSpan="4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gridSpan="5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215">
                <a:tc vMerge="1">
                  <a:tcPr marL="0" marR="0" marT="0" marB="0" vert="horz">
                    <a:lnL w="12700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gridSpan="3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66040" algn="l" rtl="0" eaLnBrk="0">
                        <a:lnSpc>
                          <a:spcPct val="73000"/>
                        </a:lnSpc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55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 vMerge="1" gridSpan="4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64135" algn="l" rtl="0" eaLnBrk="0">
                        <a:lnSpc>
                          <a:spcPct val="73000"/>
                        </a:lnSpc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0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700" dirty="0"/>
                    </a:p>
                    <a:p>
                      <a:pPr marL="7810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63500" algn="l" rtl="0" eaLnBrk="0">
                        <a:lnSpc>
                          <a:spcPct val="73000"/>
                        </a:lnSpc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61595" algn="l" rtl="0" eaLnBrk="0">
                        <a:lnSpc>
                          <a:spcPct val="73000"/>
                        </a:lnSpc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gridSpan="3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gridSpan="4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44" name="textbox 644"/>
          <p:cNvSpPr/>
          <p:nvPr/>
        </p:nvSpPr>
        <p:spPr>
          <a:xfrm>
            <a:off x="806242" y="1759636"/>
            <a:ext cx="4746625" cy="6470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47000"/>
              </a:lnSpc>
            </a:pPr>
            <a:endParaRPr lang="en-US" altLang="en-US" sz="200" dirty="0"/>
          </a:p>
          <a:p>
            <a:pPr marL="13335" algn="l" rtl="0" eaLnBrk="0">
              <a:lnSpc>
                <a:spcPct val="81000"/>
              </a:lnSpc>
              <a:spcBef>
                <a:spcPts val="0"/>
              </a:spcBef>
            </a:pPr>
            <a:r>
              <a:rPr sz="1500" spc="-5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5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5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B+Tr</a:t>
            </a:r>
            <a:r>
              <a:rPr sz="150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endParaRPr lang="en-US" altLang="en-US" sz="15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18000"/>
              </a:lnSpc>
            </a:pPr>
            <a:endParaRPr lang="en-US" altLang="en-US" sz="300" dirty="0"/>
          </a:p>
          <a:p>
            <a:pPr marL="12700" algn="l" rtl="0" eaLnBrk="0">
              <a:lnSpc>
                <a:spcPct val="89000"/>
              </a:lnSpc>
              <a:spcBef>
                <a:spcPts val="0"/>
              </a:spcBef>
            </a:pP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以一颗最大度数(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max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degree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)为4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(4阶)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14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tree为例：</a:t>
            </a:r>
            <a:endParaRPr lang="en-US" altLang="en-US" sz="1400" dirty="0"/>
          </a:p>
        </p:txBody>
      </p:sp>
      <p:pic>
        <p:nvPicPr>
          <p:cNvPr id="645" name="picture 6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646" name="textbox 646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647" name="path"/>
          <p:cNvSpPr/>
          <p:nvPr/>
        </p:nvSpPr>
        <p:spPr>
          <a:xfrm>
            <a:off x="5913746" y="3289720"/>
            <a:ext cx="2250202" cy="813609"/>
          </a:xfrm>
          <a:custGeom>
            <a:avLst/>
            <a:gdLst/>
            <a:ahLst/>
            <a:cxnLst/>
            <a:rect l="0" t="0" r="0" b="0"/>
            <a:pathLst>
              <a:path w="3543" h="1281">
                <a:moveTo>
                  <a:pt x="5" y="14"/>
                </a:moveTo>
                <a:lnTo>
                  <a:pt x="3538" y="1267"/>
                </a:lnTo>
              </a:path>
            </a:pathLst>
          </a:custGeom>
          <a:noFill/>
          <a:ln w="19050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48" name="path"/>
          <p:cNvSpPr/>
          <p:nvPr/>
        </p:nvSpPr>
        <p:spPr>
          <a:xfrm>
            <a:off x="2784988" y="3289715"/>
            <a:ext cx="2245857" cy="808285"/>
          </a:xfrm>
          <a:custGeom>
            <a:avLst/>
            <a:gdLst/>
            <a:ahLst/>
            <a:cxnLst/>
            <a:rect l="0" t="0" r="0" b="0"/>
            <a:pathLst>
              <a:path w="3536" h="1272">
                <a:moveTo>
                  <a:pt x="3531" y="14"/>
                </a:moveTo>
                <a:lnTo>
                  <a:pt x="4" y="1258"/>
                </a:lnTo>
              </a:path>
            </a:pathLst>
          </a:custGeom>
          <a:noFill/>
          <a:ln w="19050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49" name="picture 6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650" name="picture 6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651" name="textbox 651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652" name="path"/>
          <p:cNvSpPr/>
          <p:nvPr/>
        </p:nvSpPr>
        <p:spPr>
          <a:xfrm>
            <a:off x="8597431" y="4416468"/>
            <a:ext cx="573326" cy="817284"/>
          </a:xfrm>
          <a:custGeom>
            <a:avLst/>
            <a:gdLst/>
            <a:ahLst/>
            <a:cxnLst/>
            <a:rect l="0" t="0" r="0" b="0"/>
            <a:pathLst>
              <a:path w="902" h="1287">
                <a:moveTo>
                  <a:pt x="12" y="8"/>
                </a:moveTo>
                <a:lnTo>
                  <a:pt x="890" y="1278"/>
                </a:lnTo>
              </a:path>
            </a:pathLst>
          </a:custGeom>
          <a:noFill/>
          <a:ln w="19050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653" name="table 653"/>
          <p:cNvGraphicFramePr>
            <a:graphicFrameLocks noGrp="1"/>
          </p:cNvGraphicFramePr>
          <p:nvPr/>
        </p:nvGraphicFramePr>
        <p:xfrm>
          <a:off x="7636700" y="4093464"/>
          <a:ext cx="1048384" cy="328929"/>
        </p:xfrm>
        <a:graphic>
          <a:graphicData uri="http://schemas.openxmlformats.org/drawingml/2006/table">
            <a:tbl>
              <a:tblPr/>
              <a:tblGrid>
                <a:gridCol w="154939"/>
                <a:gridCol w="294639"/>
                <a:gridCol w="153035"/>
                <a:gridCol w="289559"/>
                <a:gridCol w="156210"/>
              </a:tblGrid>
              <a:tr h="32892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700" dirty="0"/>
                    </a:p>
                    <a:p>
                      <a:pPr marL="63500" algn="l" rtl="0" eaLnBrk="0">
                        <a:lnSpc>
                          <a:spcPct val="73000"/>
                        </a:lnSpc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0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700" dirty="0"/>
                    </a:p>
                    <a:p>
                      <a:pPr marL="62230" algn="l" rtl="0" eaLnBrk="0">
                        <a:lnSpc>
                          <a:spcPct val="73000"/>
                        </a:lnSpc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654" name="textbox 654"/>
          <p:cNvSpPr/>
          <p:nvPr/>
        </p:nvSpPr>
        <p:spPr>
          <a:xfrm>
            <a:off x="802054" y="1112977"/>
            <a:ext cx="1013460" cy="307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索引结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2000" dirty="0"/>
          </a:p>
        </p:txBody>
      </p:sp>
      <p:grpSp>
        <p:nvGrpSpPr>
          <p:cNvPr id="168" name="group 16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655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56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657" name="picture 6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graphicFrame>
        <p:nvGraphicFramePr>
          <p:cNvPr id="658" name="table 658"/>
          <p:cNvGraphicFramePr>
            <a:graphicFrameLocks noGrp="1"/>
          </p:cNvGraphicFramePr>
          <p:nvPr/>
        </p:nvGraphicFramePr>
        <p:xfrm>
          <a:off x="5480303" y="5204396"/>
          <a:ext cx="294004" cy="571500"/>
        </p:xfrm>
        <a:graphic>
          <a:graphicData uri="http://schemas.openxmlformats.org/drawingml/2006/table">
            <a:tbl>
              <a:tblPr/>
              <a:tblGrid>
                <a:gridCol w="294004"/>
              </a:tblGrid>
              <a:tr h="3282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marL="6540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56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>
                      <a:noFill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</a:tr>
            </a:tbl>
          </a:graphicData>
        </a:graphic>
      </p:graphicFrame>
      <p:sp>
        <p:nvSpPr>
          <p:cNvPr id="659" name="textbox 659"/>
          <p:cNvSpPr/>
          <p:nvPr/>
        </p:nvSpPr>
        <p:spPr>
          <a:xfrm>
            <a:off x="11109828" y="3131934"/>
            <a:ext cx="289559" cy="4413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3970" algn="l" rtl="0" eaLnBrk="0">
              <a:lnSpc>
                <a:spcPct val="88000"/>
              </a:lnSpc>
            </a:pPr>
            <a:r>
              <a:rPr sz="1000" spc="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</a:t>
            </a:r>
            <a:r>
              <a:rPr sz="1000" spc="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据</a:t>
            </a:r>
            <a:endParaRPr lang="en-US" altLang="en-US" sz="1000" dirty="0"/>
          </a:p>
          <a:p>
            <a:pPr marL="12700" algn="l" rtl="0" eaLnBrk="0">
              <a:lnSpc>
                <a:spcPts val="2215"/>
              </a:lnSpc>
            </a:pPr>
            <a:r>
              <a:rPr sz="1000" spc="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指</a:t>
            </a:r>
            <a:r>
              <a:rPr sz="1000" spc="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针</a:t>
            </a:r>
            <a:endParaRPr lang="en-US" altLang="en-US" sz="1000" dirty="0"/>
          </a:p>
        </p:txBody>
      </p:sp>
      <p:sp>
        <p:nvSpPr>
          <p:cNvPr id="660" name="textbox 660"/>
          <p:cNvSpPr/>
          <p:nvPr/>
        </p:nvSpPr>
        <p:spPr>
          <a:xfrm>
            <a:off x="5103875" y="2970276"/>
            <a:ext cx="292734" cy="368934"/>
          </a:xfrm>
          <a:prstGeom prst="rect">
            <a:avLst/>
          </a:prstGeom>
          <a:solidFill>
            <a:srgbClr val="19C3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lang="en-US" altLang="en-US" sz="700" dirty="0"/>
          </a:p>
          <a:p>
            <a:pPr marL="65405" algn="l" rtl="0" eaLnBrk="0">
              <a:lnSpc>
                <a:spcPct val="73000"/>
              </a:lnSpc>
              <a:spcBef>
                <a:spcPts val="5"/>
              </a:spcBef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38</a:t>
            </a:r>
            <a:endParaRPr lang="en-US" altLang="en-US" sz="1400" dirty="0"/>
          </a:p>
        </p:txBody>
      </p:sp>
      <p:sp>
        <p:nvSpPr>
          <p:cNvPr id="661" name="textbox 661"/>
          <p:cNvSpPr/>
          <p:nvPr/>
        </p:nvSpPr>
        <p:spPr>
          <a:xfrm>
            <a:off x="5550408" y="2970276"/>
            <a:ext cx="292734" cy="368934"/>
          </a:xfrm>
          <a:prstGeom prst="rect">
            <a:avLst/>
          </a:prstGeom>
          <a:solidFill>
            <a:srgbClr val="19C3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lang="en-US" altLang="en-US" sz="700" dirty="0"/>
          </a:p>
          <a:p>
            <a:pPr marL="65405" algn="l" rtl="0" eaLnBrk="0">
              <a:lnSpc>
                <a:spcPct val="73000"/>
              </a:lnSpc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67</a:t>
            </a:r>
            <a:endParaRPr lang="en-US" altLang="en-US" sz="1400" dirty="0"/>
          </a:p>
        </p:txBody>
      </p:sp>
      <p:sp>
        <p:nvSpPr>
          <p:cNvPr id="662" name="textbox 662"/>
          <p:cNvSpPr/>
          <p:nvPr/>
        </p:nvSpPr>
        <p:spPr>
          <a:xfrm>
            <a:off x="1415796" y="5190744"/>
            <a:ext cx="292734" cy="368934"/>
          </a:xfrm>
          <a:prstGeom prst="rect">
            <a:avLst/>
          </a:prstGeom>
          <a:solidFill>
            <a:srgbClr val="19C3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lang="en-US" altLang="en-US" sz="700" dirty="0"/>
          </a:p>
          <a:p>
            <a:pPr marL="111125" algn="l" rtl="0" eaLnBrk="0">
              <a:lnSpc>
                <a:spcPct val="73000"/>
              </a:lnSpc>
              <a:spcBef>
                <a:spcPts val="5"/>
              </a:spcBef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</a:t>
            </a:r>
            <a:endParaRPr lang="en-US" altLang="en-US" sz="1400" dirty="0"/>
          </a:p>
        </p:txBody>
      </p:sp>
      <p:sp>
        <p:nvSpPr>
          <p:cNvPr id="663" name="rect"/>
          <p:cNvSpPr/>
          <p:nvPr/>
        </p:nvSpPr>
        <p:spPr>
          <a:xfrm>
            <a:off x="2343911" y="5522976"/>
            <a:ext cx="294132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64" name="rect"/>
          <p:cNvSpPr/>
          <p:nvPr/>
        </p:nvSpPr>
        <p:spPr>
          <a:xfrm>
            <a:off x="5190744" y="5529071"/>
            <a:ext cx="294132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65" name="rect"/>
          <p:cNvSpPr/>
          <p:nvPr/>
        </p:nvSpPr>
        <p:spPr>
          <a:xfrm>
            <a:off x="1415796" y="5518403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66" name="rect"/>
          <p:cNvSpPr/>
          <p:nvPr/>
        </p:nvSpPr>
        <p:spPr>
          <a:xfrm>
            <a:off x="1708404" y="5521452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67" name="rect"/>
          <p:cNvSpPr/>
          <p:nvPr/>
        </p:nvSpPr>
        <p:spPr>
          <a:xfrm>
            <a:off x="9166859" y="5529071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68" name="rect"/>
          <p:cNvSpPr/>
          <p:nvPr/>
        </p:nvSpPr>
        <p:spPr>
          <a:xfrm>
            <a:off x="7953756" y="5529071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69" name="rect"/>
          <p:cNvSpPr/>
          <p:nvPr/>
        </p:nvSpPr>
        <p:spPr>
          <a:xfrm>
            <a:off x="8243316" y="5532120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70" name="rect"/>
          <p:cNvSpPr/>
          <p:nvPr/>
        </p:nvSpPr>
        <p:spPr>
          <a:xfrm>
            <a:off x="8878823" y="5529071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671" name="table 671"/>
          <p:cNvGraphicFramePr>
            <a:graphicFrameLocks noGrp="1"/>
          </p:cNvGraphicFramePr>
          <p:nvPr/>
        </p:nvGraphicFramePr>
        <p:xfrm>
          <a:off x="10728897" y="3389312"/>
          <a:ext cx="294005" cy="211454"/>
        </p:xfrm>
        <a:graphic>
          <a:graphicData uri="http://schemas.openxmlformats.org/drawingml/2006/table">
            <a:tbl>
              <a:tblPr/>
              <a:tblGrid>
                <a:gridCol w="294005"/>
              </a:tblGrid>
              <a:tr h="2082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72" name="table 672"/>
          <p:cNvGraphicFramePr>
            <a:graphicFrameLocks noGrp="1"/>
          </p:cNvGraphicFramePr>
          <p:nvPr/>
        </p:nvGraphicFramePr>
        <p:xfrm>
          <a:off x="10728897" y="3110420"/>
          <a:ext cx="301625" cy="202565"/>
        </p:xfrm>
        <a:graphic>
          <a:graphicData uri="http://schemas.openxmlformats.org/drawingml/2006/table">
            <a:tbl>
              <a:tblPr/>
              <a:tblGrid>
                <a:gridCol w="301625"/>
              </a:tblGrid>
              <a:tr h="19939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73" name="rect"/>
          <p:cNvSpPr/>
          <p:nvPr/>
        </p:nvSpPr>
        <p:spPr>
          <a:xfrm>
            <a:off x="10730484" y="3390900"/>
            <a:ext cx="291083" cy="208788"/>
          </a:xfrm>
          <a:prstGeom prst="rect">
            <a:avLst/>
          </a:prstGeom>
          <a:solidFill>
            <a:srgbClr val="D9D9D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74" name="rect"/>
          <p:cNvSpPr/>
          <p:nvPr/>
        </p:nvSpPr>
        <p:spPr>
          <a:xfrm>
            <a:off x="10730484" y="3112007"/>
            <a:ext cx="298704" cy="199644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75" name="rect"/>
          <p:cNvSpPr/>
          <p:nvPr/>
        </p:nvSpPr>
        <p:spPr>
          <a:xfrm>
            <a:off x="5838444" y="2970276"/>
            <a:ext cx="156972" cy="327659"/>
          </a:xfrm>
          <a:prstGeom prst="rect">
            <a:avLst/>
          </a:prstGeom>
          <a:solidFill>
            <a:srgbClr val="D9D9D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76" name="rect"/>
          <p:cNvSpPr/>
          <p:nvPr/>
        </p:nvSpPr>
        <p:spPr>
          <a:xfrm>
            <a:off x="4951475" y="2970276"/>
            <a:ext cx="152400" cy="327659"/>
          </a:xfrm>
          <a:prstGeom prst="rect">
            <a:avLst/>
          </a:prstGeom>
          <a:solidFill>
            <a:srgbClr val="D9D9D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77" name="picture 6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854830" y="5323078"/>
            <a:ext cx="408051" cy="76200"/>
          </a:xfrm>
          <a:prstGeom prst="rect">
            <a:avLst/>
          </a:prstGeom>
        </p:spPr>
      </p:pic>
      <p:pic>
        <p:nvPicPr>
          <p:cNvPr id="678" name="picture 6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536558" y="5326888"/>
            <a:ext cx="356362" cy="76200"/>
          </a:xfrm>
          <a:prstGeom prst="rect">
            <a:avLst/>
          </a:prstGeom>
        </p:spPr>
      </p:pic>
      <p:pic>
        <p:nvPicPr>
          <p:cNvPr id="679" name="picture 6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778119" y="5351907"/>
            <a:ext cx="343280" cy="76200"/>
          </a:xfrm>
          <a:prstGeom prst="rect">
            <a:avLst/>
          </a:prstGeom>
        </p:spPr>
      </p:pic>
      <p:pic>
        <p:nvPicPr>
          <p:cNvPr id="680" name="picture 6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608443" y="5319903"/>
            <a:ext cx="343280" cy="76200"/>
          </a:xfrm>
          <a:prstGeom prst="rect">
            <a:avLst/>
          </a:prstGeom>
        </p:spPr>
      </p:pic>
      <p:pic>
        <p:nvPicPr>
          <p:cNvPr id="681" name="picture 6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4848479" y="5327522"/>
            <a:ext cx="343280" cy="76200"/>
          </a:xfrm>
          <a:prstGeom prst="rect">
            <a:avLst/>
          </a:prstGeom>
        </p:spPr>
      </p:pic>
      <p:pic>
        <p:nvPicPr>
          <p:cNvPr id="682" name="picture 68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2001774" y="5321172"/>
            <a:ext cx="343153" cy="76200"/>
          </a:xfrm>
          <a:prstGeom prst="rect">
            <a:avLst/>
          </a:prstGeom>
        </p:spPr>
      </p:pic>
      <p:pic>
        <p:nvPicPr>
          <p:cNvPr id="683" name="picture 68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2937510" y="5313553"/>
            <a:ext cx="343153" cy="76200"/>
          </a:xfrm>
          <a:prstGeom prst="rect">
            <a:avLst/>
          </a:prstGeom>
        </p:spPr>
      </p:pic>
      <p:pic>
        <p:nvPicPr>
          <p:cNvPr id="684" name="picture 68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6706234" y="5341873"/>
            <a:ext cx="320294" cy="76200"/>
          </a:xfrm>
          <a:prstGeom prst="rect">
            <a:avLst/>
          </a:prstGeom>
        </p:spPr>
      </p:pic>
      <p:sp>
        <p:nvSpPr>
          <p:cNvPr id="685" name="rect"/>
          <p:cNvSpPr/>
          <p:nvPr/>
        </p:nvSpPr>
        <p:spPr>
          <a:xfrm>
            <a:off x="7638288" y="4091876"/>
            <a:ext cx="1045464" cy="3175"/>
          </a:xfrm>
          <a:prstGeom prst="rect">
            <a:avLst/>
          </a:prstGeom>
          <a:solidFill>
            <a:srgbClr val="595959">
              <a:alpha val="8196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6" name="path"/>
          <p:cNvSpPr/>
          <p:nvPr/>
        </p:nvSpPr>
        <p:spPr>
          <a:xfrm>
            <a:off x="3150044" y="4087367"/>
            <a:ext cx="3175" cy="327660"/>
          </a:xfrm>
          <a:custGeom>
            <a:avLst/>
            <a:gdLst/>
            <a:ahLst/>
            <a:cxnLst/>
            <a:rect l="0" t="0" r="0" b="0"/>
            <a:pathLst>
              <a:path w="5" h="516">
                <a:moveTo>
                  <a:pt x="2" y="0"/>
                </a:moveTo>
                <a:lnTo>
                  <a:pt x="2" y="516"/>
                </a:lnTo>
              </a:path>
            </a:pathLst>
          </a:custGeom>
          <a:noFill/>
          <a:ln w="3175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7" name="rect"/>
          <p:cNvSpPr/>
          <p:nvPr/>
        </p:nvSpPr>
        <p:spPr>
          <a:xfrm>
            <a:off x="5190744" y="5769800"/>
            <a:ext cx="294132" cy="3175"/>
          </a:xfrm>
          <a:prstGeom prst="rect">
            <a:avLst/>
          </a:pr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8" name="rect"/>
          <p:cNvSpPr/>
          <p:nvPr/>
        </p:nvSpPr>
        <p:spPr>
          <a:xfrm>
            <a:off x="2343911" y="5763704"/>
            <a:ext cx="294132" cy="3175"/>
          </a:xfrm>
          <a:prstGeom prst="rect">
            <a:avLst/>
          </a:pr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9" name="rect"/>
          <p:cNvSpPr/>
          <p:nvPr/>
        </p:nvSpPr>
        <p:spPr>
          <a:xfrm>
            <a:off x="1415796" y="5759132"/>
            <a:ext cx="292608" cy="3175"/>
          </a:xfrm>
          <a:prstGeom prst="rect">
            <a:avLst/>
          </a:pr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90" name="rect"/>
          <p:cNvSpPr/>
          <p:nvPr/>
        </p:nvSpPr>
        <p:spPr>
          <a:xfrm>
            <a:off x="1708404" y="5762180"/>
            <a:ext cx="292607" cy="3175"/>
          </a:xfrm>
          <a:prstGeom prst="rect">
            <a:avLst/>
          </a:pr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91" name="rect"/>
          <p:cNvSpPr/>
          <p:nvPr/>
        </p:nvSpPr>
        <p:spPr>
          <a:xfrm>
            <a:off x="8878823" y="5769800"/>
            <a:ext cx="292607" cy="3175"/>
          </a:xfrm>
          <a:prstGeom prst="rect">
            <a:avLst/>
          </a:pr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92" name="rect"/>
          <p:cNvSpPr/>
          <p:nvPr/>
        </p:nvSpPr>
        <p:spPr>
          <a:xfrm>
            <a:off x="8243316" y="5772848"/>
            <a:ext cx="292607" cy="3175"/>
          </a:xfrm>
          <a:prstGeom prst="rect">
            <a:avLst/>
          </a:pr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93" name="rect"/>
          <p:cNvSpPr/>
          <p:nvPr/>
        </p:nvSpPr>
        <p:spPr>
          <a:xfrm>
            <a:off x="7953756" y="5769800"/>
            <a:ext cx="292607" cy="3175"/>
          </a:xfrm>
          <a:prstGeom prst="rect">
            <a:avLst/>
          </a:pr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94" name="rect"/>
          <p:cNvSpPr/>
          <p:nvPr/>
        </p:nvSpPr>
        <p:spPr>
          <a:xfrm>
            <a:off x="9166859" y="5769800"/>
            <a:ext cx="292607" cy="3175"/>
          </a:xfrm>
          <a:prstGeom prst="rect">
            <a:avLst/>
          </a:pr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95" name="rect"/>
          <p:cNvSpPr/>
          <p:nvPr/>
        </p:nvSpPr>
        <p:spPr>
          <a:xfrm>
            <a:off x="4948428" y="4082732"/>
            <a:ext cx="153923" cy="3175"/>
          </a:xfrm>
          <a:prstGeom prst="rect">
            <a:avLst/>
          </a:pr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picture 6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62583" y="2837688"/>
            <a:ext cx="10189464" cy="2321051"/>
          </a:xfrm>
          <a:prstGeom prst="rect">
            <a:avLst/>
          </a:prstGeom>
        </p:spPr>
      </p:pic>
      <p:graphicFrame>
        <p:nvGraphicFramePr>
          <p:cNvPr id="697" name="table 697"/>
          <p:cNvGraphicFramePr>
            <a:graphicFrameLocks noGrp="1"/>
          </p:cNvGraphicFramePr>
          <p:nvPr/>
        </p:nvGraphicFramePr>
        <p:xfrm>
          <a:off x="860996" y="2226500"/>
          <a:ext cx="10192384" cy="419100"/>
        </p:xfrm>
        <a:graphic>
          <a:graphicData uri="http://schemas.openxmlformats.org/drawingml/2006/table">
            <a:tbl>
              <a:tblPr/>
              <a:tblGrid>
                <a:gridCol w="10192384"/>
              </a:tblGrid>
              <a:tr h="4159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900" dirty="0"/>
                    </a:p>
                    <a:p>
                      <a:pPr marL="95250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插入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65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169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368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900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556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780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35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215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1200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234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888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158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90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1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00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88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120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268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250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0" dirty="0">
                          <a:solidFill>
                            <a:srgbClr val="0033B3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数据为例。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698" name="picture 6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699" name="textbox 699"/>
          <p:cNvSpPr/>
          <p:nvPr/>
        </p:nvSpPr>
        <p:spPr>
          <a:xfrm>
            <a:off x="796792" y="5408028"/>
            <a:ext cx="2774950" cy="8674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3970" algn="l" rtl="0" eaLnBrk="0">
              <a:lnSpc>
                <a:spcPts val="1750"/>
              </a:lnSpc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相对于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-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Tree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区别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endParaRPr lang="en-US" altLang="en-US" sz="1400" dirty="0"/>
          </a:p>
          <a:p>
            <a:pPr marL="12700" algn="l" rtl="0" eaLnBrk="0">
              <a:lnSpc>
                <a:spcPct val="94000"/>
              </a:lnSpc>
              <a:spcBef>
                <a:spcPts val="780"/>
              </a:spcBef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①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所有的数据都会出现在叶子节点</a:t>
            </a:r>
            <a:endParaRPr lang="en-US" altLang="en-US" sz="1400" dirty="0"/>
          </a:p>
          <a:p>
            <a:pPr algn="l" rtl="0" eaLnBrk="0">
              <a:lnSpc>
                <a:spcPct val="112000"/>
              </a:lnSpc>
            </a:pPr>
            <a:endParaRPr lang="en-US" altLang="en-US" sz="700" dirty="0"/>
          </a:p>
          <a:p>
            <a:pPr marL="12700" algn="l" rtl="0" eaLnBrk="0">
              <a:lnSpc>
                <a:spcPct val="94000"/>
              </a:lnSpc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②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叶子节点形成一个单向链表</a:t>
            </a:r>
            <a:endParaRPr lang="en-US" altLang="en-US" sz="1400" dirty="0"/>
          </a:p>
        </p:txBody>
      </p:sp>
      <p:sp>
        <p:nvSpPr>
          <p:cNvPr id="700" name="textbox 700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701" name="picture 7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702" name="picture 7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703" name="textbox 703"/>
          <p:cNvSpPr/>
          <p:nvPr/>
        </p:nvSpPr>
        <p:spPr>
          <a:xfrm>
            <a:off x="802054" y="1112977"/>
            <a:ext cx="1013460" cy="9182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索引结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2000" dirty="0"/>
          </a:p>
          <a:p>
            <a:pPr algn="l" rtl="0" eaLnBrk="0">
              <a:lnSpc>
                <a:spcPct val="111000"/>
              </a:lnSpc>
            </a:pPr>
            <a:endParaRPr lang="en-US" altLang="en-US" sz="1000" dirty="0"/>
          </a:p>
          <a:p>
            <a:pPr algn="l" rtl="0" eaLnBrk="0">
              <a:lnSpc>
                <a:spcPct val="111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17780" algn="l" rtl="0" eaLnBrk="0">
              <a:lnSpc>
                <a:spcPct val="81000"/>
              </a:lnSpc>
              <a:spcBef>
                <a:spcPts val="0"/>
              </a:spcBef>
            </a:pPr>
            <a:r>
              <a:rPr sz="1500" spc="-5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5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5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B+Tr</a:t>
            </a:r>
            <a:r>
              <a:rPr sz="150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endParaRPr lang="en-US" altLang="en-US" sz="1500" dirty="0"/>
          </a:p>
        </p:txBody>
      </p:sp>
      <p:sp>
        <p:nvSpPr>
          <p:cNvPr id="704" name="textbox 704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170" name="group 17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705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06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707" name="picture 7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32000" y="1107440"/>
            <a:ext cx="92075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/>
              <a:t>当某一个节点里面数的数量==阶数的时候会把该节点中的中间一个数向上分裂，直到所有节点的节点数的数量&lt;阶数</a:t>
            </a:r>
            <a:endParaRPr lang="zh-CN" altLang="en-US" sz="1400"/>
          </a:p>
        </p:txBody>
      </p:sp>
      <p:sp>
        <p:nvSpPr>
          <p:cNvPr id="3" name="文本框 2"/>
          <p:cNvSpPr txBox="1"/>
          <p:nvPr/>
        </p:nvSpPr>
        <p:spPr>
          <a:xfrm>
            <a:off x="1969135" y="1635760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多路：一个节点可以包含多个子节点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rect"/>
          <p:cNvSpPr/>
          <p:nvPr/>
        </p:nvSpPr>
        <p:spPr>
          <a:xfrm>
            <a:off x="865631" y="3006851"/>
            <a:ext cx="10863072" cy="3520440"/>
          </a:xfrm>
          <a:prstGeom prst="rect">
            <a:avLst/>
          </a:prstGeom>
          <a:solidFill>
            <a:srgbClr val="F2F2F2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09" name="textbox 709"/>
          <p:cNvSpPr/>
          <p:nvPr/>
        </p:nvSpPr>
        <p:spPr>
          <a:xfrm>
            <a:off x="791264" y="1759636"/>
            <a:ext cx="10361294" cy="1047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47000"/>
              </a:lnSpc>
            </a:pPr>
            <a:endParaRPr lang="en-US" altLang="en-US" sz="200" dirty="0"/>
          </a:p>
          <a:p>
            <a:pPr marL="28575" algn="l" rtl="0" eaLnBrk="0">
              <a:lnSpc>
                <a:spcPct val="81000"/>
              </a:lnSpc>
              <a:spcBef>
                <a:spcPts val="0"/>
              </a:spcBef>
            </a:pPr>
            <a:r>
              <a:rPr sz="1500" spc="-5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5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5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B+Tr</a:t>
            </a:r>
            <a:r>
              <a:rPr sz="150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endParaRPr lang="en-US" altLang="en-US" sz="15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marL="12700" indent="15875" algn="l" rtl="0" eaLnBrk="0">
              <a:lnSpc>
                <a:spcPct val="151000"/>
              </a:lnSpc>
              <a:spcBef>
                <a:spcPts val="0"/>
              </a:spcBef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MySQL索引数据结构对经典的B+Tree进行了优化。在原B+Tree的基础上，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增加一个指向相邻叶子节点的链表指针，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就形成了带有顺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序指针的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Tree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，提高区间访问的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性能。</a:t>
            </a:r>
            <a:endParaRPr lang="en-US" altLang="en-US" sz="1400" dirty="0"/>
          </a:p>
        </p:txBody>
      </p:sp>
      <p:graphicFrame>
        <p:nvGraphicFramePr>
          <p:cNvPr id="710" name="table 710"/>
          <p:cNvGraphicFramePr>
            <a:graphicFrameLocks noGrp="1"/>
          </p:cNvGraphicFramePr>
          <p:nvPr/>
        </p:nvGraphicFramePr>
        <p:xfrm>
          <a:off x="2592070" y="5438902"/>
          <a:ext cx="768350" cy="707390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402589"/>
                <a:gridCol w="365759"/>
              </a:tblGrid>
              <a:tr h="4000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11" name="path"/>
          <p:cNvSpPr/>
          <p:nvPr/>
        </p:nvSpPr>
        <p:spPr>
          <a:xfrm>
            <a:off x="2592070" y="5438902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12" name="rect"/>
          <p:cNvSpPr/>
          <p:nvPr/>
        </p:nvSpPr>
        <p:spPr>
          <a:xfrm>
            <a:off x="2702051" y="5512308"/>
            <a:ext cx="292607" cy="327659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713" name="table 713"/>
          <p:cNvGraphicFramePr>
            <a:graphicFrameLocks noGrp="1"/>
          </p:cNvGraphicFramePr>
          <p:nvPr/>
        </p:nvGraphicFramePr>
        <p:xfrm>
          <a:off x="1692910" y="5438902"/>
          <a:ext cx="768350" cy="707390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373379"/>
                <a:gridCol w="394970"/>
              </a:tblGrid>
              <a:tr h="3994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14" name="rect"/>
          <p:cNvSpPr/>
          <p:nvPr/>
        </p:nvSpPr>
        <p:spPr>
          <a:xfrm>
            <a:off x="2066544" y="5839967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15" name="path"/>
          <p:cNvSpPr/>
          <p:nvPr/>
        </p:nvSpPr>
        <p:spPr>
          <a:xfrm>
            <a:off x="2332989" y="6018021"/>
            <a:ext cx="128524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16" name="path"/>
          <p:cNvSpPr/>
          <p:nvPr/>
        </p:nvSpPr>
        <p:spPr>
          <a:xfrm>
            <a:off x="1692910" y="5438902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17" name="rect"/>
          <p:cNvSpPr/>
          <p:nvPr/>
        </p:nvSpPr>
        <p:spPr>
          <a:xfrm>
            <a:off x="1773936" y="5512308"/>
            <a:ext cx="292607" cy="327659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18" name="rect"/>
          <p:cNvSpPr/>
          <p:nvPr/>
        </p:nvSpPr>
        <p:spPr>
          <a:xfrm>
            <a:off x="1773936" y="5838444"/>
            <a:ext cx="292607" cy="242315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19" name="path"/>
          <p:cNvSpPr/>
          <p:nvPr/>
        </p:nvSpPr>
        <p:spPr>
          <a:xfrm>
            <a:off x="1692910" y="6018021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20" name="path"/>
          <p:cNvSpPr/>
          <p:nvPr/>
        </p:nvSpPr>
        <p:spPr>
          <a:xfrm>
            <a:off x="3232150" y="6018021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21" name="picture 7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359914" y="5638076"/>
            <a:ext cx="343153" cy="76314"/>
          </a:xfrm>
          <a:prstGeom prst="rect">
            <a:avLst/>
          </a:prstGeom>
        </p:spPr>
      </p:pic>
      <p:sp>
        <p:nvSpPr>
          <p:cNvPr id="722" name="rect"/>
          <p:cNvSpPr/>
          <p:nvPr/>
        </p:nvSpPr>
        <p:spPr>
          <a:xfrm>
            <a:off x="2702051" y="5839967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23" name="path"/>
          <p:cNvSpPr/>
          <p:nvPr/>
        </p:nvSpPr>
        <p:spPr>
          <a:xfrm>
            <a:off x="2592070" y="6018021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24" name="path"/>
          <p:cNvSpPr/>
          <p:nvPr/>
        </p:nvSpPr>
        <p:spPr>
          <a:xfrm>
            <a:off x="3232150" y="5438902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25" name="rect"/>
          <p:cNvSpPr/>
          <p:nvPr/>
        </p:nvSpPr>
        <p:spPr>
          <a:xfrm>
            <a:off x="2994660" y="5512308"/>
            <a:ext cx="292607" cy="327659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726" name="table 726"/>
          <p:cNvGraphicFramePr>
            <a:graphicFrameLocks noGrp="1"/>
          </p:cNvGraphicFramePr>
          <p:nvPr/>
        </p:nvGraphicFramePr>
        <p:xfrm>
          <a:off x="3527805" y="5449570"/>
          <a:ext cx="768350" cy="706119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389254"/>
                <a:gridCol w="379094"/>
              </a:tblGrid>
              <a:tr h="38988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22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27" name="rect"/>
          <p:cNvSpPr/>
          <p:nvPr/>
        </p:nvSpPr>
        <p:spPr>
          <a:xfrm>
            <a:off x="2994660" y="5838444"/>
            <a:ext cx="292607" cy="242315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28" name="path"/>
          <p:cNvSpPr/>
          <p:nvPr/>
        </p:nvSpPr>
        <p:spPr>
          <a:xfrm>
            <a:off x="3527805" y="5449570"/>
            <a:ext cx="128269" cy="128269"/>
          </a:xfrm>
          <a:custGeom>
            <a:avLst/>
            <a:gdLst/>
            <a:ahLst/>
            <a:cxnLst/>
            <a:rect l="0" t="0" r="0" b="0"/>
            <a:pathLst>
              <a:path w="201" h="201">
                <a:moveTo>
                  <a:pt x="10" y="191"/>
                </a:moveTo>
                <a:cubicBezTo>
                  <a:pt x="10" y="91"/>
                  <a:pt x="91" y="10"/>
                  <a:pt x="191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29" name="rect"/>
          <p:cNvSpPr/>
          <p:nvPr/>
        </p:nvSpPr>
        <p:spPr>
          <a:xfrm>
            <a:off x="3627120" y="5512308"/>
            <a:ext cx="292608" cy="327659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0" name="path"/>
          <p:cNvSpPr/>
          <p:nvPr/>
        </p:nvSpPr>
        <p:spPr>
          <a:xfrm>
            <a:off x="4168140" y="5449570"/>
            <a:ext cx="128269" cy="128269"/>
          </a:xfrm>
          <a:custGeom>
            <a:avLst/>
            <a:gdLst/>
            <a:ahLst/>
            <a:cxnLst/>
            <a:rect l="0" t="0" r="0" b="0"/>
            <a:pathLst>
              <a:path w="201" h="201">
                <a:moveTo>
                  <a:pt x="10" y="10"/>
                </a:moveTo>
                <a:cubicBezTo>
                  <a:pt x="110" y="10"/>
                  <a:pt x="191" y="91"/>
                  <a:pt x="191" y="191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1" name="rect"/>
          <p:cNvSpPr/>
          <p:nvPr/>
        </p:nvSpPr>
        <p:spPr>
          <a:xfrm>
            <a:off x="3915155" y="5512308"/>
            <a:ext cx="292608" cy="327659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32" name="picture 7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295650" y="5631980"/>
            <a:ext cx="343153" cy="76301"/>
          </a:xfrm>
          <a:prstGeom prst="rect">
            <a:avLst/>
          </a:prstGeom>
        </p:spPr>
      </p:pic>
      <p:graphicFrame>
        <p:nvGraphicFramePr>
          <p:cNvPr id="733" name="table 733"/>
          <p:cNvGraphicFramePr>
            <a:graphicFrameLocks noGrp="1"/>
          </p:cNvGraphicFramePr>
          <p:nvPr/>
        </p:nvGraphicFramePr>
        <p:xfrm>
          <a:off x="4519929" y="5441950"/>
          <a:ext cx="768350" cy="707390"/>
        </p:xfrm>
        <a:graphic>
          <a:graphicData uri="http://schemas.openxmlformats.org/drawingml/2006/table">
            <a:tbl>
              <a:tblPr>
                <a:solidFill>
                  <a:srgbClr val="FBD6B7"/>
                </a:solidFill>
              </a:tblPr>
              <a:tblGrid>
                <a:gridCol w="393065"/>
                <a:gridCol w="375284"/>
              </a:tblGrid>
              <a:tr h="3994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34" name="picture 7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208525" y="5638495"/>
            <a:ext cx="411734" cy="77762"/>
          </a:xfrm>
          <a:prstGeom prst="rect">
            <a:avLst/>
          </a:prstGeom>
        </p:spPr>
      </p:pic>
      <p:sp>
        <p:nvSpPr>
          <p:cNvPr id="735" name="rect"/>
          <p:cNvSpPr/>
          <p:nvPr/>
        </p:nvSpPr>
        <p:spPr>
          <a:xfrm>
            <a:off x="3915155" y="5838444"/>
            <a:ext cx="292608" cy="242315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6" name="path"/>
          <p:cNvSpPr/>
          <p:nvPr/>
        </p:nvSpPr>
        <p:spPr>
          <a:xfrm>
            <a:off x="4168140" y="6027420"/>
            <a:ext cx="128269" cy="128270"/>
          </a:xfrm>
          <a:custGeom>
            <a:avLst/>
            <a:gdLst/>
            <a:ahLst/>
            <a:cxnLst/>
            <a:rect l="0" t="0" r="0" b="0"/>
            <a:pathLst>
              <a:path w="201" h="202">
                <a:moveTo>
                  <a:pt x="191" y="10"/>
                </a:moveTo>
                <a:cubicBezTo>
                  <a:pt x="191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7" name="rect"/>
          <p:cNvSpPr/>
          <p:nvPr/>
        </p:nvSpPr>
        <p:spPr>
          <a:xfrm>
            <a:off x="3627120" y="5839967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8" name="path"/>
          <p:cNvSpPr/>
          <p:nvPr/>
        </p:nvSpPr>
        <p:spPr>
          <a:xfrm>
            <a:off x="3527805" y="6027420"/>
            <a:ext cx="128269" cy="128270"/>
          </a:xfrm>
          <a:custGeom>
            <a:avLst/>
            <a:gdLst/>
            <a:ahLst/>
            <a:cxnLst/>
            <a:rect l="0" t="0" r="0" b="0"/>
            <a:pathLst>
              <a:path w="201" h="202">
                <a:moveTo>
                  <a:pt x="191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9" name="rect"/>
          <p:cNvSpPr/>
          <p:nvPr/>
        </p:nvSpPr>
        <p:spPr>
          <a:xfrm>
            <a:off x="4620767" y="5841491"/>
            <a:ext cx="292608" cy="242315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40" name="path"/>
          <p:cNvSpPr/>
          <p:nvPr/>
        </p:nvSpPr>
        <p:spPr>
          <a:xfrm>
            <a:off x="5160009" y="5441950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41" name="rect"/>
          <p:cNvSpPr/>
          <p:nvPr/>
        </p:nvSpPr>
        <p:spPr>
          <a:xfrm>
            <a:off x="4913375" y="5515355"/>
            <a:ext cx="292608" cy="326136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42" name="path"/>
          <p:cNvSpPr/>
          <p:nvPr/>
        </p:nvSpPr>
        <p:spPr>
          <a:xfrm>
            <a:off x="4519929" y="5441950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43" name="rect"/>
          <p:cNvSpPr/>
          <p:nvPr/>
        </p:nvSpPr>
        <p:spPr>
          <a:xfrm>
            <a:off x="4620767" y="5515355"/>
            <a:ext cx="292608" cy="326136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44" name="path"/>
          <p:cNvSpPr/>
          <p:nvPr/>
        </p:nvSpPr>
        <p:spPr>
          <a:xfrm>
            <a:off x="4519929" y="6021070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45" name="rect"/>
          <p:cNvSpPr/>
          <p:nvPr/>
        </p:nvSpPr>
        <p:spPr>
          <a:xfrm>
            <a:off x="4913375" y="5841491"/>
            <a:ext cx="292608" cy="242315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46" name="path"/>
          <p:cNvSpPr/>
          <p:nvPr/>
        </p:nvSpPr>
        <p:spPr>
          <a:xfrm>
            <a:off x="5160009" y="6021070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47" name="path"/>
          <p:cNvSpPr/>
          <p:nvPr/>
        </p:nvSpPr>
        <p:spPr>
          <a:xfrm>
            <a:off x="2332989" y="5438902"/>
            <a:ext cx="128524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48" name="rect"/>
          <p:cNvSpPr/>
          <p:nvPr/>
        </p:nvSpPr>
        <p:spPr>
          <a:xfrm>
            <a:off x="2066544" y="5512308"/>
            <a:ext cx="292608" cy="327659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49" name="picture 7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522349" y="5631941"/>
            <a:ext cx="8534527" cy="742200"/>
          </a:xfrm>
          <a:prstGeom prst="rect">
            <a:avLst/>
          </a:prstGeom>
        </p:spPr>
      </p:pic>
      <p:pic>
        <p:nvPicPr>
          <p:cNvPr id="750" name="picture 7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751" name="textbox 751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graphicFrame>
        <p:nvGraphicFramePr>
          <p:cNvPr id="752" name="table 752"/>
          <p:cNvGraphicFramePr>
            <a:graphicFrameLocks noGrp="1"/>
          </p:cNvGraphicFramePr>
          <p:nvPr/>
        </p:nvGraphicFramePr>
        <p:xfrm>
          <a:off x="5196585" y="4247133"/>
          <a:ext cx="1280159" cy="624839"/>
        </p:xfrm>
        <a:graphic>
          <a:graphicData uri="http://schemas.openxmlformats.org/drawingml/2006/table">
            <a:tbl>
              <a:tblPr/>
              <a:tblGrid>
                <a:gridCol w="1280159"/>
              </a:tblGrid>
              <a:tr h="6121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53" name="table 753"/>
          <p:cNvGraphicFramePr>
            <a:graphicFrameLocks noGrp="1"/>
          </p:cNvGraphicFramePr>
          <p:nvPr/>
        </p:nvGraphicFramePr>
        <p:xfrm>
          <a:off x="5304980" y="4399724"/>
          <a:ext cx="1048385" cy="330835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524509"/>
                <a:gridCol w="363854"/>
                <a:gridCol w="160020"/>
              </a:tblGrid>
              <a:tr h="3308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41605" algn="l" rtl="0" eaLnBrk="0">
                        <a:lnSpc>
                          <a:spcPct val="73000"/>
                        </a:lnSpc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58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72" name="group 172"/>
          <p:cNvGrpSpPr/>
          <p:nvPr/>
        </p:nvGrpSpPr>
        <p:grpSpPr>
          <a:xfrm rot="21600000">
            <a:off x="5905500" y="4401311"/>
            <a:ext cx="446532" cy="327660"/>
            <a:chOff x="0" y="0"/>
            <a:chExt cx="446532" cy="327660"/>
          </a:xfrm>
        </p:grpSpPr>
        <p:sp>
          <p:nvSpPr>
            <p:cNvPr id="754" name="path"/>
            <p:cNvSpPr/>
            <p:nvPr/>
          </p:nvSpPr>
          <p:spPr>
            <a:xfrm>
              <a:off x="0" y="0"/>
              <a:ext cx="292608" cy="327660"/>
            </a:xfrm>
            <a:custGeom>
              <a:avLst/>
              <a:gdLst/>
              <a:ahLst/>
              <a:cxnLst/>
              <a:rect l="0" t="0" r="0" b="0"/>
              <a:pathLst>
                <a:path w="460" h="516">
                  <a:moveTo>
                    <a:pt x="0" y="516"/>
                  </a:moveTo>
                  <a:lnTo>
                    <a:pt x="460" y="516"/>
                  </a:lnTo>
                  <a:lnTo>
                    <a:pt x="460" y="0"/>
                  </a:lnTo>
                  <a:lnTo>
                    <a:pt x="0" y="0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rgbClr val="19C3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55" name="path"/>
            <p:cNvSpPr/>
            <p:nvPr/>
          </p:nvSpPr>
          <p:spPr>
            <a:xfrm>
              <a:off x="288035" y="0"/>
              <a:ext cx="158496" cy="327660"/>
            </a:xfrm>
            <a:custGeom>
              <a:avLst/>
              <a:gdLst/>
              <a:ahLst/>
              <a:cxnLst/>
              <a:rect l="0" t="0" r="0" b="0"/>
              <a:pathLst>
                <a:path w="249" h="516">
                  <a:moveTo>
                    <a:pt x="0" y="516"/>
                  </a:moveTo>
                  <a:lnTo>
                    <a:pt x="249" y="516"/>
                  </a:lnTo>
                  <a:lnTo>
                    <a:pt x="249" y="0"/>
                  </a:lnTo>
                  <a:lnTo>
                    <a:pt x="0" y="0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rgbClr val="D9D9D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756" name="table 756"/>
          <p:cNvGraphicFramePr>
            <a:graphicFrameLocks noGrp="1"/>
          </p:cNvGraphicFramePr>
          <p:nvPr/>
        </p:nvGraphicFramePr>
        <p:xfrm>
          <a:off x="7868157" y="4259326"/>
          <a:ext cx="1280159" cy="626744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280670"/>
                <a:gridCol w="292734"/>
                <a:gridCol w="153670"/>
                <a:gridCol w="289559"/>
                <a:gridCol w="263525"/>
              </a:tblGrid>
              <a:tr h="47879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954">
                <a:tc gridSpan="5">
                  <a:txBody>
                    <a:bodyPr/>
                    <a:lstStyle/>
                    <a:p>
                      <a:pPr algn="l" rtl="0" eaLnBrk="0">
                        <a:lnSpc>
                          <a:spcPts val="1165"/>
                        </a:lnSpc>
                      </a:pPr>
                      <a:endParaRPr lang="en-US" altLang="en-US" sz="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74" name="group 174"/>
          <p:cNvGrpSpPr/>
          <p:nvPr/>
        </p:nvGrpSpPr>
        <p:grpSpPr>
          <a:xfrm rot="21600000">
            <a:off x="7868157" y="4259326"/>
            <a:ext cx="280670" cy="478790"/>
            <a:chOff x="0" y="0"/>
            <a:chExt cx="280670" cy="478790"/>
          </a:xfrm>
        </p:grpSpPr>
        <p:sp>
          <p:nvSpPr>
            <p:cNvPr id="757" name="path"/>
            <p:cNvSpPr/>
            <p:nvPr/>
          </p:nvSpPr>
          <p:spPr>
            <a:xfrm>
              <a:off x="0" y="0"/>
              <a:ext cx="115061" cy="115062"/>
            </a:xfrm>
            <a:custGeom>
              <a:avLst/>
              <a:gdLst/>
              <a:ahLst/>
              <a:cxnLst/>
              <a:rect l="0" t="0" r="0" b="0"/>
              <a:pathLst>
                <a:path w="181" h="181">
                  <a:moveTo>
                    <a:pt x="10" y="171"/>
                  </a:moveTo>
                  <a:cubicBezTo>
                    <a:pt x="10" y="82"/>
                    <a:pt x="82" y="10"/>
                    <a:pt x="171" y="10"/>
                  </a:cubicBezTo>
                </a:path>
              </a:pathLst>
            </a:custGeom>
            <a:noFill/>
            <a:ln w="12700" cap="flat">
              <a:solidFill>
                <a:srgbClr val="FFC000">
                  <a:alpha val="100000"/>
                </a:srgbClr>
              </a:solidFill>
              <a:prstDash val="dash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58" name="path"/>
            <p:cNvSpPr/>
            <p:nvPr/>
          </p:nvSpPr>
          <p:spPr>
            <a:xfrm>
              <a:off x="126746" y="151130"/>
              <a:ext cx="153923" cy="327660"/>
            </a:xfrm>
            <a:custGeom>
              <a:avLst/>
              <a:gdLst/>
              <a:ahLst/>
              <a:cxnLst/>
              <a:rect l="0" t="0" r="0" b="0"/>
              <a:pathLst>
                <a:path w="242" h="516">
                  <a:moveTo>
                    <a:pt x="0" y="516"/>
                  </a:moveTo>
                  <a:lnTo>
                    <a:pt x="242" y="516"/>
                  </a:lnTo>
                  <a:lnTo>
                    <a:pt x="242" y="0"/>
                  </a:lnTo>
                  <a:lnTo>
                    <a:pt x="0" y="0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rgbClr val="D9D9D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759" name="rect"/>
          <p:cNvSpPr/>
          <p:nvPr/>
        </p:nvSpPr>
        <p:spPr>
          <a:xfrm>
            <a:off x="7994904" y="4408868"/>
            <a:ext cx="153923" cy="3175"/>
          </a:xfrm>
          <a:prstGeom prst="rect">
            <a:avLst/>
          </a:pr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60" name="textbox 760"/>
          <p:cNvSpPr/>
          <p:nvPr/>
        </p:nvSpPr>
        <p:spPr>
          <a:xfrm>
            <a:off x="8148827" y="4410455"/>
            <a:ext cx="292734" cy="368934"/>
          </a:xfrm>
          <a:prstGeom prst="rect">
            <a:avLst/>
          </a:prstGeom>
          <a:solidFill>
            <a:srgbClr val="19C3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lang="en-US" altLang="en-US" sz="700" dirty="0"/>
          </a:p>
          <a:p>
            <a:pPr marL="63500" algn="l" rtl="0" eaLnBrk="0">
              <a:lnSpc>
                <a:spcPct val="73000"/>
              </a:lnSpc>
              <a:spcBef>
                <a:spcPts val="5"/>
              </a:spcBef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endParaRPr lang="en-US" altLang="en-US" sz="1400" dirty="0"/>
          </a:p>
        </p:txBody>
      </p:sp>
      <p:sp>
        <p:nvSpPr>
          <p:cNvPr id="761" name="rect"/>
          <p:cNvSpPr/>
          <p:nvPr/>
        </p:nvSpPr>
        <p:spPr>
          <a:xfrm>
            <a:off x="8148827" y="4408868"/>
            <a:ext cx="292607" cy="3175"/>
          </a:xfrm>
          <a:prstGeom prst="rect">
            <a:avLst/>
          </a:pr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62" name="rect"/>
          <p:cNvSpPr/>
          <p:nvPr/>
        </p:nvSpPr>
        <p:spPr>
          <a:xfrm>
            <a:off x="8441435" y="4410455"/>
            <a:ext cx="153923" cy="327660"/>
          </a:xfrm>
          <a:prstGeom prst="rect">
            <a:avLst/>
          </a:prstGeom>
          <a:solidFill>
            <a:srgbClr val="D9D9D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63" name="rect"/>
          <p:cNvSpPr/>
          <p:nvPr/>
        </p:nvSpPr>
        <p:spPr>
          <a:xfrm>
            <a:off x="8441435" y="4408868"/>
            <a:ext cx="153923" cy="3175"/>
          </a:xfrm>
          <a:prstGeom prst="rect">
            <a:avLst/>
          </a:pr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764" name="table 764"/>
          <p:cNvGraphicFramePr>
            <a:graphicFrameLocks noGrp="1"/>
          </p:cNvGraphicFramePr>
          <p:nvPr/>
        </p:nvGraphicFramePr>
        <p:xfrm>
          <a:off x="5199633" y="3137661"/>
          <a:ext cx="1280159" cy="624839"/>
        </p:xfrm>
        <a:graphic>
          <a:graphicData uri="http://schemas.openxmlformats.org/drawingml/2006/table">
            <a:tbl>
              <a:tblPr/>
              <a:tblGrid>
                <a:gridCol w="1280159"/>
              </a:tblGrid>
              <a:tr h="6121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76" name="group 176"/>
          <p:cNvGrpSpPr/>
          <p:nvPr/>
        </p:nvGrpSpPr>
        <p:grpSpPr>
          <a:xfrm rot="21600000">
            <a:off x="5907023" y="3287267"/>
            <a:ext cx="446532" cy="327660"/>
            <a:chOff x="0" y="0"/>
            <a:chExt cx="446532" cy="327660"/>
          </a:xfrm>
        </p:grpSpPr>
        <p:sp>
          <p:nvSpPr>
            <p:cNvPr id="765" name="path"/>
            <p:cNvSpPr/>
            <p:nvPr/>
          </p:nvSpPr>
          <p:spPr>
            <a:xfrm>
              <a:off x="0" y="0"/>
              <a:ext cx="294132" cy="327660"/>
            </a:xfrm>
            <a:custGeom>
              <a:avLst/>
              <a:gdLst/>
              <a:ahLst/>
              <a:cxnLst/>
              <a:rect l="0" t="0" r="0" b="0"/>
              <a:pathLst>
                <a:path w="463" h="516">
                  <a:moveTo>
                    <a:pt x="0" y="516"/>
                  </a:moveTo>
                  <a:lnTo>
                    <a:pt x="463" y="516"/>
                  </a:lnTo>
                  <a:lnTo>
                    <a:pt x="463" y="0"/>
                  </a:lnTo>
                  <a:lnTo>
                    <a:pt x="0" y="0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rgbClr val="19C3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66" name="path"/>
            <p:cNvSpPr/>
            <p:nvPr/>
          </p:nvSpPr>
          <p:spPr>
            <a:xfrm>
              <a:off x="288035" y="0"/>
              <a:ext cx="158496" cy="327660"/>
            </a:xfrm>
            <a:custGeom>
              <a:avLst/>
              <a:gdLst/>
              <a:ahLst/>
              <a:cxnLst/>
              <a:rect l="0" t="0" r="0" b="0"/>
              <a:pathLst>
                <a:path w="249" h="516">
                  <a:moveTo>
                    <a:pt x="0" y="516"/>
                  </a:moveTo>
                  <a:lnTo>
                    <a:pt x="249" y="516"/>
                  </a:lnTo>
                  <a:lnTo>
                    <a:pt x="249" y="0"/>
                  </a:lnTo>
                  <a:lnTo>
                    <a:pt x="0" y="0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rgbClr val="D9D9D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767" name="table 767"/>
          <p:cNvGraphicFramePr>
            <a:graphicFrameLocks noGrp="1"/>
          </p:cNvGraphicFramePr>
          <p:nvPr/>
        </p:nvGraphicFramePr>
        <p:xfrm>
          <a:off x="5306504" y="3285680"/>
          <a:ext cx="1048385" cy="330835"/>
        </p:xfrm>
        <a:graphic>
          <a:graphicData uri="http://schemas.openxmlformats.org/drawingml/2006/table">
            <a:tbl>
              <a:tblPr>
                <a:solidFill>
                  <a:srgbClr val="FBD5B5"/>
                </a:solidFill>
              </a:tblPr>
              <a:tblGrid>
                <a:gridCol w="524509"/>
                <a:gridCol w="363854"/>
                <a:gridCol w="160020"/>
              </a:tblGrid>
              <a:tr h="3308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42875" algn="l" rtl="0" eaLnBrk="0">
                        <a:lnSpc>
                          <a:spcPct val="73000"/>
                        </a:lnSpc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67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68" name="picture 7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6271894" y="3606672"/>
            <a:ext cx="2247011" cy="815213"/>
          </a:xfrm>
          <a:prstGeom prst="rect">
            <a:avLst/>
          </a:prstGeom>
        </p:spPr>
      </p:pic>
      <p:grpSp>
        <p:nvGrpSpPr>
          <p:cNvPr id="178" name="group 178"/>
          <p:cNvGrpSpPr/>
          <p:nvPr/>
        </p:nvGrpSpPr>
        <p:grpSpPr>
          <a:xfrm rot="21600000">
            <a:off x="3221736" y="4404359"/>
            <a:ext cx="446531" cy="327660"/>
            <a:chOff x="0" y="0"/>
            <a:chExt cx="446531" cy="327660"/>
          </a:xfrm>
        </p:grpSpPr>
        <p:sp>
          <p:nvSpPr>
            <p:cNvPr id="769" name="path"/>
            <p:cNvSpPr/>
            <p:nvPr/>
          </p:nvSpPr>
          <p:spPr>
            <a:xfrm>
              <a:off x="0" y="1524"/>
              <a:ext cx="292607" cy="326135"/>
            </a:xfrm>
            <a:custGeom>
              <a:avLst/>
              <a:gdLst/>
              <a:ahLst/>
              <a:cxnLst/>
              <a:rect l="0" t="0" r="0" b="0"/>
              <a:pathLst>
                <a:path w="460" h="513">
                  <a:moveTo>
                    <a:pt x="0" y="513"/>
                  </a:moveTo>
                  <a:lnTo>
                    <a:pt x="460" y="513"/>
                  </a:lnTo>
                  <a:lnTo>
                    <a:pt x="460" y="0"/>
                  </a:lnTo>
                  <a:lnTo>
                    <a:pt x="0" y="0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19C3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70" name="path"/>
            <p:cNvSpPr/>
            <p:nvPr/>
          </p:nvSpPr>
          <p:spPr>
            <a:xfrm>
              <a:off x="288035" y="0"/>
              <a:ext cx="158496" cy="327660"/>
            </a:xfrm>
            <a:custGeom>
              <a:avLst/>
              <a:gdLst/>
              <a:ahLst/>
              <a:cxnLst/>
              <a:rect l="0" t="0" r="0" b="0"/>
              <a:pathLst>
                <a:path w="249" h="516">
                  <a:moveTo>
                    <a:pt x="0" y="516"/>
                  </a:moveTo>
                  <a:lnTo>
                    <a:pt x="249" y="516"/>
                  </a:lnTo>
                  <a:lnTo>
                    <a:pt x="249" y="0"/>
                  </a:lnTo>
                  <a:lnTo>
                    <a:pt x="0" y="0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rgbClr val="D9D9D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771" name="table 771"/>
          <p:cNvGraphicFramePr>
            <a:graphicFrameLocks noGrp="1"/>
          </p:cNvGraphicFramePr>
          <p:nvPr/>
        </p:nvGraphicFramePr>
        <p:xfrm>
          <a:off x="2515870" y="4259326"/>
          <a:ext cx="1280159" cy="626745"/>
        </p:xfrm>
        <a:graphic>
          <a:graphicData uri="http://schemas.openxmlformats.org/drawingml/2006/table">
            <a:tbl>
              <a:tblPr/>
              <a:tblGrid>
                <a:gridCol w="1280159"/>
              </a:tblGrid>
              <a:tr h="6140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72" name="table 772"/>
          <p:cNvGraphicFramePr>
            <a:graphicFrameLocks noGrp="1"/>
          </p:cNvGraphicFramePr>
          <p:nvPr/>
        </p:nvGraphicFramePr>
        <p:xfrm>
          <a:off x="2621216" y="4402772"/>
          <a:ext cx="1048385" cy="330835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446405"/>
                <a:gridCol w="77469"/>
                <a:gridCol w="364489"/>
                <a:gridCol w="160020"/>
              </a:tblGrid>
              <a:tr h="3308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700" dirty="0"/>
                    </a:p>
                    <a:p>
                      <a:pPr marL="14287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29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73" name="picture 7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146297" y="3606672"/>
            <a:ext cx="2242692" cy="809879"/>
          </a:xfrm>
          <a:prstGeom prst="rect">
            <a:avLst/>
          </a:prstGeom>
        </p:spPr>
      </p:pic>
      <p:pic>
        <p:nvPicPr>
          <p:cNvPr id="774" name="picture 7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775" name="picture 7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776" name="textbox 776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aphicFrame>
        <p:nvGraphicFramePr>
          <p:cNvPr id="777" name="table 777"/>
          <p:cNvGraphicFramePr>
            <a:graphicFrameLocks noGrp="1"/>
          </p:cNvGraphicFramePr>
          <p:nvPr/>
        </p:nvGraphicFramePr>
        <p:xfrm>
          <a:off x="6374638" y="5458714"/>
          <a:ext cx="768350" cy="705484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389254"/>
                <a:gridCol w="379094"/>
              </a:tblGrid>
              <a:tr h="3873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1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78" name="table 778"/>
          <p:cNvGraphicFramePr>
            <a:graphicFrameLocks noGrp="1"/>
          </p:cNvGraphicFramePr>
          <p:nvPr/>
        </p:nvGraphicFramePr>
        <p:xfrm>
          <a:off x="7273797" y="5458714"/>
          <a:ext cx="768350" cy="705485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400684"/>
                <a:gridCol w="367664"/>
              </a:tblGrid>
              <a:tr h="3917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69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79" name="table 779"/>
          <p:cNvGraphicFramePr>
            <a:graphicFrameLocks noGrp="1"/>
          </p:cNvGraphicFramePr>
          <p:nvPr/>
        </p:nvGraphicFramePr>
        <p:xfrm>
          <a:off x="9131554" y="5449570"/>
          <a:ext cx="768350" cy="705485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395604"/>
                <a:gridCol w="372745"/>
              </a:tblGrid>
              <a:tr h="3962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80" name="table 780"/>
          <p:cNvGraphicFramePr>
            <a:graphicFrameLocks noGrp="1"/>
          </p:cNvGraphicFramePr>
          <p:nvPr/>
        </p:nvGraphicFramePr>
        <p:xfrm>
          <a:off x="8224773" y="5458714"/>
          <a:ext cx="767080" cy="705484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377190"/>
                <a:gridCol w="389889"/>
              </a:tblGrid>
              <a:tr h="3873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1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81" name="table 781"/>
          <p:cNvGraphicFramePr>
            <a:graphicFrameLocks noGrp="1"/>
          </p:cNvGraphicFramePr>
          <p:nvPr/>
        </p:nvGraphicFramePr>
        <p:xfrm>
          <a:off x="5457190" y="5458714"/>
          <a:ext cx="766445" cy="705485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381634"/>
                <a:gridCol w="384809"/>
              </a:tblGrid>
              <a:tr h="38989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5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82" name="picture 78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2067305" y="4726813"/>
            <a:ext cx="640333" cy="782193"/>
          </a:xfrm>
          <a:prstGeom prst="rect">
            <a:avLst/>
          </a:prstGeom>
        </p:spPr>
      </p:pic>
      <p:sp>
        <p:nvSpPr>
          <p:cNvPr id="783" name="path"/>
          <p:cNvSpPr/>
          <p:nvPr/>
        </p:nvSpPr>
        <p:spPr>
          <a:xfrm>
            <a:off x="8863584" y="5458714"/>
            <a:ext cx="128269" cy="128269"/>
          </a:xfrm>
          <a:custGeom>
            <a:avLst/>
            <a:gdLst/>
            <a:ahLst/>
            <a:cxnLst/>
            <a:rect l="0" t="0" r="0" b="0"/>
            <a:pathLst>
              <a:path w="201" h="201">
                <a:moveTo>
                  <a:pt x="10" y="10"/>
                </a:moveTo>
                <a:cubicBezTo>
                  <a:pt x="110" y="10"/>
                  <a:pt x="191" y="91"/>
                  <a:pt x="191" y="191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84" name="path"/>
          <p:cNvSpPr/>
          <p:nvPr/>
        </p:nvSpPr>
        <p:spPr>
          <a:xfrm>
            <a:off x="9131554" y="5449570"/>
            <a:ext cx="128269" cy="128269"/>
          </a:xfrm>
          <a:custGeom>
            <a:avLst/>
            <a:gdLst/>
            <a:ahLst/>
            <a:cxnLst/>
            <a:rect l="0" t="0" r="0" b="0"/>
            <a:pathLst>
              <a:path w="201" h="201">
                <a:moveTo>
                  <a:pt x="10" y="191"/>
                </a:moveTo>
                <a:cubicBezTo>
                  <a:pt x="10" y="91"/>
                  <a:pt x="91" y="10"/>
                  <a:pt x="191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85" name="rect"/>
          <p:cNvSpPr/>
          <p:nvPr/>
        </p:nvSpPr>
        <p:spPr>
          <a:xfrm>
            <a:off x="9235440" y="5518404"/>
            <a:ext cx="294131" cy="327659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86" name="path"/>
          <p:cNvSpPr/>
          <p:nvPr/>
        </p:nvSpPr>
        <p:spPr>
          <a:xfrm>
            <a:off x="7868157" y="4771135"/>
            <a:ext cx="1280668" cy="115062"/>
          </a:xfrm>
          <a:custGeom>
            <a:avLst/>
            <a:gdLst/>
            <a:ahLst/>
            <a:cxnLst/>
            <a:rect l="0" t="0" r="0" b="0"/>
            <a:pathLst>
              <a:path w="2016" h="181">
                <a:moveTo>
                  <a:pt x="2006" y="10"/>
                </a:moveTo>
                <a:cubicBezTo>
                  <a:pt x="2006" y="98"/>
                  <a:pt x="1934" y="171"/>
                  <a:pt x="1845" y="171"/>
                </a:cubicBezTo>
                <a:moveTo>
                  <a:pt x="171" y="171"/>
                </a:moveTo>
                <a:cubicBezTo>
                  <a:pt x="82" y="171"/>
                  <a:pt x="10" y="98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87" name="picture 78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8954007" y="4733417"/>
            <a:ext cx="565531" cy="811910"/>
          </a:xfrm>
          <a:prstGeom prst="rect">
            <a:avLst/>
          </a:prstGeom>
        </p:spPr>
      </p:pic>
      <p:sp>
        <p:nvSpPr>
          <p:cNvPr id="788" name="path"/>
          <p:cNvSpPr/>
          <p:nvPr/>
        </p:nvSpPr>
        <p:spPr>
          <a:xfrm>
            <a:off x="6374638" y="5458714"/>
            <a:ext cx="128270" cy="128269"/>
          </a:xfrm>
          <a:custGeom>
            <a:avLst/>
            <a:gdLst/>
            <a:ahLst/>
            <a:cxnLst/>
            <a:rect l="0" t="0" r="0" b="0"/>
            <a:pathLst>
              <a:path w="202" h="201">
                <a:moveTo>
                  <a:pt x="10" y="191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89" name="picture 78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6265417" y="4724780"/>
            <a:ext cx="497205" cy="811657"/>
          </a:xfrm>
          <a:prstGeom prst="rect">
            <a:avLst/>
          </a:prstGeom>
        </p:spPr>
      </p:pic>
      <p:pic>
        <p:nvPicPr>
          <p:cNvPr id="790" name="picture 79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4904994" y="4724908"/>
            <a:ext cx="487553" cy="815720"/>
          </a:xfrm>
          <a:prstGeom prst="rect">
            <a:avLst/>
          </a:prstGeom>
        </p:spPr>
      </p:pic>
      <p:sp>
        <p:nvSpPr>
          <p:cNvPr id="791" name="textbox 791"/>
          <p:cNvSpPr/>
          <p:nvPr/>
        </p:nvSpPr>
        <p:spPr>
          <a:xfrm>
            <a:off x="11160325" y="3426057"/>
            <a:ext cx="375920" cy="10826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1000" spc="5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键</a:t>
            </a:r>
            <a:r>
              <a:rPr sz="1000" spc="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值</a:t>
            </a:r>
            <a:endParaRPr lang="en-US" altLang="en-US" sz="1000" dirty="0"/>
          </a:p>
          <a:p>
            <a:pPr marL="14605" algn="l" rtl="0" eaLnBrk="0">
              <a:lnSpc>
                <a:spcPct val="100000"/>
              </a:lnSpc>
              <a:spcBef>
                <a:spcPts val="1095"/>
              </a:spcBef>
            </a:pPr>
            <a:r>
              <a:rPr sz="1000" spc="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</a:t>
            </a:r>
            <a:r>
              <a:rPr sz="1000" spc="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据</a:t>
            </a:r>
            <a:endParaRPr lang="en-US" altLang="en-US" sz="1000" dirty="0"/>
          </a:p>
          <a:p>
            <a:pPr marL="13970" algn="l" rtl="0" eaLnBrk="0">
              <a:lnSpc>
                <a:spcPct val="88000"/>
              </a:lnSpc>
              <a:spcBef>
                <a:spcPts val="1190"/>
              </a:spcBef>
            </a:pPr>
            <a:r>
              <a:rPr sz="1000" spc="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指</a:t>
            </a:r>
            <a:r>
              <a:rPr sz="1000" spc="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针</a:t>
            </a:r>
            <a:endParaRPr lang="en-US" altLang="en-US" sz="1000" dirty="0"/>
          </a:p>
          <a:p>
            <a:pPr marL="51435" algn="l" rtl="0" eaLnBrk="0">
              <a:lnSpc>
                <a:spcPts val="2580"/>
              </a:lnSpc>
            </a:pPr>
            <a:r>
              <a:rPr sz="1000" spc="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页</a:t>
            </a:r>
            <a:r>
              <a:rPr sz="1000" spc="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0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块</a:t>
            </a:r>
            <a:endParaRPr lang="en-US" altLang="en-US" sz="1000" dirty="0"/>
          </a:p>
        </p:txBody>
      </p:sp>
      <p:sp>
        <p:nvSpPr>
          <p:cNvPr id="792" name="path"/>
          <p:cNvSpPr/>
          <p:nvPr/>
        </p:nvSpPr>
        <p:spPr>
          <a:xfrm>
            <a:off x="7914131" y="5458714"/>
            <a:ext cx="128270" cy="128269"/>
          </a:xfrm>
          <a:custGeom>
            <a:avLst/>
            <a:gdLst/>
            <a:ahLst/>
            <a:cxnLst/>
            <a:rect l="0" t="0" r="0" b="0"/>
            <a:pathLst>
              <a:path w="202" h="201">
                <a:moveTo>
                  <a:pt x="10" y="10"/>
                </a:moveTo>
                <a:cubicBezTo>
                  <a:pt x="110" y="10"/>
                  <a:pt x="192" y="91"/>
                  <a:pt x="192" y="191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93" name="picture 79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7675626" y="4734559"/>
            <a:ext cx="405003" cy="794130"/>
          </a:xfrm>
          <a:prstGeom prst="rect">
            <a:avLst/>
          </a:prstGeom>
        </p:spPr>
      </p:pic>
      <p:pic>
        <p:nvPicPr>
          <p:cNvPr id="794" name="picture 79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3581019" y="4728971"/>
            <a:ext cx="361569" cy="792352"/>
          </a:xfrm>
          <a:prstGeom prst="rect">
            <a:avLst/>
          </a:prstGeom>
        </p:spPr>
      </p:pic>
      <p:sp>
        <p:nvSpPr>
          <p:cNvPr id="795" name="textbox 795"/>
          <p:cNvSpPr/>
          <p:nvPr/>
        </p:nvSpPr>
        <p:spPr>
          <a:xfrm>
            <a:off x="802054" y="1112977"/>
            <a:ext cx="1013460" cy="307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索引结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2000" dirty="0"/>
          </a:p>
        </p:txBody>
      </p:sp>
      <p:grpSp>
        <p:nvGrpSpPr>
          <p:cNvPr id="180" name="group 18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796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97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798" name="picture 79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grpSp>
        <p:nvGrpSpPr>
          <p:cNvPr id="182" name="group 182"/>
          <p:cNvGrpSpPr/>
          <p:nvPr/>
        </p:nvGrpSpPr>
        <p:grpSpPr>
          <a:xfrm rot="21600000">
            <a:off x="5308091" y="3287267"/>
            <a:ext cx="446532" cy="327660"/>
            <a:chOff x="0" y="0"/>
            <a:chExt cx="446532" cy="327660"/>
          </a:xfrm>
        </p:grpSpPr>
        <p:sp>
          <p:nvSpPr>
            <p:cNvPr id="799" name="path"/>
            <p:cNvSpPr/>
            <p:nvPr/>
          </p:nvSpPr>
          <p:spPr>
            <a:xfrm>
              <a:off x="153923" y="0"/>
              <a:ext cx="292608" cy="327660"/>
            </a:xfrm>
            <a:custGeom>
              <a:avLst/>
              <a:gdLst/>
              <a:ahLst/>
              <a:cxnLst/>
              <a:rect l="0" t="0" r="0" b="0"/>
              <a:pathLst>
                <a:path w="460" h="516">
                  <a:moveTo>
                    <a:pt x="0" y="516"/>
                  </a:moveTo>
                  <a:lnTo>
                    <a:pt x="460" y="516"/>
                  </a:lnTo>
                  <a:lnTo>
                    <a:pt x="460" y="0"/>
                  </a:lnTo>
                  <a:lnTo>
                    <a:pt x="0" y="0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rgbClr val="19C3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00" name="path"/>
            <p:cNvSpPr/>
            <p:nvPr/>
          </p:nvSpPr>
          <p:spPr>
            <a:xfrm>
              <a:off x="0" y="0"/>
              <a:ext cx="153923" cy="327660"/>
            </a:xfrm>
            <a:custGeom>
              <a:avLst/>
              <a:gdLst/>
              <a:ahLst/>
              <a:cxnLst/>
              <a:rect l="0" t="0" r="0" b="0"/>
              <a:pathLst>
                <a:path w="242" h="516">
                  <a:moveTo>
                    <a:pt x="0" y="516"/>
                  </a:moveTo>
                  <a:lnTo>
                    <a:pt x="242" y="516"/>
                  </a:lnTo>
                  <a:lnTo>
                    <a:pt x="242" y="0"/>
                  </a:lnTo>
                  <a:lnTo>
                    <a:pt x="0" y="0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rgbClr val="D9D9D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84" name="group 184"/>
          <p:cNvGrpSpPr/>
          <p:nvPr/>
        </p:nvGrpSpPr>
        <p:grpSpPr>
          <a:xfrm rot="21600000">
            <a:off x="5306567" y="4401311"/>
            <a:ext cx="446532" cy="327660"/>
            <a:chOff x="0" y="0"/>
            <a:chExt cx="446532" cy="327660"/>
          </a:xfrm>
        </p:grpSpPr>
        <p:sp>
          <p:nvSpPr>
            <p:cNvPr id="801" name="path"/>
            <p:cNvSpPr/>
            <p:nvPr/>
          </p:nvSpPr>
          <p:spPr>
            <a:xfrm>
              <a:off x="153923" y="0"/>
              <a:ext cx="292608" cy="327660"/>
            </a:xfrm>
            <a:custGeom>
              <a:avLst/>
              <a:gdLst/>
              <a:ahLst/>
              <a:cxnLst/>
              <a:rect l="0" t="0" r="0" b="0"/>
              <a:pathLst>
                <a:path w="460" h="516">
                  <a:moveTo>
                    <a:pt x="0" y="516"/>
                  </a:moveTo>
                  <a:lnTo>
                    <a:pt x="460" y="516"/>
                  </a:lnTo>
                  <a:lnTo>
                    <a:pt x="460" y="0"/>
                  </a:lnTo>
                  <a:lnTo>
                    <a:pt x="0" y="0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rgbClr val="19C3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02" name="path"/>
            <p:cNvSpPr/>
            <p:nvPr/>
          </p:nvSpPr>
          <p:spPr>
            <a:xfrm>
              <a:off x="0" y="0"/>
              <a:ext cx="153923" cy="327660"/>
            </a:xfrm>
            <a:custGeom>
              <a:avLst/>
              <a:gdLst/>
              <a:ahLst/>
              <a:cxnLst/>
              <a:rect l="0" t="0" r="0" b="0"/>
              <a:pathLst>
                <a:path w="242" h="516">
                  <a:moveTo>
                    <a:pt x="0" y="516"/>
                  </a:moveTo>
                  <a:lnTo>
                    <a:pt x="242" y="516"/>
                  </a:lnTo>
                  <a:lnTo>
                    <a:pt x="242" y="0"/>
                  </a:lnTo>
                  <a:lnTo>
                    <a:pt x="0" y="0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rgbClr val="D9D9D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86" name="group 186"/>
          <p:cNvGrpSpPr/>
          <p:nvPr/>
        </p:nvGrpSpPr>
        <p:grpSpPr>
          <a:xfrm rot="21600000">
            <a:off x="2622804" y="4405884"/>
            <a:ext cx="445007" cy="326135"/>
            <a:chOff x="0" y="0"/>
            <a:chExt cx="445007" cy="326135"/>
          </a:xfrm>
        </p:grpSpPr>
        <p:sp>
          <p:nvSpPr>
            <p:cNvPr id="803" name="path"/>
            <p:cNvSpPr/>
            <p:nvPr/>
          </p:nvSpPr>
          <p:spPr>
            <a:xfrm>
              <a:off x="152400" y="0"/>
              <a:ext cx="292607" cy="326135"/>
            </a:xfrm>
            <a:custGeom>
              <a:avLst/>
              <a:gdLst/>
              <a:ahLst/>
              <a:cxnLst/>
              <a:rect l="0" t="0" r="0" b="0"/>
              <a:pathLst>
                <a:path w="460" h="513">
                  <a:moveTo>
                    <a:pt x="0" y="513"/>
                  </a:moveTo>
                  <a:lnTo>
                    <a:pt x="460" y="513"/>
                  </a:lnTo>
                  <a:lnTo>
                    <a:pt x="460" y="0"/>
                  </a:lnTo>
                  <a:lnTo>
                    <a:pt x="0" y="0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19C3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04" name="path"/>
            <p:cNvSpPr/>
            <p:nvPr/>
          </p:nvSpPr>
          <p:spPr>
            <a:xfrm>
              <a:off x="0" y="0"/>
              <a:ext cx="152400" cy="326135"/>
            </a:xfrm>
            <a:custGeom>
              <a:avLst/>
              <a:gdLst/>
              <a:ahLst/>
              <a:cxnLst/>
              <a:rect l="0" t="0" r="0" b="0"/>
              <a:pathLst>
                <a:path w="240" h="513">
                  <a:moveTo>
                    <a:pt x="0" y="513"/>
                  </a:moveTo>
                  <a:lnTo>
                    <a:pt x="240" y="513"/>
                  </a:lnTo>
                  <a:lnTo>
                    <a:pt x="240" y="0"/>
                  </a:lnTo>
                  <a:lnTo>
                    <a:pt x="0" y="0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D9D9D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805" name="picture 80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2976372" y="4731004"/>
            <a:ext cx="178942" cy="790828"/>
          </a:xfrm>
          <a:prstGeom prst="rect">
            <a:avLst/>
          </a:prstGeom>
        </p:spPr>
      </p:pic>
      <p:grpSp>
        <p:nvGrpSpPr>
          <p:cNvPr id="188" name="group 188"/>
          <p:cNvGrpSpPr/>
          <p:nvPr/>
        </p:nvGrpSpPr>
        <p:grpSpPr>
          <a:xfrm rot="21600000">
            <a:off x="8881871" y="4259326"/>
            <a:ext cx="266954" cy="478790"/>
            <a:chOff x="0" y="0"/>
            <a:chExt cx="266954" cy="478790"/>
          </a:xfrm>
        </p:grpSpPr>
        <p:sp>
          <p:nvSpPr>
            <p:cNvPr id="806" name="path"/>
            <p:cNvSpPr/>
            <p:nvPr/>
          </p:nvSpPr>
          <p:spPr>
            <a:xfrm>
              <a:off x="151892" y="0"/>
              <a:ext cx="115061" cy="115062"/>
            </a:xfrm>
            <a:custGeom>
              <a:avLst/>
              <a:gdLst/>
              <a:ahLst/>
              <a:cxnLst/>
              <a:rect l="0" t="0" r="0" b="0"/>
              <a:pathLst>
                <a:path w="181" h="181">
                  <a:moveTo>
                    <a:pt x="10" y="10"/>
                  </a:moveTo>
                  <a:cubicBezTo>
                    <a:pt x="99" y="10"/>
                    <a:pt x="171" y="82"/>
                    <a:pt x="171" y="171"/>
                  </a:cubicBezTo>
                </a:path>
              </a:pathLst>
            </a:custGeom>
            <a:noFill/>
            <a:ln w="12700" cap="flat">
              <a:solidFill>
                <a:srgbClr val="FFC000">
                  <a:alpha val="100000"/>
                </a:srgbClr>
              </a:solidFill>
              <a:prstDash val="dash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07" name="path"/>
            <p:cNvSpPr/>
            <p:nvPr/>
          </p:nvSpPr>
          <p:spPr>
            <a:xfrm>
              <a:off x="0" y="151130"/>
              <a:ext cx="158495" cy="327660"/>
            </a:xfrm>
            <a:custGeom>
              <a:avLst/>
              <a:gdLst/>
              <a:ahLst/>
              <a:cxnLst/>
              <a:rect l="0" t="0" r="0" b="0"/>
              <a:pathLst>
                <a:path w="249" h="516">
                  <a:moveTo>
                    <a:pt x="0" y="516"/>
                  </a:moveTo>
                  <a:lnTo>
                    <a:pt x="249" y="516"/>
                  </a:lnTo>
                  <a:lnTo>
                    <a:pt x="249" y="0"/>
                  </a:lnTo>
                  <a:lnTo>
                    <a:pt x="0" y="0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rgbClr val="D9D9D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808" name="table 808"/>
          <p:cNvGraphicFramePr>
            <a:graphicFrameLocks noGrp="1"/>
          </p:cNvGraphicFramePr>
          <p:nvPr/>
        </p:nvGraphicFramePr>
        <p:xfrm>
          <a:off x="10724134" y="4286758"/>
          <a:ext cx="381000" cy="260985"/>
        </p:xfrm>
        <a:graphic>
          <a:graphicData uri="http://schemas.openxmlformats.org/drawingml/2006/table">
            <a:tbl>
              <a:tblPr/>
              <a:tblGrid>
                <a:gridCol w="381000"/>
              </a:tblGrid>
              <a:tr h="24828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09" name="path"/>
          <p:cNvSpPr/>
          <p:nvPr/>
        </p:nvSpPr>
        <p:spPr>
          <a:xfrm>
            <a:off x="8224773" y="5458714"/>
            <a:ext cx="128270" cy="128269"/>
          </a:xfrm>
          <a:custGeom>
            <a:avLst/>
            <a:gdLst/>
            <a:ahLst/>
            <a:cxnLst/>
            <a:rect l="0" t="0" r="0" b="0"/>
            <a:pathLst>
              <a:path w="202" h="201">
                <a:moveTo>
                  <a:pt x="10" y="191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10" name="rect"/>
          <p:cNvSpPr/>
          <p:nvPr/>
        </p:nvSpPr>
        <p:spPr>
          <a:xfrm>
            <a:off x="8311896" y="5518404"/>
            <a:ext cx="292607" cy="333755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11" name="path"/>
          <p:cNvSpPr/>
          <p:nvPr/>
        </p:nvSpPr>
        <p:spPr>
          <a:xfrm>
            <a:off x="6096000" y="5458714"/>
            <a:ext cx="128270" cy="128269"/>
          </a:xfrm>
          <a:custGeom>
            <a:avLst/>
            <a:gdLst/>
            <a:ahLst/>
            <a:cxnLst/>
            <a:rect l="0" t="0" r="0" b="0"/>
            <a:pathLst>
              <a:path w="202" h="201">
                <a:moveTo>
                  <a:pt x="10" y="10"/>
                </a:moveTo>
                <a:cubicBezTo>
                  <a:pt x="110" y="10"/>
                  <a:pt x="192" y="91"/>
                  <a:pt x="192" y="191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12" name="rect"/>
          <p:cNvSpPr/>
          <p:nvPr/>
        </p:nvSpPr>
        <p:spPr>
          <a:xfrm>
            <a:off x="5836920" y="5522976"/>
            <a:ext cx="294132" cy="327659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13" name="rect"/>
          <p:cNvSpPr/>
          <p:nvPr/>
        </p:nvSpPr>
        <p:spPr>
          <a:xfrm>
            <a:off x="7674864" y="5522976"/>
            <a:ext cx="294131" cy="327659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14" name="path"/>
          <p:cNvSpPr/>
          <p:nvPr/>
        </p:nvSpPr>
        <p:spPr>
          <a:xfrm>
            <a:off x="5457190" y="5458714"/>
            <a:ext cx="128269" cy="128269"/>
          </a:xfrm>
          <a:custGeom>
            <a:avLst/>
            <a:gdLst/>
            <a:ahLst/>
            <a:cxnLst/>
            <a:rect l="0" t="0" r="0" b="0"/>
            <a:pathLst>
              <a:path w="201" h="201">
                <a:moveTo>
                  <a:pt x="10" y="191"/>
                </a:moveTo>
                <a:cubicBezTo>
                  <a:pt x="10" y="91"/>
                  <a:pt x="91" y="10"/>
                  <a:pt x="191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15" name="rect"/>
          <p:cNvSpPr/>
          <p:nvPr/>
        </p:nvSpPr>
        <p:spPr>
          <a:xfrm>
            <a:off x="5548883" y="5522976"/>
            <a:ext cx="292608" cy="327659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16" name="textbox 816"/>
          <p:cNvSpPr/>
          <p:nvPr/>
        </p:nvSpPr>
        <p:spPr>
          <a:xfrm>
            <a:off x="8595359" y="4410455"/>
            <a:ext cx="292734" cy="368934"/>
          </a:xfrm>
          <a:prstGeom prst="rect">
            <a:avLst/>
          </a:prstGeom>
          <a:solidFill>
            <a:srgbClr val="19C3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lang="en-US" altLang="en-US" sz="700" dirty="0"/>
          </a:p>
          <a:p>
            <a:pPr marL="63500" algn="l" rtl="0" eaLnBrk="0">
              <a:lnSpc>
                <a:spcPct val="73000"/>
              </a:lnSpc>
              <a:spcBef>
                <a:spcPts val="5"/>
              </a:spcBef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4</a:t>
            </a:r>
            <a:endParaRPr lang="en-US" altLang="en-US" sz="1400" dirty="0"/>
          </a:p>
        </p:txBody>
      </p:sp>
      <p:sp>
        <p:nvSpPr>
          <p:cNvPr id="817" name="rect"/>
          <p:cNvSpPr/>
          <p:nvPr/>
        </p:nvSpPr>
        <p:spPr>
          <a:xfrm>
            <a:off x="8599931" y="5522976"/>
            <a:ext cx="292607" cy="327659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18" name="path"/>
          <p:cNvSpPr/>
          <p:nvPr/>
        </p:nvSpPr>
        <p:spPr>
          <a:xfrm>
            <a:off x="7014971" y="5458714"/>
            <a:ext cx="128270" cy="128269"/>
          </a:xfrm>
          <a:custGeom>
            <a:avLst/>
            <a:gdLst/>
            <a:ahLst/>
            <a:cxnLst/>
            <a:rect l="0" t="0" r="0" b="0"/>
            <a:pathLst>
              <a:path w="202" h="201">
                <a:moveTo>
                  <a:pt x="10" y="10"/>
                </a:moveTo>
                <a:cubicBezTo>
                  <a:pt x="110" y="10"/>
                  <a:pt x="192" y="91"/>
                  <a:pt x="192" y="191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19" name="rect"/>
          <p:cNvSpPr/>
          <p:nvPr/>
        </p:nvSpPr>
        <p:spPr>
          <a:xfrm>
            <a:off x="6761988" y="5518404"/>
            <a:ext cx="292607" cy="327659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20" name="path"/>
          <p:cNvSpPr/>
          <p:nvPr/>
        </p:nvSpPr>
        <p:spPr>
          <a:xfrm>
            <a:off x="7273797" y="5458714"/>
            <a:ext cx="128269" cy="128269"/>
          </a:xfrm>
          <a:custGeom>
            <a:avLst/>
            <a:gdLst/>
            <a:ahLst/>
            <a:cxnLst/>
            <a:rect l="0" t="0" r="0" b="0"/>
            <a:pathLst>
              <a:path w="201" h="201">
                <a:moveTo>
                  <a:pt x="10" y="191"/>
                </a:moveTo>
                <a:cubicBezTo>
                  <a:pt x="10" y="91"/>
                  <a:pt x="91" y="10"/>
                  <a:pt x="191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21" name="rect"/>
          <p:cNvSpPr/>
          <p:nvPr/>
        </p:nvSpPr>
        <p:spPr>
          <a:xfrm>
            <a:off x="7382256" y="5522976"/>
            <a:ext cx="292607" cy="327659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22" name="rect"/>
          <p:cNvSpPr/>
          <p:nvPr/>
        </p:nvSpPr>
        <p:spPr>
          <a:xfrm>
            <a:off x="6473952" y="5518404"/>
            <a:ext cx="292607" cy="327659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23" name="path"/>
          <p:cNvSpPr/>
          <p:nvPr/>
        </p:nvSpPr>
        <p:spPr>
          <a:xfrm>
            <a:off x="9771888" y="5449570"/>
            <a:ext cx="128269" cy="128269"/>
          </a:xfrm>
          <a:custGeom>
            <a:avLst/>
            <a:gdLst/>
            <a:ahLst/>
            <a:cxnLst/>
            <a:rect l="0" t="0" r="0" b="0"/>
            <a:pathLst>
              <a:path w="201" h="201">
                <a:moveTo>
                  <a:pt x="10" y="10"/>
                </a:moveTo>
                <a:cubicBezTo>
                  <a:pt x="110" y="10"/>
                  <a:pt x="191" y="91"/>
                  <a:pt x="191" y="191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24" name="rect"/>
          <p:cNvSpPr/>
          <p:nvPr/>
        </p:nvSpPr>
        <p:spPr>
          <a:xfrm>
            <a:off x="9525000" y="5518404"/>
            <a:ext cx="292607" cy="327659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25" name="picture 8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8508873" y="4737989"/>
            <a:ext cx="115950" cy="792352"/>
          </a:xfrm>
          <a:prstGeom prst="rect">
            <a:avLst/>
          </a:prstGeom>
        </p:spPr>
      </p:pic>
      <p:sp>
        <p:nvSpPr>
          <p:cNvPr id="826" name="rect"/>
          <p:cNvSpPr/>
          <p:nvPr/>
        </p:nvSpPr>
        <p:spPr>
          <a:xfrm>
            <a:off x="10730484" y="4293108"/>
            <a:ext cx="368807" cy="248411"/>
          </a:xfrm>
          <a:prstGeom prst="rect">
            <a:avLst/>
          </a:prstGeom>
          <a:solidFill>
            <a:srgbClr val="FCD5B5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827" name="table 827"/>
          <p:cNvGraphicFramePr>
            <a:graphicFrameLocks noGrp="1"/>
          </p:cNvGraphicFramePr>
          <p:nvPr/>
        </p:nvGraphicFramePr>
        <p:xfrm>
          <a:off x="10733468" y="3378644"/>
          <a:ext cx="340994" cy="255904"/>
        </p:xfrm>
        <a:graphic>
          <a:graphicData uri="http://schemas.openxmlformats.org/drawingml/2006/table">
            <a:tbl>
              <a:tblPr/>
              <a:tblGrid>
                <a:gridCol w="340994"/>
              </a:tblGrid>
              <a:tr h="25272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28" name="rect"/>
          <p:cNvSpPr/>
          <p:nvPr/>
        </p:nvSpPr>
        <p:spPr>
          <a:xfrm>
            <a:off x="10735056" y="3380232"/>
            <a:ext cx="338328" cy="252983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829" name="table 829"/>
          <p:cNvGraphicFramePr>
            <a:graphicFrameLocks noGrp="1"/>
          </p:cNvGraphicFramePr>
          <p:nvPr/>
        </p:nvGraphicFramePr>
        <p:xfrm>
          <a:off x="10733468" y="3697160"/>
          <a:ext cx="347344" cy="229870"/>
        </p:xfrm>
        <a:graphic>
          <a:graphicData uri="http://schemas.openxmlformats.org/drawingml/2006/table">
            <a:tbl>
              <a:tblPr/>
              <a:tblGrid>
                <a:gridCol w="347344"/>
              </a:tblGrid>
              <a:tr h="2266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30" name="table 830"/>
          <p:cNvGraphicFramePr>
            <a:graphicFrameLocks noGrp="1"/>
          </p:cNvGraphicFramePr>
          <p:nvPr/>
        </p:nvGraphicFramePr>
        <p:xfrm>
          <a:off x="10733468" y="3997388"/>
          <a:ext cx="340994" cy="233045"/>
        </p:xfrm>
        <a:graphic>
          <a:graphicData uri="http://schemas.openxmlformats.org/drawingml/2006/table">
            <a:tbl>
              <a:tblPr/>
              <a:tblGrid>
                <a:gridCol w="340994"/>
              </a:tblGrid>
              <a:tr h="22987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31" name="rect"/>
          <p:cNvSpPr/>
          <p:nvPr/>
        </p:nvSpPr>
        <p:spPr>
          <a:xfrm>
            <a:off x="10735056" y="3698747"/>
            <a:ext cx="344423" cy="22707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2" name="rect"/>
          <p:cNvSpPr/>
          <p:nvPr/>
        </p:nvSpPr>
        <p:spPr>
          <a:xfrm>
            <a:off x="10735056" y="3998976"/>
            <a:ext cx="338328" cy="230123"/>
          </a:xfrm>
          <a:prstGeom prst="rect">
            <a:avLst/>
          </a:prstGeom>
          <a:solidFill>
            <a:srgbClr val="D9D9D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3" name="rect"/>
          <p:cNvSpPr/>
          <p:nvPr/>
        </p:nvSpPr>
        <p:spPr>
          <a:xfrm>
            <a:off x="9235440" y="5846064"/>
            <a:ext cx="294131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4" name="rect"/>
          <p:cNvSpPr/>
          <p:nvPr/>
        </p:nvSpPr>
        <p:spPr>
          <a:xfrm>
            <a:off x="7674864" y="5850635"/>
            <a:ext cx="294131" cy="242315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5" name="rect"/>
          <p:cNvSpPr/>
          <p:nvPr/>
        </p:nvSpPr>
        <p:spPr>
          <a:xfrm>
            <a:off x="5548883" y="5849111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6" name="rect"/>
          <p:cNvSpPr/>
          <p:nvPr/>
        </p:nvSpPr>
        <p:spPr>
          <a:xfrm>
            <a:off x="6473952" y="5846064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7" name="rect"/>
          <p:cNvSpPr/>
          <p:nvPr/>
        </p:nvSpPr>
        <p:spPr>
          <a:xfrm>
            <a:off x="8311896" y="5846064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8" name="rect"/>
          <p:cNvSpPr/>
          <p:nvPr/>
        </p:nvSpPr>
        <p:spPr>
          <a:xfrm>
            <a:off x="6761988" y="5846064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9" name="rect"/>
          <p:cNvSpPr/>
          <p:nvPr/>
        </p:nvSpPr>
        <p:spPr>
          <a:xfrm>
            <a:off x="9525000" y="5846064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40" name="rect"/>
          <p:cNvSpPr/>
          <p:nvPr/>
        </p:nvSpPr>
        <p:spPr>
          <a:xfrm>
            <a:off x="7382256" y="5850635"/>
            <a:ext cx="292607" cy="242315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41" name="rect"/>
          <p:cNvSpPr/>
          <p:nvPr/>
        </p:nvSpPr>
        <p:spPr>
          <a:xfrm>
            <a:off x="5836920" y="5850635"/>
            <a:ext cx="294132" cy="240791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42" name="rect"/>
          <p:cNvSpPr/>
          <p:nvPr/>
        </p:nvSpPr>
        <p:spPr>
          <a:xfrm>
            <a:off x="8599931" y="5850635"/>
            <a:ext cx="292607" cy="240791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43" name="picture 84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5799073" y="4729607"/>
            <a:ext cx="76200" cy="801496"/>
          </a:xfrm>
          <a:prstGeom prst="rect">
            <a:avLst/>
          </a:prstGeom>
        </p:spPr>
      </p:pic>
      <p:pic>
        <p:nvPicPr>
          <p:cNvPr id="844" name="picture 84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5791961" y="3629405"/>
            <a:ext cx="76200" cy="772667"/>
          </a:xfrm>
          <a:prstGeom prst="rect">
            <a:avLst/>
          </a:prstGeom>
        </p:spPr>
      </p:pic>
      <p:sp>
        <p:nvSpPr>
          <p:cNvPr id="845" name="rect"/>
          <p:cNvSpPr/>
          <p:nvPr/>
        </p:nvSpPr>
        <p:spPr>
          <a:xfrm>
            <a:off x="5753100" y="4401311"/>
            <a:ext cx="152400" cy="327660"/>
          </a:xfrm>
          <a:prstGeom prst="rect">
            <a:avLst/>
          </a:prstGeom>
          <a:solidFill>
            <a:srgbClr val="D9D9D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46" name="rect"/>
          <p:cNvSpPr/>
          <p:nvPr/>
        </p:nvSpPr>
        <p:spPr>
          <a:xfrm>
            <a:off x="5754623" y="3287267"/>
            <a:ext cx="152400" cy="327660"/>
          </a:xfrm>
          <a:prstGeom prst="rect">
            <a:avLst/>
          </a:prstGeom>
          <a:solidFill>
            <a:srgbClr val="D9D9D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47" name="rect"/>
          <p:cNvSpPr/>
          <p:nvPr/>
        </p:nvSpPr>
        <p:spPr>
          <a:xfrm>
            <a:off x="3069336" y="4405884"/>
            <a:ext cx="152400" cy="326135"/>
          </a:xfrm>
          <a:prstGeom prst="rect">
            <a:avLst/>
          </a:prstGeom>
          <a:solidFill>
            <a:srgbClr val="D9D9D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48" name="textbox 848"/>
          <p:cNvSpPr/>
          <p:nvPr/>
        </p:nvSpPr>
        <p:spPr>
          <a:xfrm>
            <a:off x="5824220" y="5620313"/>
            <a:ext cx="320040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810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849" name="textbox 849"/>
          <p:cNvSpPr/>
          <p:nvPr/>
        </p:nvSpPr>
        <p:spPr>
          <a:xfrm>
            <a:off x="7662164" y="5620618"/>
            <a:ext cx="320040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83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87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850" name="textbox 850"/>
          <p:cNvSpPr/>
          <p:nvPr/>
        </p:nvSpPr>
        <p:spPr>
          <a:xfrm>
            <a:off x="9222740" y="5616350"/>
            <a:ext cx="320040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83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94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851" name="textbox 851"/>
          <p:cNvSpPr/>
          <p:nvPr/>
        </p:nvSpPr>
        <p:spPr>
          <a:xfrm>
            <a:off x="4608067" y="5611583"/>
            <a:ext cx="318134" cy="1828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4000"/>
              </a:lnSpc>
              <a:tabLst>
                <a:tab pos="7683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8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852" name="textbox 852"/>
          <p:cNvSpPr/>
          <p:nvPr/>
        </p:nvSpPr>
        <p:spPr>
          <a:xfrm>
            <a:off x="3614420" y="5609950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810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29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853" name="textbox 853"/>
          <p:cNvSpPr/>
          <p:nvPr/>
        </p:nvSpPr>
        <p:spPr>
          <a:xfrm>
            <a:off x="3902455" y="5609340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810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4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854" name="textbox 854"/>
          <p:cNvSpPr/>
          <p:nvPr/>
        </p:nvSpPr>
        <p:spPr>
          <a:xfrm>
            <a:off x="2981960" y="5609340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8445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18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855" name="textbox 855"/>
          <p:cNvSpPr/>
          <p:nvPr/>
        </p:nvSpPr>
        <p:spPr>
          <a:xfrm>
            <a:off x="2689351" y="5609950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8318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16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856" name="textbox 856"/>
          <p:cNvSpPr/>
          <p:nvPr/>
        </p:nvSpPr>
        <p:spPr>
          <a:xfrm>
            <a:off x="1761236" y="5609340"/>
            <a:ext cx="318134" cy="1797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8000"/>
              </a:lnSpc>
              <a:tabLst>
                <a:tab pos="122555" algn="l"/>
              </a:tabLst>
            </a:pPr>
            <a:r>
              <a:rPr sz="13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3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</a:t>
            </a:r>
            <a:r>
              <a:rPr sz="13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endParaRPr lang="en-US" altLang="en-US" sz="1300" dirty="0"/>
          </a:p>
        </p:txBody>
      </p:sp>
      <p:sp>
        <p:nvSpPr>
          <p:cNvPr id="857" name="textbox 857"/>
          <p:cNvSpPr/>
          <p:nvPr/>
        </p:nvSpPr>
        <p:spPr>
          <a:xfrm>
            <a:off x="8299196" y="5619398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200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90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858" name="textbox 858"/>
          <p:cNvSpPr/>
          <p:nvPr/>
        </p:nvSpPr>
        <p:spPr>
          <a:xfrm>
            <a:off x="8587231" y="5620313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83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92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859" name="textbox 859"/>
          <p:cNvSpPr/>
          <p:nvPr/>
        </p:nvSpPr>
        <p:spPr>
          <a:xfrm>
            <a:off x="9512300" y="5616350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200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98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860" name="textbox 860"/>
          <p:cNvSpPr/>
          <p:nvPr/>
        </p:nvSpPr>
        <p:spPr>
          <a:xfrm>
            <a:off x="7369556" y="5620618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810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7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861" name="textbox 861"/>
          <p:cNvSpPr/>
          <p:nvPr/>
        </p:nvSpPr>
        <p:spPr>
          <a:xfrm>
            <a:off x="6461252" y="5616350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83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8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862" name="textbox 862"/>
          <p:cNvSpPr/>
          <p:nvPr/>
        </p:nvSpPr>
        <p:spPr>
          <a:xfrm>
            <a:off x="6749288" y="5616350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810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62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863" name="textbox 863"/>
          <p:cNvSpPr/>
          <p:nvPr/>
        </p:nvSpPr>
        <p:spPr>
          <a:xfrm>
            <a:off x="4900675" y="5612655"/>
            <a:ext cx="318134" cy="1816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175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4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864" name="textbox 864"/>
          <p:cNvSpPr/>
          <p:nvPr/>
        </p:nvSpPr>
        <p:spPr>
          <a:xfrm>
            <a:off x="5536183" y="5621420"/>
            <a:ext cx="318134" cy="180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83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865" name="textbox 865"/>
          <p:cNvSpPr/>
          <p:nvPr/>
        </p:nvSpPr>
        <p:spPr>
          <a:xfrm>
            <a:off x="2053844" y="5609950"/>
            <a:ext cx="318134" cy="1828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4000"/>
              </a:lnSpc>
              <a:tabLst>
                <a:tab pos="8318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12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pic>
        <p:nvPicPr>
          <p:cNvPr id="866" name="picture 86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8893302" y="5643892"/>
            <a:ext cx="356234" cy="79603"/>
          </a:xfrm>
          <a:prstGeom prst="rect">
            <a:avLst/>
          </a:prstGeom>
        </p:spPr>
      </p:pic>
      <p:pic>
        <p:nvPicPr>
          <p:cNvPr id="867" name="picture 86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5206745" y="5642914"/>
            <a:ext cx="343154" cy="80746"/>
          </a:xfrm>
          <a:prstGeom prst="rect">
            <a:avLst/>
          </a:prstGeom>
        </p:spPr>
      </p:pic>
      <p:pic>
        <p:nvPicPr>
          <p:cNvPr id="868" name="picture 86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6136385" y="5666447"/>
            <a:ext cx="343154" cy="78651"/>
          </a:xfrm>
          <a:prstGeom prst="rect">
            <a:avLst/>
          </a:prstGeom>
        </p:spPr>
      </p:pic>
      <p:pic>
        <p:nvPicPr>
          <p:cNvPr id="869" name="picture 86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7966709" y="5634443"/>
            <a:ext cx="343154" cy="78651"/>
          </a:xfrm>
          <a:prstGeom prst="rect">
            <a:avLst/>
          </a:prstGeom>
        </p:spPr>
      </p:pic>
      <p:pic>
        <p:nvPicPr>
          <p:cNvPr id="870" name="picture 87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21600000">
            <a:off x="7062977" y="5658891"/>
            <a:ext cx="320167" cy="78498"/>
          </a:xfrm>
          <a:prstGeom prst="rect">
            <a:avLst/>
          </a:prstGeom>
        </p:spPr>
      </p:pic>
      <p:sp>
        <p:nvSpPr>
          <p:cNvPr id="871" name="textbox 871"/>
          <p:cNvSpPr/>
          <p:nvPr/>
        </p:nvSpPr>
        <p:spPr>
          <a:xfrm>
            <a:off x="5514365" y="3384554"/>
            <a:ext cx="196850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38</a:t>
            </a:r>
            <a:endParaRPr lang="en-US" altLang="en-US" sz="1400" dirty="0"/>
          </a:p>
        </p:txBody>
      </p:sp>
      <p:sp>
        <p:nvSpPr>
          <p:cNvPr id="872" name="textbox 872"/>
          <p:cNvSpPr/>
          <p:nvPr/>
        </p:nvSpPr>
        <p:spPr>
          <a:xfrm>
            <a:off x="5512281" y="4500584"/>
            <a:ext cx="197485" cy="180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55</a:t>
            </a:r>
            <a:endParaRPr lang="en-US" altLang="en-US" sz="1400" dirty="0"/>
          </a:p>
        </p:txBody>
      </p:sp>
      <p:sp>
        <p:nvSpPr>
          <p:cNvPr id="873" name="textbox 873"/>
          <p:cNvSpPr/>
          <p:nvPr/>
        </p:nvSpPr>
        <p:spPr>
          <a:xfrm>
            <a:off x="2834302" y="4502281"/>
            <a:ext cx="191135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16</a:t>
            </a:r>
            <a:endParaRPr lang="en-US" altLang="en-US" sz="1400" dirty="0"/>
          </a:p>
        </p:txBody>
      </p:sp>
      <p:sp>
        <p:nvSpPr>
          <p:cNvPr id="874" name="path"/>
          <p:cNvSpPr/>
          <p:nvPr/>
        </p:nvSpPr>
        <p:spPr>
          <a:xfrm>
            <a:off x="6374638" y="6036564"/>
            <a:ext cx="128270" cy="128269"/>
          </a:xfrm>
          <a:custGeom>
            <a:avLst/>
            <a:gdLst/>
            <a:ahLst/>
            <a:cxnLst/>
            <a:rect l="0" t="0" r="0" b="0"/>
            <a:pathLst>
              <a:path w="202" h="201">
                <a:moveTo>
                  <a:pt x="192" y="191"/>
                </a:moveTo>
                <a:cubicBezTo>
                  <a:pt x="91" y="191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75" name="path"/>
          <p:cNvSpPr/>
          <p:nvPr/>
        </p:nvSpPr>
        <p:spPr>
          <a:xfrm>
            <a:off x="7014971" y="6036564"/>
            <a:ext cx="128270" cy="128269"/>
          </a:xfrm>
          <a:custGeom>
            <a:avLst/>
            <a:gdLst/>
            <a:ahLst/>
            <a:cxnLst/>
            <a:rect l="0" t="0" r="0" b="0"/>
            <a:pathLst>
              <a:path w="202" h="201">
                <a:moveTo>
                  <a:pt x="192" y="10"/>
                </a:moveTo>
                <a:cubicBezTo>
                  <a:pt x="192" y="110"/>
                  <a:pt x="110" y="191"/>
                  <a:pt x="10" y="191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76" name="path"/>
          <p:cNvSpPr/>
          <p:nvPr/>
        </p:nvSpPr>
        <p:spPr>
          <a:xfrm>
            <a:off x="7914131" y="6036564"/>
            <a:ext cx="128270" cy="128269"/>
          </a:xfrm>
          <a:custGeom>
            <a:avLst/>
            <a:gdLst/>
            <a:ahLst/>
            <a:cxnLst/>
            <a:rect l="0" t="0" r="0" b="0"/>
            <a:pathLst>
              <a:path w="202" h="201">
                <a:moveTo>
                  <a:pt x="192" y="10"/>
                </a:moveTo>
                <a:cubicBezTo>
                  <a:pt x="192" y="110"/>
                  <a:pt x="110" y="191"/>
                  <a:pt x="10" y="191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77" name="path"/>
          <p:cNvSpPr/>
          <p:nvPr/>
        </p:nvSpPr>
        <p:spPr>
          <a:xfrm>
            <a:off x="8224773" y="6036564"/>
            <a:ext cx="128270" cy="128269"/>
          </a:xfrm>
          <a:custGeom>
            <a:avLst/>
            <a:gdLst/>
            <a:ahLst/>
            <a:cxnLst/>
            <a:rect l="0" t="0" r="0" b="0"/>
            <a:pathLst>
              <a:path w="202" h="201">
                <a:moveTo>
                  <a:pt x="192" y="191"/>
                </a:moveTo>
                <a:cubicBezTo>
                  <a:pt x="91" y="191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78" name="path"/>
          <p:cNvSpPr/>
          <p:nvPr/>
        </p:nvSpPr>
        <p:spPr>
          <a:xfrm>
            <a:off x="6096000" y="6036564"/>
            <a:ext cx="128270" cy="128269"/>
          </a:xfrm>
          <a:custGeom>
            <a:avLst/>
            <a:gdLst/>
            <a:ahLst/>
            <a:cxnLst/>
            <a:rect l="0" t="0" r="0" b="0"/>
            <a:pathLst>
              <a:path w="202" h="201">
                <a:moveTo>
                  <a:pt x="192" y="10"/>
                </a:moveTo>
                <a:cubicBezTo>
                  <a:pt x="192" y="110"/>
                  <a:pt x="110" y="191"/>
                  <a:pt x="10" y="191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79" name="path"/>
          <p:cNvSpPr/>
          <p:nvPr/>
        </p:nvSpPr>
        <p:spPr>
          <a:xfrm>
            <a:off x="9771888" y="6027420"/>
            <a:ext cx="128269" cy="128270"/>
          </a:xfrm>
          <a:custGeom>
            <a:avLst/>
            <a:gdLst/>
            <a:ahLst/>
            <a:cxnLst/>
            <a:rect l="0" t="0" r="0" b="0"/>
            <a:pathLst>
              <a:path w="201" h="202">
                <a:moveTo>
                  <a:pt x="191" y="10"/>
                </a:moveTo>
                <a:cubicBezTo>
                  <a:pt x="191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80" name="path"/>
          <p:cNvSpPr/>
          <p:nvPr/>
        </p:nvSpPr>
        <p:spPr>
          <a:xfrm>
            <a:off x="9131554" y="6027420"/>
            <a:ext cx="128269" cy="128270"/>
          </a:xfrm>
          <a:custGeom>
            <a:avLst/>
            <a:gdLst/>
            <a:ahLst/>
            <a:cxnLst/>
            <a:rect l="0" t="0" r="0" b="0"/>
            <a:pathLst>
              <a:path w="201" h="202">
                <a:moveTo>
                  <a:pt x="191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81" name="path"/>
          <p:cNvSpPr/>
          <p:nvPr/>
        </p:nvSpPr>
        <p:spPr>
          <a:xfrm>
            <a:off x="8863584" y="6036564"/>
            <a:ext cx="128269" cy="128269"/>
          </a:xfrm>
          <a:custGeom>
            <a:avLst/>
            <a:gdLst/>
            <a:ahLst/>
            <a:cxnLst/>
            <a:rect l="0" t="0" r="0" b="0"/>
            <a:pathLst>
              <a:path w="201" h="201">
                <a:moveTo>
                  <a:pt x="191" y="10"/>
                </a:moveTo>
                <a:cubicBezTo>
                  <a:pt x="191" y="110"/>
                  <a:pt x="110" y="191"/>
                  <a:pt x="10" y="191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82" name="path"/>
          <p:cNvSpPr/>
          <p:nvPr/>
        </p:nvSpPr>
        <p:spPr>
          <a:xfrm>
            <a:off x="5457190" y="6036564"/>
            <a:ext cx="128269" cy="128269"/>
          </a:xfrm>
          <a:custGeom>
            <a:avLst/>
            <a:gdLst/>
            <a:ahLst/>
            <a:cxnLst/>
            <a:rect l="0" t="0" r="0" b="0"/>
            <a:pathLst>
              <a:path w="201" h="201">
                <a:moveTo>
                  <a:pt x="191" y="191"/>
                </a:moveTo>
                <a:cubicBezTo>
                  <a:pt x="91" y="191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83" name="path"/>
          <p:cNvSpPr/>
          <p:nvPr/>
        </p:nvSpPr>
        <p:spPr>
          <a:xfrm>
            <a:off x="7273797" y="6036564"/>
            <a:ext cx="128269" cy="128269"/>
          </a:xfrm>
          <a:custGeom>
            <a:avLst/>
            <a:gdLst/>
            <a:ahLst/>
            <a:cxnLst/>
            <a:rect l="0" t="0" r="0" b="0"/>
            <a:pathLst>
              <a:path w="201" h="201">
                <a:moveTo>
                  <a:pt x="191" y="191"/>
                </a:moveTo>
                <a:cubicBezTo>
                  <a:pt x="91" y="191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84" name="rect"/>
          <p:cNvSpPr/>
          <p:nvPr/>
        </p:nvSpPr>
        <p:spPr>
          <a:xfrm>
            <a:off x="8595359" y="4408868"/>
            <a:ext cx="292607" cy="3175"/>
          </a:xfrm>
          <a:prstGeom prst="rect">
            <a:avLst/>
          </a:pr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85" name="rect"/>
          <p:cNvSpPr/>
          <p:nvPr/>
        </p:nvSpPr>
        <p:spPr>
          <a:xfrm>
            <a:off x="8881871" y="4408868"/>
            <a:ext cx="158495" cy="3175"/>
          </a:xfrm>
          <a:prstGeom prst="rect">
            <a:avLst/>
          </a:pr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rect"/>
          <p:cNvSpPr/>
          <p:nvPr/>
        </p:nvSpPr>
        <p:spPr>
          <a:xfrm>
            <a:off x="3884675" y="2755391"/>
            <a:ext cx="7924800" cy="3791711"/>
          </a:xfrm>
          <a:prstGeom prst="rect">
            <a:avLst/>
          </a:prstGeom>
          <a:solidFill>
            <a:srgbClr val="F2F2F2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87" name="picture 8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07719" y="2616708"/>
            <a:ext cx="2866644" cy="3461003"/>
          </a:xfrm>
          <a:prstGeom prst="rect">
            <a:avLst/>
          </a:prstGeom>
        </p:spPr>
      </p:pic>
      <p:sp>
        <p:nvSpPr>
          <p:cNvPr id="888" name="textbox 888"/>
          <p:cNvSpPr/>
          <p:nvPr/>
        </p:nvSpPr>
        <p:spPr>
          <a:xfrm>
            <a:off x="806864" y="1759636"/>
            <a:ext cx="9610725" cy="9150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935"/>
              </a:lnSpc>
            </a:pPr>
            <a:r>
              <a:rPr sz="1500" spc="-2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2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Has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</a:t>
            </a:r>
            <a:endParaRPr lang="en-US" altLang="en-US" sz="1500" dirty="0"/>
          </a:p>
          <a:p>
            <a:pPr marL="288290" algn="l" rtl="0" eaLnBrk="0">
              <a:lnSpc>
                <a:spcPct val="92000"/>
              </a:lnSpc>
              <a:spcBef>
                <a:spcPts val="710"/>
              </a:spcBef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哈希索引就是采用一定的ha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算法，将键值换算成新的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hash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值，映射到对应的槽位上，然后存储在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hash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表中。</a:t>
            </a:r>
            <a:endParaRPr lang="en-US" altLang="en-US" sz="14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algn="l" rtl="0" eaLnBrk="0">
              <a:lnSpc>
                <a:spcPct val="8000"/>
              </a:lnSpc>
            </a:pPr>
            <a:endParaRPr lang="en-US" altLang="en-US" sz="100" dirty="0"/>
          </a:p>
          <a:p>
            <a:pPr marL="279400" algn="l" rtl="0" eaLnBrk="0">
              <a:lnSpc>
                <a:spcPct val="89000"/>
              </a:lnSpc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如果两个(或多个)键值，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映射到一个相同的槽位上，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他们就产生了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hash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冲突(也称为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hash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碰撞)，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可以通过链表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来解决。</a:t>
            </a:r>
            <a:endParaRPr lang="en-US" altLang="en-US" sz="1400" dirty="0"/>
          </a:p>
        </p:txBody>
      </p:sp>
      <p:grpSp>
        <p:nvGrpSpPr>
          <p:cNvPr id="190" name="group 190"/>
          <p:cNvGrpSpPr/>
          <p:nvPr/>
        </p:nvGrpSpPr>
        <p:grpSpPr>
          <a:xfrm rot="21600000">
            <a:off x="5209032" y="3019044"/>
            <a:ext cx="664463" cy="3272028"/>
            <a:chOff x="0" y="0"/>
            <a:chExt cx="664463" cy="3272028"/>
          </a:xfrm>
        </p:grpSpPr>
        <p:sp>
          <p:nvSpPr>
            <p:cNvPr id="889" name="path"/>
            <p:cNvSpPr/>
            <p:nvPr/>
          </p:nvSpPr>
          <p:spPr>
            <a:xfrm>
              <a:off x="0" y="0"/>
              <a:ext cx="664463" cy="3272028"/>
            </a:xfrm>
            <a:custGeom>
              <a:avLst/>
              <a:gdLst/>
              <a:ahLst/>
              <a:cxnLst/>
              <a:rect l="0" t="0" r="0" b="0"/>
              <a:pathLst>
                <a:path w="1046" h="5152">
                  <a:moveTo>
                    <a:pt x="168" y="0"/>
                  </a:moveTo>
                  <a:lnTo>
                    <a:pt x="877" y="0"/>
                  </a:lnTo>
                  <a:cubicBezTo>
                    <a:pt x="971" y="0"/>
                    <a:pt x="1046" y="1153"/>
                    <a:pt x="1046" y="2576"/>
                  </a:cubicBezTo>
                  <a:cubicBezTo>
                    <a:pt x="1046" y="3999"/>
                    <a:pt x="971" y="5152"/>
                    <a:pt x="877" y="5152"/>
                  </a:cubicBezTo>
                  <a:lnTo>
                    <a:pt x="168" y="5152"/>
                  </a:lnTo>
                  <a:cubicBezTo>
                    <a:pt x="75" y="5152"/>
                    <a:pt x="0" y="3999"/>
                    <a:pt x="0" y="2576"/>
                  </a:cubicBezTo>
                  <a:cubicBezTo>
                    <a:pt x="0" y="1153"/>
                    <a:pt x="75" y="0"/>
                    <a:pt x="168" y="0"/>
                  </a:cubicBezTo>
                </a:path>
              </a:pathLst>
            </a:custGeom>
            <a:solidFill>
              <a:srgbClr val="FCD5B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90" name="textbox 890"/>
            <p:cNvSpPr/>
            <p:nvPr/>
          </p:nvSpPr>
          <p:spPr>
            <a:xfrm>
              <a:off x="-12700" y="-12700"/>
              <a:ext cx="690244" cy="335025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marL="142875" algn="l" rtl="0" eaLnBrk="0">
                <a:lnSpc>
                  <a:spcPts val="2215"/>
                </a:lnSpc>
                <a:spcBef>
                  <a:spcPts val="5"/>
                </a:spcBef>
              </a:pPr>
              <a:r>
                <a:rPr sz="1800" spc="-4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has</a:t>
              </a:r>
              <a:r>
                <a:rPr sz="1800" spc="-1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h</a:t>
              </a:r>
              <a:endParaRPr lang="en-US" altLang="en-US" sz="1800" dirty="0"/>
            </a:p>
          </p:txBody>
        </p:sp>
      </p:grpSp>
      <p:pic>
        <p:nvPicPr>
          <p:cNvPr id="891" name="picture 8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794884" y="3093847"/>
            <a:ext cx="1553972" cy="2470657"/>
          </a:xfrm>
          <a:prstGeom prst="rect">
            <a:avLst/>
          </a:prstGeom>
        </p:spPr>
      </p:pic>
      <p:pic>
        <p:nvPicPr>
          <p:cNvPr id="892" name="picture 8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893" name="textbox 893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894" name="picture 8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895" name="picture 8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896" name="textbox 896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897" name="textbox 897"/>
          <p:cNvSpPr/>
          <p:nvPr/>
        </p:nvSpPr>
        <p:spPr>
          <a:xfrm>
            <a:off x="802054" y="1112977"/>
            <a:ext cx="1013460" cy="307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索引结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2000" dirty="0"/>
          </a:p>
        </p:txBody>
      </p:sp>
      <p:sp>
        <p:nvSpPr>
          <p:cNvPr id="898" name="textbox 898"/>
          <p:cNvSpPr/>
          <p:nvPr/>
        </p:nvSpPr>
        <p:spPr>
          <a:xfrm>
            <a:off x="4000500" y="5437632"/>
            <a:ext cx="802005" cy="263525"/>
          </a:xfrm>
          <a:prstGeom prst="rect">
            <a:avLst/>
          </a:prstGeom>
          <a:solidFill>
            <a:srgbClr val="A8FB9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lang="en-US" altLang="en-US" sz="300" dirty="0"/>
          </a:p>
          <a:p>
            <a:pPr marL="184785" algn="l" rtl="0" eaLnBrk="0">
              <a:lnSpc>
                <a:spcPct val="95000"/>
              </a:lnSpc>
              <a:spcBef>
                <a:spcPts val="0"/>
              </a:spcBef>
            </a:pP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常遇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春</a:t>
            </a:r>
            <a:endParaRPr lang="en-US" altLang="en-US" sz="1200" dirty="0"/>
          </a:p>
        </p:txBody>
      </p:sp>
      <p:sp>
        <p:nvSpPr>
          <p:cNvPr id="899" name="textbox 899"/>
          <p:cNvSpPr/>
          <p:nvPr/>
        </p:nvSpPr>
        <p:spPr>
          <a:xfrm>
            <a:off x="4000500" y="6044183"/>
            <a:ext cx="802005" cy="264795"/>
          </a:xfrm>
          <a:prstGeom prst="rect">
            <a:avLst/>
          </a:prstGeom>
          <a:solidFill>
            <a:srgbClr val="A8FB9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49000"/>
              </a:lnSpc>
            </a:pPr>
            <a:endParaRPr lang="en-US" altLang="en-US" sz="200" dirty="0"/>
          </a:p>
          <a:p>
            <a:pPr marL="260985" algn="l" rtl="0" eaLnBrk="0">
              <a:lnSpc>
                <a:spcPct val="96000"/>
              </a:lnSpc>
              <a:spcBef>
                <a:spcPts val="0"/>
              </a:spcBef>
            </a:pP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小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昭</a:t>
            </a:r>
            <a:endParaRPr lang="en-US" altLang="en-US" sz="1200" dirty="0"/>
          </a:p>
        </p:txBody>
      </p:sp>
      <p:sp>
        <p:nvSpPr>
          <p:cNvPr id="900" name="textbox 900"/>
          <p:cNvSpPr/>
          <p:nvPr/>
        </p:nvSpPr>
        <p:spPr>
          <a:xfrm>
            <a:off x="6348983" y="5728715"/>
            <a:ext cx="802005" cy="283845"/>
          </a:xfrm>
          <a:prstGeom prst="rect">
            <a:avLst/>
          </a:prstGeom>
          <a:solidFill>
            <a:srgbClr val="19C3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2000"/>
              </a:lnSpc>
            </a:pPr>
            <a:endParaRPr lang="en-US" altLang="en-US" sz="400" dirty="0"/>
          </a:p>
          <a:p>
            <a:pPr marL="280670" algn="l" rtl="0" eaLnBrk="0">
              <a:lnSpc>
                <a:spcPct val="73000"/>
              </a:lnSpc>
              <a:spcBef>
                <a:spcPts val="5"/>
              </a:spcBef>
            </a:pPr>
            <a:r>
              <a:rPr sz="1400" spc="-3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100</a:t>
            </a:r>
            <a:endParaRPr lang="en-US" altLang="en-US" sz="1400" dirty="0"/>
          </a:p>
        </p:txBody>
      </p:sp>
      <p:sp>
        <p:nvSpPr>
          <p:cNvPr id="901" name="textbox 901"/>
          <p:cNvSpPr/>
          <p:nvPr/>
        </p:nvSpPr>
        <p:spPr>
          <a:xfrm>
            <a:off x="6348983" y="5992367"/>
            <a:ext cx="802005" cy="283845"/>
          </a:xfrm>
          <a:prstGeom prst="rect">
            <a:avLst/>
          </a:prstGeom>
          <a:solidFill>
            <a:srgbClr val="19C3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2000"/>
              </a:lnSpc>
            </a:pPr>
            <a:endParaRPr lang="en-US" altLang="en-US" sz="400" dirty="0"/>
          </a:p>
          <a:p>
            <a:pPr marL="280670" algn="l" rtl="0" eaLnBrk="0">
              <a:lnSpc>
                <a:spcPct val="73000"/>
              </a:lnSpc>
              <a:spcBef>
                <a:spcPts val="5"/>
              </a:spcBef>
            </a:pPr>
            <a:r>
              <a:rPr sz="1400" spc="-3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101</a:t>
            </a:r>
            <a:endParaRPr lang="en-US" altLang="en-US" sz="1400" dirty="0"/>
          </a:p>
        </p:txBody>
      </p:sp>
      <p:sp>
        <p:nvSpPr>
          <p:cNvPr id="902" name="textbox 902"/>
          <p:cNvSpPr/>
          <p:nvPr/>
        </p:nvSpPr>
        <p:spPr>
          <a:xfrm>
            <a:off x="6348983" y="3589020"/>
            <a:ext cx="802005" cy="283845"/>
          </a:xfrm>
          <a:prstGeom prst="rect">
            <a:avLst/>
          </a:prstGeom>
          <a:solidFill>
            <a:srgbClr val="19C3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2000"/>
              </a:lnSpc>
            </a:pPr>
            <a:endParaRPr lang="en-US" altLang="en-US" sz="400" dirty="0"/>
          </a:p>
          <a:p>
            <a:pPr marL="271780" algn="l" rtl="0" eaLnBrk="0">
              <a:lnSpc>
                <a:spcPct val="73000"/>
              </a:lnSpc>
              <a:spcBef>
                <a:spcPts val="5"/>
              </a:spcBef>
            </a:pPr>
            <a:r>
              <a:rPr sz="140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00</a:t>
            </a: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4</a:t>
            </a:r>
            <a:endParaRPr lang="en-US" altLang="en-US" sz="1400" dirty="0"/>
          </a:p>
        </p:txBody>
      </p:sp>
      <p:grpSp>
        <p:nvGrpSpPr>
          <p:cNvPr id="192" name="group 19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903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04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905" name="textbox 905"/>
          <p:cNvSpPr/>
          <p:nvPr/>
        </p:nvSpPr>
        <p:spPr>
          <a:xfrm>
            <a:off x="6348983" y="3858767"/>
            <a:ext cx="802005" cy="281940"/>
          </a:xfrm>
          <a:prstGeom prst="rect">
            <a:avLst/>
          </a:prstGeom>
          <a:solidFill>
            <a:srgbClr val="19C3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400" dirty="0"/>
          </a:p>
          <a:p>
            <a:pPr marL="271780" algn="l" rtl="0" eaLnBrk="0">
              <a:lnSpc>
                <a:spcPct val="73000"/>
              </a:lnSpc>
              <a:spcBef>
                <a:spcPts val="5"/>
              </a:spcBef>
            </a:pPr>
            <a:r>
              <a:rPr sz="140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00</a:t>
            </a: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endParaRPr lang="en-US" altLang="en-US" sz="1400" dirty="0"/>
          </a:p>
        </p:txBody>
      </p:sp>
      <p:sp>
        <p:nvSpPr>
          <p:cNvPr id="906" name="textbox 906"/>
          <p:cNvSpPr/>
          <p:nvPr/>
        </p:nvSpPr>
        <p:spPr>
          <a:xfrm>
            <a:off x="6348983" y="4122420"/>
            <a:ext cx="802005" cy="281940"/>
          </a:xfrm>
          <a:prstGeom prst="rect">
            <a:avLst/>
          </a:prstGeom>
          <a:solidFill>
            <a:srgbClr val="19C3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</a:pPr>
            <a:endParaRPr lang="en-US" altLang="en-US" sz="400" dirty="0"/>
          </a:p>
          <a:p>
            <a:pPr marL="271780" algn="l" rtl="0" eaLnBrk="0">
              <a:lnSpc>
                <a:spcPct val="74000"/>
              </a:lnSpc>
              <a:spcBef>
                <a:spcPts val="5"/>
              </a:spcBef>
            </a:pPr>
            <a:r>
              <a:rPr sz="140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00</a:t>
            </a: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</a:t>
            </a:r>
            <a:endParaRPr lang="en-US" altLang="en-US" sz="1400" dirty="0"/>
          </a:p>
        </p:txBody>
      </p:sp>
      <p:sp>
        <p:nvSpPr>
          <p:cNvPr id="907" name="textbox 907"/>
          <p:cNvSpPr/>
          <p:nvPr/>
        </p:nvSpPr>
        <p:spPr>
          <a:xfrm>
            <a:off x="4000500" y="4215383"/>
            <a:ext cx="802005" cy="263525"/>
          </a:xfrm>
          <a:prstGeom prst="rect">
            <a:avLst/>
          </a:prstGeom>
          <a:solidFill>
            <a:srgbClr val="A8FB9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44000"/>
              </a:lnSpc>
            </a:pPr>
            <a:endParaRPr lang="en-US" altLang="en-US" sz="200" dirty="0"/>
          </a:p>
          <a:p>
            <a:pPr marL="254000" algn="l" rtl="0" eaLnBrk="0">
              <a:lnSpc>
                <a:spcPct val="96000"/>
              </a:lnSpc>
              <a:spcBef>
                <a:spcPts val="0"/>
              </a:spcBef>
            </a:pP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杨逍</a:t>
            </a:r>
            <a:endParaRPr lang="en-US" altLang="en-US" sz="1200" dirty="0"/>
          </a:p>
        </p:txBody>
      </p:sp>
      <p:sp>
        <p:nvSpPr>
          <p:cNvPr id="908" name="textbox 908"/>
          <p:cNvSpPr/>
          <p:nvPr/>
        </p:nvSpPr>
        <p:spPr>
          <a:xfrm>
            <a:off x="6348983" y="4925567"/>
            <a:ext cx="802005" cy="281940"/>
          </a:xfrm>
          <a:prstGeom prst="rect">
            <a:avLst/>
          </a:prstGeom>
          <a:solidFill>
            <a:srgbClr val="19C3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400" dirty="0"/>
          </a:p>
          <a:p>
            <a:pPr marL="271780" algn="l" rtl="0" eaLnBrk="0">
              <a:lnSpc>
                <a:spcPct val="73000"/>
              </a:lnSpc>
              <a:spcBef>
                <a:spcPts val="5"/>
              </a:spcBef>
            </a:pPr>
            <a:r>
              <a:rPr sz="140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00</a:t>
            </a: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endParaRPr lang="en-US" altLang="en-US" sz="1400" dirty="0"/>
          </a:p>
        </p:txBody>
      </p:sp>
      <p:sp>
        <p:nvSpPr>
          <p:cNvPr id="909" name="textbox 909"/>
          <p:cNvSpPr/>
          <p:nvPr/>
        </p:nvSpPr>
        <p:spPr>
          <a:xfrm>
            <a:off x="6348983" y="6269735"/>
            <a:ext cx="802005" cy="283209"/>
          </a:xfrm>
          <a:prstGeom prst="rect">
            <a:avLst/>
          </a:prstGeom>
          <a:solidFill>
            <a:srgbClr val="19C3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marL="346075" algn="l" rtl="0" eaLnBrk="0">
              <a:lnSpc>
                <a:spcPts val="485"/>
              </a:lnSpc>
              <a:spcBef>
                <a:spcPts val="5"/>
              </a:spcBef>
            </a:pPr>
            <a:r>
              <a:rPr sz="1400" spc="-3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..</a:t>
            </a:r>
            <a:r>
              <a:rPr sz="14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</a:t>
            </a:r>
            <a:endParaRPr lang="en-US" altLang="en-US" sz="1400" dirty="0"/>
          </a:p>
        </p:txBody>
      </p:sp>
      <p:sp>
        <p:nvSpPr>
          <p:cNvPr id="910" name="textbox 910"/>
          <p:cNvSpPr/>
          <p:nvPr/>
        </p:nvSpPr>
        <p:spPr>
          <a:xfrm>
            <a:off x="6348983" y="5457444"/>
            <a:ext cx="802005" cy="283209"/>
          </a:xfrm>
          <a:prstGeom prst="rect">
            <a:avLst/>
          </a:prstGeom>
          <a:solidFill>
            <a:srgbClr val="19C3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marL="346075" algn="l" rtl="0" eaLnBrk="0">
              <a:lnSpc>
                <a:spcPts val="485"/>
              </a:lnSpc>
              <a:spcBef>
                <a:spcPts val="0"/>
              </a:spcBef>
            </a:pPr>
            <a:r>
              <a:rPr sz="1400" spc="-3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..</a:t>
            </a:r>
            <a:r>
              <a:rPr sz="140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</a:t>
            </a:r>
            <a:endParaRPr lang="en-US" altLang="en-US" sz="1400" dirty="0"/>
          </a:p>
        </p:txBody>
      </p:sp>
      <p:sp>
        <p:nvSpPr>
          <p:cNvPr id="911" name="textbox 911"/>
          <p:cNvSpPr/>
          <p:nvPr/>
        </p:nvSpPr>
        <p:spPr>
          <a:xfrm>
            <a:off x="6348983" y="5189220"/>
            <a:ext cx="802005" cy="281940"/>
          </a:xfrm>
          <a:prstGeom prst="rect">
            <a:avLst/>
          </a:prstGeom>
          <a:solidFill>
            <a:srgbClr val="19C3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400" dirty="0"/>
          </a:p>
          <a:p>
            <a:pPr marL="271780" algn="l" rtl="0" eaLnBrk="0">
              <a:lnSpc>
                <a:spcPct val="73000"/>
              </a:lnSpc>
              <a:spcBef>
                <a:spcPts val="5"/>
              </a:spcBef>
            </a:pPr>
            <a:r>
              <a:rPr sz="140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01</a:t>
            </a: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endParaRPr lang="en-US" altLang="en-US" sz="1400" dirty="0"/>
          </a:p>
        </p:txBody>
      </p:sp>
      <p:sp>
        <p:nvSpPr>
          <p:cNvPr id="912" name="textbox 912"/>
          <p:cNvSpPr/>
          <p:nvPr/>
        </p:nvSpPr>
        <p:spPr>
          <a:xfrm>
            <a:off x="4000500" y="3598164"/>
            <a:ext cx="802005" cy="262254"/>
          </a:xfrm>
          <a:prstGeom prst="rect">
            <a:avLst/>
          </a:prstGeom>
          <a:solidFill>
            <a:srgbClr val="A8FB9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46000"/>
              </a:lnSpc>
            </a:pPr>
            <a:endParaRPr lang="en-US" altLang="en-US" sz="200" dirty="0"/>
          </a:p>
          <a:p>
            <a:pPr marL="184150" algn="l" rtl="0" eaLnBrk="0">
              <a:lnSpc>
                <a:spcPct val="95000"/>
              </a:lnSpc>
              <a:spcBef>
                <a:spcPts val="0"/>
              </a:spcBef>
            </a:pP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张无忌</a:t>
            </a:r>
            <a:endParaRPr lang="en-US" altLang="en-US" sz="1200" dirty="0"/>
          </a:p>
        </p:txBody>
      </p:sp>
      <p:sp>
        <p:nvSpPr>
          <p:cNvPr id="913" name="textbox 913"/>
          <p:cNvSpPr/>
          <p:nvPr/>
        </p:nvSpPr>
        <p:spPr>
          <a:xfrm>
            <a:off x="4000500" y="4826508"/>
            <a:ext cx="802005" cy="261620"/>
          </a:xfrm>
          <a:prstGeom prst="rect">
            <a:avLst/>
          </a:prstGeom>
          <a:solidFill>
            <a:srgbClr val="A8FB9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46000"/>
              </a:lnSpc>
            </a:pPr>
            <a:endParaRPr lang="en-US" altLang="en-US" sz="200" dirty="0"/>
          </a:p>
          <a:p>
            <a:pPr marL="184150" algn="l" rtl="0" eaLnBrk="0">
              <a:lnSpc>
                <a:spcPct val="95000"/>
              </a:lnSpc>
              <a:spcBef>
                <a:spcPts val="0"/>
              </a:spcBef>
            </a:pP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韦一笑</a:t>
            </a:r>
            <a:endParaRPr lang="en-US" altLang="en-US" sz="1200" dirty="0"/>
          </a:p>
        </p:txBody>
      </p:sp>
      <p:sp>
        <p:nvSpPr>
          <p:cNvPr id="914" name="textbox 914"/>
          <p:cNvSpPr/>
          <p:nvPr/>
        </p:nvSpPr>
        <p:spPr>
          <a:xfrm>
            <a:off x="6348983" y="2785872"/>
            <a:ext cx="802005" cy="281940"/>
          </a:xfrm>
          <a:prstGeom prst="rect">
            <a:avLst/>
          </a:prstGeom>
          <a:solidFill>
            <a:srgbClr val="19C3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400" dirty="0"/>
          </a:p>
          <a:p>
            <a:pPr marL="271780" algn="l" rtl="0" eaLnBrk="0">
              <a:lnSpc>
                <a:spcPct val="73000"/>
              </a:lnSpc>
              <a:spcBef>
                <a:spcPts val="5"/>
              </a:spcBef>
            </a:pPr>
            <a:r>
              <a:rPr sz="140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00</a:t>
            </a: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</a:t>
            </a:r>
            <a:endParaRPr lang="en-US" altLang="en-US" sz="1400" dirty="0"/>
          </a:p>
        </p:txBody>
      </p:sp>
      <p:sp>
        <p:nvSpPr>
          <p:cNvPr id="915" name="textbox 915"/>
          <p:cNvSpPr/>
          <p:nvPr/>
        </p:nvSpPr>
        <p:spPr>
          <a:xfrm>
            <a:off x="6348983" y="3049524"/>
            <a:ext cx="802005" cy="281940"/>
          </a:xfrm>
          <a:prstGeom prst="rect">
            <a:avLst/>
          </a:prstGeom>
          <a:solidFill>
            <a:srgbClr val="19C3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400" dirty="0"/>
          </a:p>
          <a:p>
            <a:pPr marL="271780" algn="l" rtl="0" eaLnBrk="0">
              <a:lnSpc>
                <a:spcPct val="73000"/>
              </a:lnSpc>
              <a:spcBef>
                <a:spcPts val="5"/>
              </a:spcBef>
            </a:pPr>
            <a:r>
              <a:rPr sz="140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00</a:t>
            </a: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</a:t>
            </a:r>
            <a:endParaRPr lang="en-US" altLang="en-US" sz="1400" dirty="0"/>
          </a:p>
        </p:txBody>
      </p:sp>
      <p:sp>
        <p:nvSpPr>
          <p:cNvPr id="916" name="textbox 916"/>
          <p:cNvSpPr/>
          <p:nvPr/>
        </p:nvSpPr>
        <p:spPr>
          <a:xfrm>
            <a:off x="4000500" y="2980944"/>
            <a:ext cx="802005" cy="264159"/>
          </a:xfrm>
          <a:prstGeom prst="rect">
            <a:avLst/>
          </a:prstGeom>
          <a:solidFill>
            <a:srgbClr val="A8FB9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45000"/>
              </a:lnSpc>
            </a:pPr>
            <a:endParaRPr lang="en-US" altLang="en-US" sz="200" dirty="0"/>
          </a:p>
          <a:p>
            <a:pPr marL="255905" algn="l" rtl="0" eaLnBrk="0">
              <a:lnSpc>
                <a:spcPct val="96000"/>
              </a:lnSpc>
              <a:spcBef>
                <a:spcPts val="0"/>
              </a:spcBef>
            </a:pP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金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庸</a:t>
            </a:r>
            <a:endParaRPr lang="en-US" altLang="en-US" sz="1200" dirty="0"/>
          </a:p>
        </p:txBody>
      </p:sp>
      <p:sp>
        <p:nvSpPr>
          <p:cNvPr id="917" name="textbox 917"/>
          <p:cNvSpPr/>
          <p:nvPr/>
        </p:nvSpPr>
        <p:spPr>
          <a:xfrm>
            <a:off x="6348983" y="3317748"/>
            <a:ext cx="802005" cy="281940"/>
          </a:xfrm>
          <a:prstGeom prst="rect">
            <a:avLst/>
          </a:prstGeom>
          <a:solidFill>
            <a:srgbClr val="19C3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400" dirty="0"/>
          </a:p>
          <a:p>
            <a:pPr marL="271780" algn="l" rtl="0" eaLnBrk="0">
              <a:lnSpc>
                <a:spcPct val="73000"/>
              </a:lnSpc>
              <a:spcBef>
                <a:spcPts val="5"/>
              </a:spcBef>
            </a:pPr>
            <a:r>
              <a:rPr sz="140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00</a:t>
            </a: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</a:t>
            </a:r>
            <a:endParaRPr lang="en-US" altLang="en-US" sz="1400" dirty="0"/>
          </a:p>
        </p:txBody>
      </p:sp>
      <p:sp>
        <p:nvSpPr>
          <p:cNvPr id="918" name="textbox 918"/>
          <p:cNvSpPr/>
          <p:nvPr/>
        </p:nvSpPr>
        <p:spPr>
          <a:xfrm>
            <a:off x="6348983" y="4390644"/>
            <a:ext cx="802005" cy="281940"/>
          </a:xfrm>
          <a:prstGeom prst="rect">
            <a:avLst/>
          </a:prstGeom>
          <a:solidFill>
            <a:srgbClr val="19C3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400" dirty="0"/>
          </a:p>
          <a:p>
            <a:pPr marL="271780" algn="l" rtl="0" eaLnBrk="0">
              <a:lnSpc>
                <a:spcPct val="73000"/>
              </a:lnSpc>
              <a:spcBef>
                <a:spcPts val="5"/>
              </a:spcBef>
            </a:pPr>
            <a:r>
              <a:rPr sz="140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00</a:t>
            </a: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7</a:t>
            </a:r>
            <a:endParaRPr lang="en-US" altLang="en-US" sz="1400" dirty="0"/>
          </a:p>
        </p:txBody>
      </p:sp>
      <p:sp>
        <p:nvSpPr>
          <p:cNvPr id="919" name="textbox 919"/>
          <p:cNvSpPr/>
          <p:nvPr/>
        </p:nvSpPr>
        <p:spPr>
          <a:xfrm>
            <a:off x="6348983" y="4654296"/>
            <a:ext cx="802005" cy="281940"/>
          </a:xfrm>
          <a:prstGeom prst="rect">
            <a:avLst/>
          </a:prstGeom>
          <a:solidFill>
            <a:srgbClr val="19C3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400" dirty="0"/>
          </a:p>
          <a:p>
            <a:pPr marL="271780" algn="l" rtl="0" eaLnBrk="0">
              <a:lnSpc>
                <a:spcPct val="73000"/>
              </a:lnSpc>
              <a:spcBef>
                <a:spcPts val="5"/>
              </a:spcBef>
            </a:pPr>
            <a:r>
              <a:rPr sz="140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00</a:t>
            </a: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8</a:t>
            </a:r>
            <a:endParaRPr lang="en-US" altLang="en-US" sz="1400" dirty="0"/>
          </a:p>
        </p:txBody>
      </p:sp>
      <p:pic>
        <p:nvPicPr>
          <p:cNvPr id="920" name="picture 9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921" name="textbox 921"/>
          <p:cNvSpPr/>
          <p:nvPr/>
        </p:nvSpPr>
        <p:spPr>
          <a:xfrm>
            <a:off x="8093964" y="5992367"/>
            <a:ext cx="707390" cy="2711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20000"/>
              </a:lnSpc>
            </a:pPr>
            <a:endParaRPr lang="en-US" altLang="en-US" sz="400" dirty="0"/>
          </a:p>
          <a:p>
            <a:pPr marL="160020" algn="l" rtl="0" eaLnBrk="0">
              <a:lnSpc>
                <a:spcPct val="72000"/>
              </a:lnSpc>
              <a:spcBef>
                <a:spcPts val="0"/>
              </a:spcBef>
            </a:pPr>
            <a:r>
              <a:rPr sz="1100" spc="-2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0305a</a:t>
            </a:r>
            <a:endParaRPr lang="en-US" altLang="en-US" sz="1100" dirty="0"/>
          </a:p>
        </p:txBody>
      </p:sp>
      <p:sp>
        <p:nvSpPr>
          <p:cNvPr id="922" name="textbox 922"/>
          <p:cNvSpPr/>
          <p:nvPr/>
        </p:nvSpPr>
        <p:spPr>
          <a:xfrm>
            <a:off x="8093964" y="3048000"/>
            <a:ext cx="707390" cy="273684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lang="en-US" altLang="en-US" sz="400" dirty="0"/>
          </a:p>
          <a:p>
            <a:pPr marL="127635" algn="l" rtl="0" eaLnBrk="0">
              <a:lnSpc>
                <a:spcPct val="72000"/>
              </a:lnSpc>
              <a:spcBef>
                <a:spcPts val="0"/>
              </a:spcBef>
            </a:pP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b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4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a</a:t>
            </a:r>
            <a:r>
              <a:rPr sz="1200" spc="-1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9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6</a:t>
            </a:r>
            <a:endParaRPr lang="en-US" altLang="en-US" sz="1200" dirty="0"/>
          </a:p>
        </p:txBody>
      </p:sp>
      <p:sp>
        <p:nvSpPr>
          <p:cNvPr id="923" name="textbox 923"/>
          <p:cNvSpPr/>
          <p:nvPr/>
        </p:nvSpPr>
        <p:spPr>
          <a:xfrm>
            <a:off x="8093964" y="4657344"/>
            <a:ext cx="707390" cy="2711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9000"/>
              </a:lnSpc>
            </a:pPr>
            <a:endParaRPr lang="en-US" altLang="en-US" sz="400" dirty="0"/>
          </a:p>
          <a:p>
            <a:pPr marL="147320" algn="l" rtl="0" eaLnBrk="0">
              <a:lnSpc>
                <a:spcPct val="72000"/>
              </a:lnSpc>
              <a:spcBef>
                <a:spcPts val="5"/>
              </a:spcBef>
            </a:pPr>
            <a:r>
              <a:rPr sz="1100" spc="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b</a:t>
            </a:r>
            <a:r>
              <a:rPr sz="1100" spc="-1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4</a:t>
            </a:r>
            <a:r>
              <a:rPr sz="1100" spc="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b</a:t>
            </a:r>
            <a:r>
              <a:rPr sz="1100" spc="-1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9</a:t>
            </a:r>
            <a:r>
              <a:rPr sz="1100" spc="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5</a:t>
            </a:r>
            <a:endParaRPr lang="en-US" altLang="en-US" sz="1100" dirty="0"/>
          </a:p>
        </p:txBody>
      </p:sp>
      <p:sp>
        <p:nvSpPr>
          <p:cNvPr id="924" name="textbox 924"/>
          <p:cNvSpPr/>
          <p:nvPr/>
        </p:nvSpPr>
        <p:spPr>
          <a:xfrm>
            <a:off x="8093964" y="5184647"/>
            <a:ext cx="707390" cy="2711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7000"/>
              </a:lnSpc>
            </a:pPr>
            <a:endParaRPr lang="en-US" altLang="en-US" sz="400" dirty="0"/>
          </a:p>
          <a:p>
            <a:pPr marL="160020" algn="l" rtl="0" eaLnBrk="0">
              <a:lnSpc>
                <a:spcPct val="73000"/>
              </a:lnSpc>
              <a:spcBef>
                <a:spcPts val="5"/>
              </a:spcBef>
            </a:pPr>
            <a:r>
              <a:rPr sz="1100" spc="-2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13725</a:t>
            </a:r>
            <a:endParaRPr lang="en-US" altLang="en-US" sz="1100" dirty="0"/>
          </a:p>
        </p:txBody>
      </p:sp>
      <p:sp>
        <p:nvSpPr>
          <p:cNvPr id="925" name="textbox 925"/>
          <p:cNvSpPr/>
          <p:nvPr/>
        </p:nvSpPr>
        <p:spPr>
          <a:xfrm>
            <a:off x="8093964" y="3858768"/>
            <a:ext cx="707390" cy="27241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400" dirty="0"/>
          </a:p>
          <a:p>
            <a:pPr marL="139065" algn="l" rtl="0" eaLnBrk="0">
              <a:lnSpc>
                <a:spcPct val="72000"/>
              </a:lnSpc>
              <a:spcBef>
                <a:spcPts val="0"/>
              </a:spcBef>
            </a:pPr>
            <a:r>
              <a:rPr sz="1200" spc="-3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58d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d</a:t>
            </a:r>
            <a:r>
              <a:rPr sz="1200" spc="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a</a:t>
            </a:r>
            <a:endParaRPr lang="en-US" altLang="en-US" sz="1200" dirty="0"/>
          </a:p>
        </p:txBody>
      </p:sp>
      <p:sp>
        <p:nvSpPr>
          <p:cNvPr id="926" name="textbox 926"/>
          <p:cNvSpPr/>
          <p:nvPr/>
        </p:nvSpPr>
        <p:spPr>
          <a:xfrm>
            <a:off x="9779507" y="3855719"/>
            <a:ext cx="707390" cy="26924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</a:pPr>
            <a:endParaRPr lang="en-US" altLang="en-US" sz="400" dirty="0"/>
          </a:p>
          <a:p>
            <a:pPr marL="154305" algn="l" rtl="0" eaLnBrk="0">
              <a:lnSpc>
                <a:spcPct val="72000"/>
              </a:lnSpc>
              <a:spcBef>
                <a:spcPts val="0"/>
              </a:spcBef>
            </a:pPr>
            <a:r>
              <a:rPr sz="1100" spc="-2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a00</a:t>
            </a:r>
            <a:r>
              <a:rPr sz="1100" spc="-1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a</a:t>
            </a:r>
            <a:r>
              <a:rPr sz="1100" spc="0" dirty="0">
                <a:solidFill>
                  <a:srgbClr val="595959">
                    <a:alpha val="100000"/>
                  </a:srgbClr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</a:rPr>
              <a:t>c</a:t>
            </a:r>
            <a:endParaRPr lang="en-US" altLang="en-US" sz="1100" dirty="0"/>
          </a:p>
        </p:txBody>
      </p:sp>
      <p:pic>
        <p:nvPicPr>
          <p:cNvPr id="927" name="picture 9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4802504" y="6077991"/>
            <a:ext cx="1546352" cy="96812"/>
          </a:xfrm>
          <a:prstGeom prst="rect">
            <a:avLst/>
          </a:prstGeom>
        </p:spPr>
      </p:pic>
      <p:sp>
        <p:nvSpPr>
          <p:cNvPr id="928" name="textbox 928"/>
          <p:cNvSpPr/>
          <p:nvPr/>
        </p:nvSpPr>
        <p:spPr>
          <a:xfrm>
            <a:off x="7504176" y="4658867"/>
            <a:ext cx="573405" cy="25717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3000"/>
              </a:lnSpc>
            </a:pPr>
            <a:endParaRPr lang="en-US" altLang="en-US" sz="300" dirty="0"/>
          </a:p>
          <a:p>
            <a:pPr marL="106045" algn="l" rtl="0" eaLnBrk="0">
              <a:lnSpc>
                <a:spcPts val="1120"/>
              </a:lnSpc>
              <a:spcBef>
                <a:spcPts val="0"/>
              </a:spcBef>
            </a:pPr>
            <a:r>
              <a:rPr sz="900" spc="8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张无</a:t>
            </a:r>
            <a:r>
              <a:rPr sz="900" spc="7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忌</a:t>
            </a:r>
            <a:endParaRPr lang="en-US" altLang="en-US" sz="900" dirty="0"/>
          </a:p>
        </p:txBody>
      </p:sp>
      <p:sp>
        <p:nvSpPr>
          <p:cNvPr id="929" name="textbox 929"/>
          <p:cNvSpPr/>
          <p:nvPr/>
        </p:nvSpPr>
        <p:spPr>
          <a:xfrm>
            <a:off x="7504176" y="3858767"/>
            <a:ext cx="573405" cy="26035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</a:pPr>
            <a:endParaRPr lang="en-US" altLang="en-US" sz="300" dirty="0"/>
          </a:p>
          <a:p>
            <a:pPr marL="158750" algn="l" rtl="0" eaLnBrk="0">
              <a:lnSpc>
                <a:spcPts val="1205"/>
              </a:lnSpc>
            </a:pPr>
            <a:r>
              <a:rPr sz="1000" spc="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金</a:t>
            </a:r>
            <a:r>
              <a:rPr sz="1000" spc="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庸</a:t>
            </a:r>
            <a:endParaRPr lang="en-US" altLang="en-US" sz="1000" dirty="0"/>
          </a:p>
        </p:txBody>
      </p:sp>
      <p:sp>
        <p:nvSpPr>
          <p:cNvPr id="930" name="textbox 930"/>
          <p:cNvSpPr/>
          <p:nvPr/>
        </p:nvSpPr>
        <p:spPr>
          <a:xfrm>
            <a:off x="7504176" y="5186171"/>
            <a:ext cx="573405" cy="25654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5000"/>
              </a:lnSpc>
            </a:pPr>
            <a:endParaRPr lang="en-US" altLang="en-US" sz="300" dirty="0"/>
          </a:p>
          <a:p>
            <a:pPr marL="106045" algn="l" rtl="0" eaLnBrk="0">
              <a:lnSpc>
                <a:spcPts val="1115"/>
              </a:lnSpc>
            </a:pPr>
            <a:r>
              <a:rPr sz="900" spc="8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韦一</a:t>
            </a:r>
            <a:r>
              <a:rPr sz="900" spc="6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笑</a:t>
            </a:r>
            <a:endParaRPr lang="en-US" altLang="en-US" sz="900" dirty="0"/>
          </a:p>
        </p:txBody>
      </p:sp>
      <p:sp>
        <p:nvSpPr>
          <p:cNvPr id="931" name="textbox 931"/>
          <p:cNvSpPr/>
          <p:nvPr/>
        </p:nvSpPr>
        <p:spPr>
          <a:xfrm>
            <a:off x="7504176" y="5993891"/>
            <a:ext cx="573405" cy="257809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5000"/>
              </a:lnSpc>
            </a:pPr>
            <a:endParaRPr lang="en-US" altLang="en-US" sz="300" dirty="0"/>
          </a:p>
          <a:p>
            <a:pPr marL="168910" algn="l" rtl="0" eaLnBrk="0">
              <a:lnSpc>
                <a:spcPts val="1125"/>
              </a:lnSpc>
            </a:pPr>
            <a:r>
              <a:rPr sz="900" spc="7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小</a:t>
            </a:r>
            <a:r>
              <a:rPr sz="900" spc="5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昭</a:t>
            </a:r>
            <a:endParaRPr lang="en-US" altLang="en-US" sz="900" dirty="0"/>
          </a:p>
        </p:txBody>
      </p:sp>
      <p:sp>
        <p:nvSpPr>
          <p:cNvPr id="932" name="textbox 932"/>
          <p:cNvSpPr/>
          <p:nvPr/>
        </p:nvSpPr>
        <p:spPr>
          <a:xfrm>
            <a:off x="7504176" y="3049524"/>
            <a:ext cx="573405" cy="25717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2000"/>
              </a:lnSpc>
            </a:pPr>
            <a:endParaRPr lang="en-US" altLang="en-US" sz="300" dirty="0"/>
          </a:p>
          <a:p>
            <a:pPr marL="106680" algn="l" rtl="0" eaLnBrk="0">
              <a:lnSpc>
                <a:spcPts val="1120"/>
              </a:lnSpc>
              <a:spcBef>
                <a:spcPts val="5"/>
              </a:spcBef>
            </a:pPr>
            <a:r>
              <a:rPr sz="900" spc="8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常遇</a:t>
            </a:r>
            <a:r>
              <a:rPr sz="900" spc="6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春</a:t>
            </a:r>
            <a:endParaRPr lang="en-US" altLang="en-US" sz="900" dirty="0"/>
          </a:p>
        </p:txBody>
      </p:sp>
      <p:sp>
        <p:nvSpPr>
          <p:cNvPr id="933" name="textbox 933"/>
          <p:cNvSpPr/>
          <p:nvPr/>
        </p:nvSpPr>
        <p:spPr>
          <a:xfrm>
            <a:off x="9191244" y="3855720"/>
            <a:ext cx="571500" cy="26162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48000"/>
              </a:lnSpc>
            </a:pPr>
            <a:endParaRPr lang="en-US" altLang="en-US" sz="200" dirty="0"/>
          </a:p>
          <a:p>
            <a:pPr marL="150495" algn="l" rtl="0" eaLnBrk="0">
              <a:lnSpc>
                <a:spcPct val="96000"/>
              </a:lnSpc>
              <a:spcBef>
                <a:spcPts val="0"/>
              </a:spcBef>
            </a:pPr>
            <a:r>
              <a:rPr sz="11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杨逍</a:t>
            </a:r>
            <a:endParaRPr lang="en-US" altLang="en-US" sz="1100" dirty="0"/>
          </a:p>
        </p:txBody>
      </p:sp>
      <p:pic>
        <p:nvPicPr>
          <p:cNvPr id="934" name="picture 9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794242" y="3938778"/>
            <a:ext cx="397129" cy="76200"/>
          </a:xfrm>
          <a:prstGeom prst="rect">
            <a:avLst/>
          </a:prstGeom>
        </p:spPr>
      </p:pic>
      <p:pic>
        <p:nvPicPr>
          <p:cNvPr id="935" name="picture 9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7151243" y="5269865"/>
            <a:ext cx="353821" cy="76200"/>
          </a:xfrm>
          <a:prstGeom prst="rect">
            <a:avLst/>
          </a:prstGeom>
        </p:spPr>
      </p:pic>
      <p:pic>
        <p:nvPicPr>
          <p:cNvPr id="936" name="picture 9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7151243" y="4740783"/>
            <a:ext cx="353821" cy="76200"/>
          </a:xfrm>
          <a:prstGeom prst="rect">
            <a:avLst/>
          </a:prstGeom>
        </p:spPr>
      </p:pic>
      <p:pic>
        <p:nvPicPr>
          <p:cNvPr id="937" name="picture 9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7151369" y="3132709"/>
            <a:ext cx="353695" cy="76200"/>
          </a:xfrm>
          <a:prstGeom prst="rect">
            <a:avLst/>
          </a:prstGeom>
        </p:spPr>
      </p:pic>
      <p:pic>
        <p:nvPicPr>
          <p:cNvPr id="938" name="picture 9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7151369" y="3942207"/>
            <a:ext cx="353695" cy="76200"/>
          </a:xfrm>
          <a:prstGeom prst="rect">
            <a:avLst/>
          </a:prstGeom>
        </p:spPr>
      </p:pic>
      <p:pic>
        <p:nvPicPr>
          <p:cNvPr id="939" name="picture 9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7151369" y="6075807"/>
            <a:ext cx="353695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textbox 940"/>
          <p:cNvSpPr/>
          <p:nvPr/>
        </p:nvSpPr>
        <p:spPr>
          <a:xfrm>
            <a:off x="1002934" y="4925318"/>
            <a:ext cx="10681334" cy="1195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24130" algn="l" rtl="0" eaLnBrk="0">
              <a:lnSpc>
                <a:spcPct val="100000"/>
              </a:lnSpc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存储引擎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支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持</a:t>
            </a:r>
            <a:endParaRPr lang="en-US" altLang="en-US" sz="1500" dirty="0"/>
          </a:p>
          <a:p>
            <a:pPr algn="l" rtl="0" eaLnBrk="0">
              <a:lnSpc>
                <a:spcPct val="114000"/>
              </a:lnSpc>
            </a:pPr>
            <a:endParaRPr lang="en-US" altLang="en-US" sz="600" dirty="0"/>
          </a:p>
          <a:p>
            <a:pPr marL="13970" indent="-1270" algn="l" rtl="0" eaLnBrk="0">
              <a:lnSpc>
                <a:spcPct val="196000"/>
              </a:lnSpc>
              <a:spcBef>
                <a:spcPts val="5"/>
              </a:spcBef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MySQL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中，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支持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hash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索引的是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Memory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引擎，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而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InnoDB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中具有自适应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hash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功能，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ash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索引是存储引擎根据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+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Tree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索引在指定条件下自动构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建的。</a:t>
            </a:r>
            <a:endParaRPr lang="en-US" altLang="en-US" sz="1400" dirty="0"/>
          </a:p>
        </p:txBody>
      </p:sp>
      <p:sp>
        <p:nvSpPr>
          <p:cNvPr id="941" name="textbox 941"/>
          <p:cNvSpPr/>
          <p:nvPr/>
        </p:nvSpPr>
        <p:spPr>
          <a:xfrm>
            <a:off x="1006337" y="2348862"/>
            <a:ext cx="6296659" cy="16319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20955" algn="l" rtl="0" eaLnBrk="0">
              <a:lnSpc>
                <a:spcPct val="100000"/>
              </a:lnSpc>
            </a:pP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Hash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索引特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点</a:t>
            </a:r>
            <a:endParaRPr lang="en-US" altLang="en-US" sz="1500" dirty="0"/>
          </a:p>
          <a:p>
            <a:pPr algn="l" rtl="0" eaLnBrk="0">
              <a:lnSpc>
                <a:spcPct val="168000"/>
              </a:lnSpc>
            </a:pPr>
            <a:endParaRPr lang="en-US" altLang="en-US" sz="1000" dirty="0"/>
          </a:p>
          <a:p>
            <a:pPr marL="19050" algn="l" rtl="0" eaLnBrk="0">
              <a:lnSpc>
                <a:spcPct val="99000"/>
              </a:lnSpc>
              <a:spcBef>
                <a:spcPts val="425"/>
              </a:spcBef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1.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Hash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索引只能用于对等比较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(=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in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)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，不支持范围查询(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between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&gt;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&lt;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...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endParaRPr lang="en-US" altLang="en-US" sz="1400" dirty="0"/>
          </a:p>
          <a:p>
            <a:pPr algn="l" rtl="0" eaLnBrk="0">
              <a:lnSpc>
                <a:spcPct val="107000"/>
              </a:lnSpc>
            </a:pPr>
            <a:endParaRPr lang="en-US" altLang="en-US" sz="1000" dirty="0"/>
          </a:p>
          <a:p>
            <a:pPr marL="13970" algn="l" rtl="0" eaLnBrk="0">
              <a:lnSpc>
                <a:spcPct val="94000"/>
              </a:lnSpc>
              <a:spcBef>
                <a:spcPts val="425"/>
              </a:spcBef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2.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无法利用索引完成排序操作</a:t>
            </a:r>
            <a:endParaRPr lang="en-US" altLang="en-US" sz="14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marL="12700" algn="l" rtl="0" eaLnBrk="0">
              <a:lnSpc>
                <a:spcPct val="100000"/>
              </a:lnSpc>
              <a:spcBef>
                <a:spcPts val="0"/>
              </a:spcBef>
            </a:pP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3.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查询效率高，通常只需要一次检索就可以了，效率通常要高于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B+tree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索引</a:t>
            </a:r>
            <a:endParaRPr lang="en-US" altLang="en-US" sz="1400" dirty="0"/>
          </a:p>
        </p:txBody>
      </p:sp>
      <p:pic>
        <p:nvPicPr>
          <p:cNvPr id="942" name="picture 9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943" name="textbox 943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944" name="picture 9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945" name="picture 9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946" name="textbox 946"/>
          <p:cNvSpPr/>
          <p:nvPr/>
        </p:nvSpPr>
        <p:spPr>
          <a:xfrm>
            <a:off x="802054" y="1112977"/>
            <a:ext cx="1013460" cy="9182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索引结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20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17780" algn="l" rtl="0" eaLnBrk="0">
              <a:lnSpc>
                <a:spcPts val="1935"/>
              </a:lnSpc>
              <a:spcBef>
                <a:spcPts val="5"/>
              </a:spcBef>
            </a:pPr>
            <a:r>
              <a:rPr sz="1500" spc="-2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2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Has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</a:t>
            </a:r>
            <a:endParaRPr lang="en-US" altLang="en-US" sz="1500" dirty="0"/>
          </a:p>
        </p:txBody>
      </p:sp>
      <p:sp>
        <p:nvSpPr>
          <p:cNvPr id="947" name="textbox 947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194" name="group 19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948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49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950" name="picture 9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picture 9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600955" y="807719"/>
            <a:ext cx="7150606" cy="2243328"/>
          </a:xfrm>
          <a:prstGeom prst="rect">
            <a:avLst/>
          </a:prstGeom>
        </p:spPr>
      </p:pic>
      <p:sp>
        <p:nvSpPr>
          <p:cNvPr id="952" name="textbox 952"/>
          <p:cNvSpPr/>
          <p:nvPr/>
        </p:nvSpPr>
        <p:spPr>
          <a:xfrm>
            <a:off x="4695308" y="3208274"/>
            <a:ext cx="6064884" cy="25571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3970" algn="l" rtl="0" eaLnBrk="0">
              <a:lnSpc>
                <a:spcPct val="92000"/>
              </a:lnSpc>
            </a:pPr>
            <a:r>
              <a:rPr sz="18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为什么InnoDB存储引擎选择使用B+tr</a:t>
            </a:r>
            <a:r>
              <a:rPr sz="180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18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18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索引结构?</a:t>
            </a:r>
            <a:endParaRPr lang="en-US" altLang="en-US" sz="1800" dirty="0"/>
          </a:p>
          <a:p>
            <a:pPr algn="l" rtl="0" eaLnBrk="0">
              <a:lnSpc>
                <a:spcPct val="15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2000"/>
              </a:lnSpc>
              <a:spcBef>
                <a:spcPts val="425"/>
              </a:spcBef>
            </a:pPr>
            <a:r>
              <a:rPr sz="1400" spc="-6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400" spc="-6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400" spc="-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相对于二叉树，层级更少，搜索效率</a:t>
            </a:r>
            <a:r>
              <a:rPr sz="140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</a:t>
            </a:r>
            <a:r>
              <a:rPr sz="14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400" dirty="0"/>
          </a:p>
          <a:p>
            <a:pPr algn="l" rtl="0" eaLnBrk="0">
              <a:lnSpc>
                <a:spcPct val="14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1000"/>
              </a:lnSpc>
              <a:spcBef>
                <a:spcPts val="420"/>
              </a:spcBef>
            </a:pPr>
            <a:r>
              <a:rPr sz="1400" spc="-7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400" spc="-7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400" spc="-7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</a:t>
            </a:r>
            <a:r>
              <a:rPr sz="14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1400" spc="-7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sz="14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tree</a:t>
            </a:r>
            <a:r>
              <a:rPr sz="1400" spc="-7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，无论是叶子节点还是非叶子节点，</a:t>
            </a:r>
            <a:r>
              <a:rPr sz="1400" spc="-7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都会保存数据，</a:t>
            </a:r>
            <a:r>
              <a:rPr sz="1400" spc="-7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这样导致一</a:t>
            </a:r>
            <a:endParaRPr lang="en-US" altLang="en-US" sz="1400" dirty="0"/>
          </a:p>
          <a:p>
            <a:pPr marL="294640" indent="-1905" algn="l" rtl="0" eaLnBrk="0">
              <a:lnSpc>
                <a:spcPct val="198000"/>
              </a:lnSpc>
              <a:spcBef>
                <a:spcPts val="75"/>
              </a:spcBef>
            </a:pPr>
            <a:r>
              <a:rPr sz="1400" spc="-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页中存储的键值减少，指针跟着减少，要同样保存大量数据，只</a:t>
            </a:r>
            <a:r>
              <a:rPr sz="140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</a:t>
            </a:r>
            <a:r>
              <a:rPr sz="14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增加树的</a:t>
            </a:r>
            <a:r>
              <a:rPr sz="14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高度，导致性能降</a:t>
            </a:r>
            <a:r>
              <a:rPr sz="140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低</a:t>
            </a:r>
            <a:r>
              <a:rPr sz="14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400" dirty="0"/>
          </a:p>
          <a:p>
            <a:pPr algn="l" rtl="0" eaLnBrk="0">
              <a:lnSpc>
                <a:spcPct val="144000"/>
              </a:lnSpc>
            </a:pPr>
            <a:endParaRPr lang="en-US" altLang="en-US" sz="1000" dirty="0"/>
          </a:p>
          <a:p>
            <a:pPr algn="l" rtl="0" eaLnBrk="0">
              <a:lnSpc>
                <a:spcPct val="118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2000"/>
              </a:lnSpc>
              <a:spcBef>
                <a:spcPts val="0"/>
              </a:spcBef>
            </a:pPr>
            <a:r>
              <a:rPr sz="1400" spc="-7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400" spc="-7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400" spc="-7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相对Hash索引，</a:t>
            </a:r>
            <a:r>
              <a:rPr sz="1400" spc="-7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B+tre</a:t>
            </a:r>
            <a:r>
              <a:rPr sz="140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1400" spc="-7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支持范围匹配及排序操作；</a:t>
            </a:r>
            <a:endParaRPr lang="en-US" altLang="en-US" sz="1400" dirty="0"/>
          </a:p>
        </p:txBody>
      </p:sp>
      <p:pic>
        <p:nvPicPr>
          <p:cNvPr id="953" name="picture 9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550878" y="2336291"/>
            <a:ext cx="1801921" cy="2317587"/>
          </a:xfrm>
          <a:prstGeom prst="rect">
            <a:avLst/>
          </a:prstGeom>
        </p:spPr>
      </p:pic>
      <p:pic>
        <p:nvPicPr>
          <p:cNvPr id="954" name="picture 9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955" name="textbox 955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956" name="picture 9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957" name="picture 9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958" name="textbox 958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959" name="picture 9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249680" y="1656588"/>
            <a:ext cx="737615" cy="854963"/>
          </a:xfrm>
          <a:prstGeom prst="rect">
            <a:avLst/>
          </a:prstGeom>
        </p:spPr>
      </p:pic>
      <p:sp>
        <p:nvSpPr>
          <p:cNvPr id="960" name="textbox 960"/>
          <p:cNvSpPr/>
          <p:nvPr/>
        </p:nvSpPr>
        <p:spPr>
          <a:xfrm>
            <a:off x="1993127" y="3112942"/>
            <a:ext cx="998855" cy="6000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9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</a:t>
            </a:r>
            <a:r>
              <a:rPr sz="390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考</a:t>
            </a:r>
            <a:endParaRPr lang="en-US" altLang="en-US" sz="3900" dirty="0"/>
          </a:p>
        </p:txBody>
      </p:sp>
      <p:pic>
        <p:nvPicPr>
          <p:cNvPr id="961" name="picture 9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22812" y="4105655"/>
            <a:ext cx="533745" cy="548223"/>
          </a:xfrm>
          <a:prstGeom prst="rect">
            <a:avLst/>
          </a:prstGeom>
        </p:spPr>
      </p:pic>
      <p:pic>
        <p:nvPicPr>
          <p:cNvPr id="962" name="picture 9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332988" y="2110740"/>
            <a:ext cx="489203" cy="565403"/>
          </a:xfrm>
          <a:prstGeom prst="rect">
            <a:avLst/>
          </a:prstGeom>
        </p:spPr>
      </p:pic>
      <p:grpSp>
        <p:nvGrpSpPr>
          <p:cNvPr id="196" name="group 19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963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64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965" name="picture 9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966" name="picture 9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022812" y="3417224"/>
            <a:ext cx="533745" cy="275391"/>
          </a:xfrm>
          <a:prstGeom prst="rect">
            <a:avLst/>
          </a:prstGeom>
        </p:spPr>
      </p:pic>
      <p:pic>
        <p:nvPicPr>
          <p:cNvPr id="967" name="picture 9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3678485" y="4783698"/>
            <a:ext cx="496199" cy="138958"/>
          </a:xfrm>
          <a:prstGeom prst="rect">
            <a:avLst/>
          </a:prstGeom>
        </p:spPr>
      </p:pic>
      <p:pic>
        <p:nvPicPr>
          <p:cNvPr id="968" name="picture 96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3678485" y="4338690"/>
            <a:ext cx="496199" cy="138958"/>
          </a:xfrm>
          <a:prstGeom prst="rect">
            <a:avLst/>
          </a:prstGeom>
        </p:spPr>
      </p:pic>
      <p:sp>
        <p:nvSpPr>
          <p:cNvPr id="969" name="rect"/>
          <p:cNvSpPr/>
          <p:nvPr/>
        </p:nvSpPr>
        <p:spPr>
          <a:xfrm>
            <a:off x="1019301" y="3686936"/>
            <a:ext cx="12700" cy="697230"/>
          </a:xfrm>
          <a:prstGeom prst="rect">
            <a:avLst/>
          </a:prstGeom>
          <a:solidFill>
            <a:srgbClr val="515151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70" name="rect"/>
          <p:cNvSpPr/>
          <p:nvPr/>
        </p:nvSpPr>
        <p:spPr>
          <a:xfrm>
            <a:off x="3673220" y="4469129"/>
            <a:ext cx="19050" cy="323088"/>
          </a:xfrm>
          <a:prstGeom prst="rect">
            <a:avLst/>
          </a:prstGeom>
          <a:solidFill>
            <a:srgbClr val="AD2B2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71" name="rect"/>
          <p:cNvSpPr/>
          <p:nvPr/>
        </p:nvSpPr>
        <p:spPr>
          <a:xfrm>
            <a:off x="4160900" y="4469129"/>
            <a:ext cx="19050" cy="323088"/>
          </a:xfrm>
          <a:prstGeom prst="rect">
            <a:avLst/>
          </a:prstGeom>
          <a:solidFill>
            <a:srgbClr val="AD2B2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textbox 972"/>
          <p:cNvSpPr/>
          <p:nvPr/>
        </p:nvSpPr>
        <p:spPr>
          <a:xfrm>
            <a:off x="5358111" y="2444286"/>
            <a:ext cx="1464944" cy="3863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320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endParaRPr lang="en-US" altLang="en-US" sz="3200" dirty="0"/>
          </a:p>
          <a:p>
            <a:pPr marL="17780" algn="l" rtl="0" eaLnBrk="0">
              <a:lnSpc>
                <a:spcPts val="1860"/>
              </a:lnSpc>
              <a:spcBef>
                <a:spcPts val="132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述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65"/>
              </a:lnSpc>
              <a:spcBef>
                <a:spcPts val="45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50"/>
              </a:lnSpc>
              <a:spcBef>
                <a:spcPts val="455"/>
              </a:spcBef>
            </a:pP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60"/>
              </a:lnSpc>
              <a:spcBef>
                <a:spcPts val="455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7780" algn="l" rtl="0" eaLnBrk="0">
              <a:lnSpc>
                <a:spcPct val="97000"/>
              </a:lnSpc>
              <a:spcBef>
                <a:spcPts val="460"/>
              </a:spcBef>
            </a:pP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性能分</a:t>
            </a:r>
            <a:r>
              <a:rPr sz="15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析</a:t>
            </a:r>
            <a:endParaRPr lang="en-US" altLang="en-US" sz="1500" dirty="0"/>
          </a:p>
          <a:p>
            <a:pPr algn="l" rtl="0" eaLnBrk="0">
              <a:lnSpc>
                <a:spcPct val="140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50"/>
              </a:lnSpc>
              <a:spcBef>
                <a:spcPts val="46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17780" algn="l" rtl="0" eaLnBrk="0">
              <a:lnSpc>
                <a:spcPts val="1850"/>
              </a:lnSpc>
              <a:spcBef>
                <a:spcPts val="5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索引设计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则</a:t>
            </a:r>
            <a:endParaRPr lang="en-US" altLang="en-US" sz="1500" dirty="0"/>
          </a:p>
        </p:txBody>
      </p:sp>
      <p:grpSp>
        <p:nvGrpSpPr>
          <p:cNvPr id="198" name="group 198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973" name="picture 97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974" name="textbox 974"/>
            <p:cNvSpPr/>
            <p:nvPr/>
          </p:nvSpPr>
          <p:spPr>
            <a:xfrm>
              <a:off x="-12700" y="-12700"/>
              <a:ext cx="1437005" cy="14643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marL="732155" algn="l" rtl="0" eaLnBrk="0">
                <a:lnSpc>
                  <a:spcPct val="86000"/>
                </a:lnSpc>
                <a:spcBef>
                  <a:spcPts val="0"/>
                </a:spcBef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5" name="table 975"/>
          <p:cNvGraphicFramePr>
            <a:graphicFrameLocks noGrp="1"/>
          </p:cNvGraphicFramePr>
          <p:nvPr/>
        </p:nvGraphicFramePr>
        <p:xfrm>
          <a:off x="704532" y="1923541"/>
          <a:ext cx="10704194" cy="2893060"/>
        </p:xfrm>
        <a:graphic>
          <a:graphicData uri="http://schemas.openxmlformats.org/drawingml/2006/table">
            <a:tbl>
              <a:tblPr/>
              <a:tblGrid>
                <a:gridCol w="1390015"/>
                <a:gridCol w="5407659"/>
                <a:gridCol w="2772410"/>
                <a:gridCol w="1134110"/>
              </a:tblGrid>
              <a:tr h="8026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497205" algn="l" rtl="0" eaLnBrk="0">
                        <a:lnSpc>
                          <a:spcPts val="1850"/>
                        </a:lnSpc>
                      </a:pPr>
                      <a:r>
                        <a:rPr sz="1500" spc="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分</a:t>
                      </a:r>
                      <a:r>
                        <a:rPr sz="150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类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2504440" algn="l" rtl="0" eaLnBrk="0">
                        <a:lnSpc>
                          <a:spcPts val="1865"/>
                        </a:lnSpc>
                      </a:pPr>
                      <a:r>
                        <a:rPr sz="1500" spc="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含</a:t>
                      </a:r>
                      <a:r>
                        <a:rPr sz="150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义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1184275" algn="l" rtl="0" eaLnBrk="0">
                        <a:lnSpc>
                          <a:spcPts val="1865"/>
                        </a:lnSpc>
                      </a:pPr>
                      <a:r>
                        <a:rPr sz="1500" spc="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特</a:t>
                      </a:r>
                      <a:r>
                        <a:rPr sz="150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点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264795" algn="l" rtl="0" eaLnBrk="0">
                        <a:lnSpc>
                          <a:spcPts val="1860"/>
                        </a:lnSpc>
                      </a:pPr>
                      <a:r>
                        <a:rPr sz="1500" spc="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关键</a:t>
                      </a:r>
                      <a:r>
                        <a:rPr sz="150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字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</a:tr>
              <a:tr h="50926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marL="114300" algn="l" rtl="0" eaLnBrk="0">
                        <a:lnSpc>
                          <a:spcPct val="9300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主键索引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marL="101600" algn="l" rtl="0" eaLnBrk="0">
                        <a:lnSpc>
                          <a:spcPct val="9200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针对于表中主键创</a:t>
                      </a: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建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的索引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marL="107315" algn="l" rtl="0" eaLnBrk="0">
                        <a:lnSpc>
                          <a:spcPct val="92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默认自动创建,</a:t>
                      </a: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只能有一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1000" dirty="0"/>
                    </a:p>
                    <a:p>
                      <a:pPr marL="116840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1400" spc="-7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PRIMAR</a:t>
                      </a:r>
                      <a:r>
                        <a:rPr sz="1400" spc="-5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Y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0926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marL="123190" algn="l" rtl="0" eaLnBrk="0">
                        <a:lnSpc>
                          <a:spcPct val="93000"/>
                        </a:lnSpc>
                        <a:spcBef>
                          <a:spcPts val="0"/>
                        </a:spcBef>
                      </a:pPr>
                      <a:r>
                        <a:rPr sz="1400" spc="-5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唯一索</a:t>
                      </a:r>
                      <a:r>
                        <a:rPr sz="1400" spc="-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引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marL="103505" algn="l" rtl="0" eaLnBrk="0">
                        <a:lnSpc>
                          <a:spcPct val="91000"/>
                        </a:lnSpc>
                        <a:spcBef>
                          <a:spcPts val="0"/>
                        </a:spcBef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避免同一个表中某数据列中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的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值重复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marL="113665" algn="l" rtl="0" eaLnBrk="0">
                        <a:lnSpc>
                          <a:spcPct val="92000"/>
                        </a:lnSpc>
                        <a:spcBef>
                          <a:spcPts val="5"/>
                        </a:spcBef>
                      </a:pPr>
                      <a:r>
                        <a:rPr sz="1400" spc="-4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可以有多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116205" algn="l" rtl="0" eaLnBrk="0">
                        <a:lnSpc>
                          <a:spcPct val="86000"/>
                        </a:lnSpc>
                      </a:pPr>
                      <a:r>
                        <a:rPr sz="1400" spc="-7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UNIQU</a:t>
                      </a:r>
                      <a:r>
                        <a:rPr sz="1400" spc="-5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E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0990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121920" algn="l" rtl="0" eaLnBrk="0">
                        <a:lnSpc>
                          <a:spcPct val="92000"/>
                        </a:lnSpc>
                      </a:pPr>
                      <a:r>
                        <a:rPr sz="1400" spc="-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常规索引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marL="103505" algn="l" rtl="0" eaLnBrk="0">
                        <a:lnSpc>
                          <a:spcPct val="9100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快速定位特定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marL="113665" algn="l" rtl="0" eaLnBrk="0">
                        <a:lnSpc>
                          <a:spcPct val="92000"/>
                        </a:lnSpc>
                        <a:spcBef>
                          <a:spcPts val="5"/>
                        </a:spcBef>
                      </a:pPr>
                      <a:r>
                        <a:rPr sz="1400" spc="-4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可以有多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619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</a:pPr>
                      <a:endParaRPr lang="en-US" altLang="en-US" sz="1000" dirty="0"/>
                    </a:p>
                    <a:p>
                      <a:pPr marL="111760" algn="l" rtl="0" eaLnBrk="0">
                        <a:lnSpc>
                          <a:spcPct val="9300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全文索</a:t>
                      </a:r>
                      <a:r>
                        <a:rPr sz="14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引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05410" algn="l" rtl="0" eaLnBrk="0">
                        <a:lnSpc>
                          <a:spcPct val="92000"/>
                        </a:lnSpc>
                      </a:pPr>
                      <a:r>
                        <a:rPr sz="1400" spc="-6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全文索引查找的是文本中的关键词，</a:t>
                      </a:r>
                      <a:r>
                        <a:rPr sz="1400" spc="-6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</a:t>
                      </a:r>
                      <a:r>
                        <a:rPr sz="1400" spc="-6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而不是比较索</a:t>
                      </a: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引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中的值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13665" algn="l" rtl="0" eaLnBrk="0">
                        <a:lnSpc>
                          <a:spcPct val="92000"/>
                        </a:lnSpc>
                      </a:pPr>
                      <a:r>
                        <a:rPr sz="1400" spc="-4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可以有多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8000"/>
                        </a:lnSpc>
                      </a:pPr>
                      <a:endParaRPr lang="en-US" altLang="en-US" sz="1000" dirty="0"/>
                    </a:p>
                    <a:p>
                      <a:pPr marL="116840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1400" spc="-4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FULLTEX</a:t>
                      </a: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976" name="picture 9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977" name="textbox 977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978" name="picture 9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979" name="picture 9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980" name="textbox 980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981" name="textbox 981"/>
          <p:cNvSpPr/>
          <p:nvPr/>
        </p:nvSpPr>
        <p:spPr>
          <a:xfrm>
            <a:off x="802054" y="1112977"/>
            <a:ext cx="1013460" cy="305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索引分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</a:t>
            </a:r>
            <a:endParaRPr lang="en-US" altLang="en-US" sz="2000" dirty="0"/>
          </a:p>
        </p:txBody>
      </p:sp>
      <p:grpSp>
        <p:nvGrpSpPr>
          <p:cNvPr id="200" name="group 20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982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83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984" name="picture 9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6"/>
          <p:cNvSpPr/>
          <p:nvPr/>
        </p:nvSpPr>
        <p:spPr>
          <a:xfrm>
            <a:off x="5356890" y="2444286"/>
            <a:ext cx="1751329" cy="25095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320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</a:t>
            </a:r>
            <a:r>
              <a:rPr sz="32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引擎</a:t>
            </a:r>
            <a:endParaRPr lang="en-US" altLang="en-US" sz="3200" dirty="0"/>
          </a:p>
          <a:p>
            <a:pPr algn="l" rtl="0" eaLnBrk="0">
              <a:lnSpc>
                <a:spcPct val="153000"/>
              </a:lnSpc>
            </a:pPr>
            <a:endParaRPr lang="en-US" altLang="en-US" sz="1000" dirty="0"/>
          </a:p>
          <a:p>
            <a:pPr marL="19050" algn="l" rtl="0" eaLnBrk="0">
              <a:lnSpc>
                <a:spcPct val="93000"/>
              </a:lnSpc>
              <a:spcBef>
                <a:spcPts val="455"/>
              </a:spcBef>
            </a:pPr>
            <a:r>
              <a:rPr sz="1500" spc="9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9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500" spc="9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体系结</a:t>
            </a:r>
            <a:r>
              <a:rPr sz="15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1500" dirty="0"/>
          </a:p>
          <a:p>
            <a:pPr algn="l" rtl="0" eaLnBrk="0">
              <a:lnSpc>
                <a:spcPct val="145000"/>
              </a:lnSpc>
            </a:pPr>
            <a:endParaRPr lang="en-US" altLang="en-US" sz="1000" dirty="0"/>
          </a:p>
          <a:p>
            <a:pPr marL="19050" algn="l" rtl="0" eaLnBrk="0">
              <a:lnSpc>
                <a:spcPts val="1840"/>
              </a:lnSpc>
              <a:spcBef>
                <a:spcPts val="460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</a:t>
            </a:r>
            <a:endParaRPr lang="en-US" altLang="en-US" sz="1500" dirty="0"/>
          </a:p>
          <a:p>
            <a:pPr algn="l" rtl="0" eaLnBrk="0">
              <a:lnSpc>
                <a:spcPct val="133000"/>
              </a:lnSpc>
            </a:pPr>
            <a:endParaRPr lang="en-US" altLang="en-US" sz="1000" dirty="0"/>
          </a:p>
          <a:p>
            <a:pPr marL="19050" algn="l" rtl="0" eaLnBrk="0">
              <a:lnSpc>
                <a:spcPts val="1865"/>
              </a:lnSpc>
              <a:spcBef>
                <a:spcPts val="455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</a:t>
            </a:r>
            <a:endParaRPr lang="en-US" altLang="en-US" sz="1500" dirty="0"/>
          </a:p>
          <a:p>
            <a:pPr algn="l" rtl="0" eaLnBrk="0">
              <a:lnSpc>
                <a:spcPct val="129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19050" algn="l" rtl="0" eaLnBrk="0">
              <a:lnSpc>
                <a:spcPts val="1870"/>
              </a:lnSpc>
              <a:spcBef>
                <a:spcPts val="5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择</a:t>
            </a:r>
            <a:endParaRPr lang="en-US" altLang="en-US" sz="1500" dirty="0"/>
          </a:p>
        </p:txBody>
      </p:sp>
      <p:grpSp>
        <p:nvGrpSpPr>
          <p:cNvPr id="2" name="group 2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28" name="textbox 28"/>
            <p:cNvSpPr/>
            <p:nvPr/>
          </p:nvSpPr>
          <p:spPr>
            <a:xfrm>
              <a:off x="-12700" y="-12700"/>
              <a:ext cx="1437005" cy="14643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marL="752475" algn="l" rtl="0" eaLnBrk="0">
                <a:lnSpc>
                  <a:spcPct val="86000"/>
                </a:lnSpc>
                <a:spcBef>
                  <a:spcPts val="0"/>
                </a:spcBef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5" name="table 985"/>
          <p:cNvGraphicFramePr>
            <a:graphicFrameLocks noGrp="1"/>
          </p:cNvGraphicFramePr>
          <p:nvPr/>
        </p:nvGraphicFramePr>
        <p:xfrm>
          <a:off x="764920" y="2277236"/>
          <a:ext cx="10775950" cy="1715134"/>
        </p:xfrm>
        <a:graphic>
          <a:graphicData uri="http://schemas.openxmlformats.org/drawingml/2006/table">
            <a:tbl>
              <a:tblPr/>
              <a:tblGrid>
                <a:gridCol w="2265045"/>
                <a:gridCol w="6351270"/>
                <a:gridCol w="2159635"/>
              </a:tblGrid>
              <a:tr h="69024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0000"/>
                        </a:lnSpc>
                      </a:pPr>
                      <a:endParaRPr lang="en-US" altLang="en-US" sz="1000" dirty="0"/>
                    </a:p>
                    <a:p>
                      <a:pPr marL="933450" algn="l" rtl="0" eaLnBrk="0">
                        <a:lnSpc>
                          <a:spcPts val="1850"/>
                        </a:lnSpc>
                        <a:spcBef>
                          <a:spcPts val="0"/>
                        </a:spcBef>
                      </a:pPr>
                      <a:r>
                        <a:rPr sz="1500" spc="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分</a:t>
                      </a:r>
                      <a:r>
                        <a:rPr sz="150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类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0000"/>
                        </a:lnSpc>
                      </a:pPr>
                      <a:endParaRPr lang="en-US" altLang="en-US" sz="1000" dirty="0"/>
                    </a:p>
                    <a:p>
                      <a:pPr marL="2975610" algn="l" rtl="0" eaLnBrk="0">
                        <a:lnSpc>
                          <a:spcPts val="1865"/>
                        </a:lnSpc>
                        <a:spcBef>
                          <a:spcPts val="0"/>
                        </a:spcBef>
                      </a:pPr>
                      <a:r>
                        <a:rPr sz="1500" spc="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含</a:t>
                      </a:r>
                      <a:r>
                        <a:rPr sz="150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义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0000"/>
                        </a:lnSpc>
                      </a:pPr>
                      <a:endParaRPr lang="en-US" altLang="en-US" sz="1000" dirty="0"/>
                    </a:p>
                    <a:p>
                      <a:pPr marL="875030" algn="l" rtl="0" eaLnBrk="0">
                        <a:lnSpc>
                          <a:spcPts val="1865"/>
                        </a:lnSpc>
                        <a:spcBef>
                          <a:spcPts val="0"/>
                        </a:spcBef>
                      </a:pPr>
                      <a:r>
                        <a:rPr sz="1500" spc="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特</a:t>
                      </a:r>
                      <a:r>
                        <a:rPr sz="150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点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2B26"/>
                    </a:solidFill>
                  </a:tcPr>
                </a:tc>
              </a:tr>
              <a:tr h="50926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112395" algn="l" rtl="0" eaLnBrk="0">
                        <a:lnSpc>
                          <a:spcPct val="99000"/>
                        </a:lnSpc>
                      </a:pPr>
                      <a:r>
                        <a:rPr sz="14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聚集索引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(Clus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tered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Index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)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marL="105410" algn="l" rtl="0" eaLnBrk="0">
                        <a:lnSpc>
                          <a:spcPct val="91000"/>
                        </a:lnSpc>
                      </a:pP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将数据存储与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索引放到了一块，索引结构的叶子节点保存了行数据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107315" algn="l" rtl="0" eaLnBrk="0">
                        <a:lnSpc>
                          <a:spcPct val="92000"/>
                        </a:lnSpc>
                      </a:pP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必须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有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,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而且只有一个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1561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marL="115570" algn="l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14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二级索引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(Seco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ndary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Index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)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marL="105410" algn="l" rtl="0" eaLnBrk="0">
                        <a:lnSpc>
                          <a:spcPct val="91000"/>
                        </a:lnSpc>
                        <a:spcBef>
                          <a:spcPts val="0"/>
                        </a:spcBef>
                      </a:pP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将数据与索引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分开存储，索引结构的叶子节点关联的是对应的主键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lang="en-US" altLang="en-US" sz="100" dirty="0"/>
                    </a:p>
                    <a:p>
                      <a:pPr marL="110490" algn="l" rtl="0" eaLnBrk="0">
                        <a:lnSpc>
                          <a:spcPct val="94000"/>
                        </a:lnSpc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可以存</a:t>
                      </a: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在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多个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986" name="textbox 986"/>
          <p:cNvSpPr/>
          <p:nvPr/>
        </p:nvSpPr>
        <p:spPr>
          <a:xfrm>
            <a:off x="796435" y="4476953"/>
            <a:ext cx="5671184" cy="9353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聚集索引选取规则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en-US" sz="1400" dirty="0"/>
          </a:p>
          <a:p>
            <a:pPr marL="20955" algn="l" rtl="0" eaLnBrk="0">
              <a:lnSpc>
                <a:spcPct val="92000"/>
              </a:lnSpc>
              <a:spcBef>
                <a:spcPts val="1310"/>
              </a:spcBef>
            </a:pP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如果存在主键，主键索引就是聚集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引。</a:t>
            </a:r>
            <a:endParaRPr lang="en-US" altLang="en-US" sz="14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marL="20955" algn="l" rtl="0" eaLnBrk="0">
              <a:lnSpc>
                <a:spcPct val="86000"/>
              </a:lnSpc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如果不存在主键，将使用第一个唯一(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UNIQUE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)索引作为聚集索引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</p:txBody>
      </p:sp>
      <p:sp>
        <p:nvSpPr>
          <p:cNvPr id="987" name="textbox 987"/>
          <p:cNvSpPr/>
          <p:nvPr/>
        </p:nvSpPr>
        <p:spPr>
          <a:xfrm>
            <a:off x="793892" y="1112977"/>
            <a:ext cx="6076950" cy="8769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20955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索引分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</a:t>
            </a:r>
            <a:endParaRPr lang="en-US" altLang="en-US" sz="2000" dirty="0"/>
          </a:p>
          <a:p>
            <a:pPr algn="l" rtl="0" eaLnBrk="0">
              <a:lnSpc>
                <a:spcPct val="192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存储引擎中，根据索引的存储形式，又可以分为以下两种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en-US" sz="1500" dirty="0"/>
          </a:p>
        </p:txBody>
      </p:sp>
      <p:pic>
        <p:nvPicPr>
          <p:cNvPr id="988" name="picture 9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989" name="textbox 989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990" name="textbox 990"/>
          <p:cNvSpPr/>
          <p:nvPr/>
        </p:nvSpPr>
        <p:spPr>
          <a:xfrm>
            <a:off x="804816" y="5565368"/>
            <a:ext cx="7842250" cy="2209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如果表没有主键，或没有合适的唯一索引，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则InnoDB会自动生成一个row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id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作为隐藏的聚集索引。</a:t>
            </a:r>
            <a:endParaRPr lang="en-US" altLang="en-US" sz="1400" dirty="0"/>
          </a:p>
        </p:txBody>
      </p:sp>
      <p:pic>
        <p:nvPicPr>
          <p:cNvPr id="991" name="picture 9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992" name="picture 9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993" name="textbox 993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202" name="group 20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994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95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996" name="picture 9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picture 9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80288" y="1363980"/>
            <a:ext cx="10197083" cy="5195315"/>
          </a:xfrm>
          <a:prstGeom prst="rect">
            <a:avLst/>
          </a:prstGeom>
        </p:spPr>
      </p:pic>
      <p:sp>
        <p:nvSpPr>
          <p:cNvPr id="998" name="path"/>
          <p:cNvSpPr/>
          <p:nvPr/>
        </p:nvSpPr>
        <p:spPr>
          <a:xfrm>
            <a:off x="827913" y="1888617"/>
            <a:ext cx="657605" cy="4508753"/>
          </a:xfrm>
          <a:custGeom>
            <a:avLst/>
            <a:gdLst/>
            <a:ahLst/>
            <a:cxnLst/>
            <a:rect l="0" t="0" r="0" b="0"/>
            <a:pathLst>
              <a:path w="1035" h="7100">
                <a:moveTo>
                  <a:pt x="15" y="7085"/>
                </a:moveTo>
                <a:lnTo>
                  <a:pt x="1020" y="7085"/>
                </a:lnTo>
                <a:lnTo>
                  <a:pt x="1020" y="15"/>
                </a:lnTo>
                <a:lnTo>
                  <a:pt x="15" y="15"/>
                </a:lnTo>
                <a:lnTo>
                  <a:pt x="15" y="7085"/>
                </a:lnTo>
                <a:close/>
              </a:path>
            </a:pathLst>
          </a:custGeom>
          <a:noFill/>
          <a:ln w="19050" cap="flat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99" name="picture 9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000" name="path"/>
          <p:cNvSpPr/>
          <p:nvPr/>
        </p:nvSpPr>
        <p:spPr>
          <a:xfrm>
            <a:off x="1492376" y="1888617"/>
            <a:ext cx="518922" cy="4508753"/>
          </a:xfrm>
          <a:custGeom>
            <a:avLst/>
            <a:gdLst/>
            <a:ahLst/>
            <a:cxnLst/>
            <a:rect l="0" t="0" r="0" b="0"/>
            <a:pathLst>
              <a:path w="817" h="7100">
                <a:moveTo>
                  <a:pt x="15" y="7085"/>
                </a:moveTo>
                <a:lnTo>
                  <a:pt x="802" y="7085"/>
                </a:lnTo>
                <a:lnTo>
                  <a:pt x="802" y="15"/>
                </a:lnTo>
                <a:lnTo>
                  <a:pt x="15" y="15"/>
                </a:lnTo>
                <a:lnTo>
                  <a:pt x="15" y="7085"/>
                </a:lnTo>
                <a:close/>
              </a:path>
            </a:pathLst>
          </a:custGeom>
          <a:noFill/>
          <a:ln w="19050" cap="flat">
            <a:solidFill>
              <a:srgbClr val="00B05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01" name="textbox 1001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002" name="picture 10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1003" name="picture 10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004" name="textbox 1004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1005" name="picture 1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001774" y="4111752"/>
            <a:ext cx="4079875" cy="76200"/>
          </a:xfrm>
          <a:prstGeom prst="rect">
            <a:avLst/>
          </a:prstGeom>
        </p:spPr>
      </p:pic>
      <p:sp>
        <p:nvSpPr>
          <p:cNvPr id="1006" name="textbox 1006"/>
          <p:cNvSpPr/>
          <p:nvPr/>
        </p:nvSpPr>
        <p:spPr>
          <a:xfrm>
            <a:off x="802054" y="1112977"/>
            <a:ext cx="1013460" cy="305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索引分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</a:t>
            </a:r>
            <a:endParaRPr lang="en-US" altLang="en-US" sz="2000" dirty="0"/>
          </a:p>
        </p:txBody>
      </p:sp>
      <p:graphicFrame>
        <p:nvGraphicFramePr>
          <p:cNvPr id="1007" name="table 1007"/>
          <p:cNvGraphicFramePr>
            <a:graphicFrameLocks noGrp="1"/>
          </p:cNvGraphicFramePr>
          <p:nvPr/>
        </p:nvGraphicFramePr>
        <p:xfrm>
          <a:off x="10571797" y="4987861"/>
          <a:ext cx="810894" cy="286385"/>
        </p:xfrm>
        <a:graphic>
          <a:graphicData uri="http://schemas.openxmlformats.org/drawingml/2006/table">
            <a:tbl>
              <a:tblPr/>
              <a:tblGrid>
                <a:gridCol w="810894"/>
              </a:tblGrid>
              <a:tr h="27686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400" dirty="0"/>
                    </a:p>
                    <a:p>
                      <a:pPr marL="106680" algn="l" rtl="0" eaLnBrk="0">
                        <a:lnSpc>
                          <a:spcPct val="94000"/>
                        </a:lnSpc>
                        <a:spcBef>
                          <a:spcPts val="0"/>
                        </a:spcBef>
                      </a:pPr>
                      <a:r>
                        <a:rPr sz="1200" spc="-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二级</a:t>
                      </a:r>
                      <a:r>
                        <a:rPr sz="12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索</a:t>
                      </a:r>
                      <a:r>
                        <a:rPr sz="12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引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08" name="table 1008"/>
          <p:cNvGraphicFramePr>
            <a:graphicFrameLocks noGrp="1"/>
          </p:cNvGraphicFramePr>
          <p:nvPr/>
        </p:nvGraphicFramePr>
        <p:xfrm>
          <a:off x="10605325" y="2317813"/>
          <a:ext cx="809625" cy="286384"/>
        </p:xfrm>
        <a:graphic>
          <a:graphicData uri="http://schemas.openxmlformats.org/drawingml/2006/table">
            <a:tbl>
              <a:tblPr/>
              <a:tblGrid>
                <a:gridCol w="809625"/>
              </a:tblGrid>
              <a:tr h="27685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400" dirty="0"/>
                    </a:p>
                    <a:p>
                      <a:pPr marL="10287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聚集索引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04" name="group 20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009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10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011" name="picture 10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picture 10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515867" y="1363980"/>
            <a:ext cx="7060693" cy="2548127"/>
          </a:xfrm>
          <a:prstGeom prst="rect">
            <a:avLst/>
          </a:prstGeom>
        </p:spPr>
      </p:pic>
      <p:sp>
        <p:nvSpPr>
          <p:cNvPr id="1013" name="path"/>
          <p:cNvSpPr/>
          <p:nvPr/>
        </p:nvSpPr>
        <p:spPr>
          <a:xfrm>
            <a:off x="6626097" y="1398777"/>
            <a:ext cx="250443" cy="238252"/>
          </a:xfrm>
          <a:custGeom>
            <a:avLst/>
            <a:gdLst/>
            <a:ahLst/>
            <a:cxnLst/>
            <a:rect l="0" t="0" r="0" b="0"/>
            <a:pathLst>
              <a:path w="394" h="375">
                <a:moveTo>
                  <a:pt x="10" y="365"/>
                </a:moveTo>
                <a:lnTo>
                  <a:pt x="384" y="365"/>
                </a:lnTo>
                <a:lnTo>
                  <a:pt x="384" y="10"/>
                </a:lnTo>
                <a:lnTo>
                  <a:pt x="10" y="10"/>
                </a:lnTo>
                <a:lnTo>
                  <a:pt x="10" y="365"/>
                </a:lnTo>
                <a:close/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014" name="picture 10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605783" y="3980688"/>
            <a:ext cx="6777227" cy="2578607"/>
          </a:xfrm>
          <a:prstGeom prst="rect">
            <a:avLst/>
          </a:prstGeom>
        </p:spPr>
      </p:pic>
      <p:pic>
        <p:nvPicPr>
          <p:cNvPr id="1015" name="picture 10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578859" y="1129029"/>
            <a:ext cx="3505200" cy="5490261"/>
          </a:xfrm>
          <a:prstGeom prst="rect">
            <a:avLst/>
          </a:prstGeom>
        </p:spPr>
      </p:pic>
      <p:pic>
        <p:nvPicPr>
          <p:cNvPr id="1016" name="picture 10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017" name="textbox 1017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018" name="picture 10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graphicFrame>
        <p:nvGraphicFramePr>
          <p:cNvPr id="1019" name="table 1019"/>
          <p:cNvGraphicFramePr>
            <a:graphicFrameLocks noGrp="1"/>
          </p:cNvGraphicFramePr>
          <p:nvPr/>
        </p:nvGraphicFramePr>
        <p:xfrm>
          <a:off x="708596" y="1808924"/>
          <a:ext cx="2808605" cy="371475"/>
        </p:xfrm>
        <a:graphic>
          <a:graphicData uri="http://schemas.openxmlformats.org/drawingml/2006/table">
            <a:tbl>
              <a:tblPr/>
              <a:tblGrid>
                <a:gridCol w="2808605"/>
              </a:tblGrid>
              <a:tr h="3683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0" name="picture 10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10184" y="1810511"/>
            <a:ext cx="2805683" cy="368808"/>
          </a:xfrm>
          <a:prstGeom prst="rect">
            <a:avLst/>
          </a:prstGeom>
        </p:spPr>
      </p:pic>
      <p:pic>
        <p:nvPicPr>
          <p:cNvPr id="1021" name="picture 10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022" name="textbox 1022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1023" name="textbox 1023"/>
          <p:cNvSpPr/>
          <p:nvPr/>
        </p:nvSpPr>
        <p:spPr>
          <a:xfrm>
            <a:off x="802054" y="1112977"/>
            <a:ext cx="1013460" cy="305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索引分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</a:t>
            </a:r>
            <a:endParaRPr lang="en-US" altLang="en-US" sz="2000" dirty="0"/>
          </a:p>
        </p:txBody>
      </p:sp>
      <p:graphicFrame>
        <p:nvGraphicFramePr>
          <p:cNvPr id="1024" name="table 1024"/>
          <p:cNvGraphicFramePr>
            <a:graphicFrameLocks noGrp="1"/>
          </p:cNvGraphicFramePr>
          <p:nvPr/>
        </p:nvGraphicFramePr>
        <p:xfrm>
          <a:off x="10571797" y="4987861"/>
          <a:ext cx="810894" cy="286385"/>
        </p:xfrm>
        <a:graphic>
          <a:graphicData uri="http://schemas.openxmlformats.org/drawingml/2006/table">
            <a:tbl>
              <a:tblPr/>
              <a:tblGrid>
                <a:gridCol w="810894"/>
              </a:tblGrid>
              <a:tr h="27686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400" dirty="0"/>
                    </a:p>
                    <a:p>
                      <a:pPr marL="106680" algn="l" rtl="0" eaLnBrk="0">
                        <a:lnSpc>
                          <a:spcPct val="94000"/>
                        </a:lnSpc>
                        <a:spcBef>
                          <a:spcPts val="0"/>
                        </a:spcBef>
                      </a:pPr>
                      <a:r>
                        <a:rPr sz="1200" spc="-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二级</a:t>
                      </a:r>
                      <a:r>
                        <a:rPr sz="12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索</a:t>
                      </a:r>
                      <a:r>
                        <a:rPr sz="12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引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25" name="table 1025"/>
          <p:cNvGraphicFramePr>
            <a:graphicFrameLocks noGrp="1"/>
          </p:cNvGraphicFramePr>
          <p:nvPr/>
        </p:nvGraphicFramePr>
        <p:xfrm>
          <a:off x="10605325" y="2317813"/>
          <a:ext cx="809625" cy="286384"/>
        </p:xfrm>
        <a:graphic>
          <a:graphicData uri="http://schemas.openxmlformats.org/drawingml/2006/table">
            <a:tbl>
              <a:tblPr/>
              <a:tblGrid>
                <a:gridCol w="809625"/>
              </a:tblGrid>
              <a:tr h="27685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400" dirty="0"/>
                    </a:p>
                    <a:p>
                      <a:pPr marL="10287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聚集索引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26" name="table 1026"/>
          <p:cNvGraphicFramePr>
            <a:graphicFrameLocks noGrp="1"/>
          </p:cNvGraphicFramePr>
          <p:nvPr/>
        </p:nvGraphicFramePr>
        <p:xfrm>
          <a:off x="2235517" y="3907345"/>
          <a:ext cx="809625" cy="285114"/>
        </p:xfrm>
        <a:graphic>
          <a:graphicData uri="http://schemas.openxmlformats.org/drawingml/2006/table">
            <a:tbl>
              <a:tblPr/>
              <a:tblGrid>
                <a:gridCol w="809625"/>
              </a:tblGrid>
              <a:tr h="27558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400" dirty="0"/>
                    </a:p>
                    <a:p>
                      <a:pPr marL="11366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200" spc="-3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回表查</a:t>
                      </a:r>
                      <a:r>
                        <a:rPr sz="12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询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06" name="group 20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027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28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029" name="picture 10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0" name="table 1030"/>
          <p:cNvGraphicFramePr>
            <a:graphicFrameLocks noGrp="1"/>
          </p:cNvGraphicFramePr>
          <p:nvPr/>
        </p:nvGraphicFramePr>
        <p:xfrm>
          <a:off x="5557964" y="3828224"/>
          <a:ext cx="5632450" cy="1696085"/>
        </p:xfrm>
        <a:graphic>
          <a:graphicData uri="http://schemas.openxmlformats.org/drawingml/2006/table">
            <a:tbl>
              <a:tblPr/>
              <a:tblGrid>
                <a:gridCol w="5632450"/>
              </a:tblGrid>
              <a:tr h="16929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sp>
        <p:nvSpPr>
          <p:cNvPr id="1031" name="textbox 1031"/>
          <p:cNvSpPr/>
          <p:nvPr/>
        </p:nvSpPr>
        <p:spPr>
          <a:xfrm>
            <a:off x="5574868" y="3495040"/>
            <a:ext cx="4137025" cy="2616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6000"/>
              </a:lnSpc>
            </a:pPr>
            <a:r>
              <a:rPr sz="1800" spc="-8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以下SQ</a:t>
            </a:r>
            <a:r>
              <a:rPr sz="1800" spc="-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1800" spc="-8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语句，那个执行效率高？为什么？</a:t>
            </a:r>
            <a:endParaRPr lang="en-US" altLang="en-US" sz="1800" dirty="0"/>
          </a:p>
        </p:txBody>
      </p:sp>
      <p:sp>
        <p:nvSpPr>
          <p:cNvPr id="1032" name="textbox 1032"/>
          <p:cNvSpPr/>
          <p:nvPr/>
        </p:nvSpPr>
        <p:spPr>
          <a:xfrm>
            <a:off x="5234025" y="3530701"/>
            <a:ext cx="202564" cy="2374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7000"/>
              </a:lnSpc>
            </a:pPr>
            <a:r>
              <a:rPr sz="18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1800" spc="-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altLang="en-US" sz="1800" dirty="0"/>
          </a:p>
        </p:txBody>
      </p:sp>
      <p:pic>
        <p:nvPicPr>
          <p:cNvPr id="1033" name="picture 10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975094" y="5142865"/>
            <a:ext cx="582930" cy="275844"/>
          </a:xfrm>
          <a:prstGeom prst="rect">
            <a:avLst/>
          </a:prstGeom>
        </p:spPr>
      </p:pic>
      <p:pic>
        <p:nvPicPr>
          <p:cNvPr id="1034" name="picture 10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008878" y="5142865"/>
            <a:ext cx="316229" cy="275844"/>
          </a:xfrm>
          <a:prstGeom prst="rect">
            <a:avLst/>
          </a:prstGeom>
        </p:spPr>
      </p:pic>
      <p:sp>
        <p:nvSpPr>
          <p:cNvPr id="1035" name="textbox 1035"/>
          <p:cNvSpPr/>
          <p:nvPr/>
        </p:nvSpPr>
        <p:spPr>
          <a:xfrm>
            <a:off x="5639715" y="5197214"/>
            <a:ext cx="3381375" cy="233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4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备注</a:t>
            </a:r>
            <a:r>
              <a:rPr sz="14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4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为主键，</a:t>
            </a:r>
            <a:r>
              <a:rPr sz="14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</a:t>
            </a:r>
            <a:r>
              <a:rPr sz="14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字段创建的有索引；</a:t>
            </a:r>
            <a:endParaRPr lang="en-US" altLang="en-US" sz="1400" dirty="0"/>
          </a:p>
        </p:txBody>
      </p:sp>
      <p:pic>
        <p:nvPicPr>
          <p:cNvPr id="1036" name="picture 10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651880" y="4563745"/>
            <a:ext cx="3415537" cy="275844"/>
          </a:xfrm>
          <a:prstGeom prst="rect">
            <a:avLst/>
          </a:prstGeom>
        </p:spPr>
      </p:pic>
      <p:pic>
        <p:nvPicPr>
          <p:cNvPr id="1037" name="picture 10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651880" y="3984370"/>
            <a:ext cx="2923286" cy="275844"/>
          </a:xfrm>
          <a:prstGeom prst="rect">
            <a:avLst/>
          </a:prstGeom>
        </p:spPr>
      </p:pic>
      <p:pic>
        <p:nvPicPr>
          <p:cNvPr id="1038" name="picture 10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131308" y="3384804"/>
            <a:ext cx="6611111" cy="2583179"/>
          </a:xfrm>
          <a:prstGeom prst="rect">
            <a:avLst/>
          </a:prstGeom>
        </p:spPr>
      </p:pic>
      <p:pic>
        <p:nvPicPr>
          <p:cNvPr id="1039" name="picture 10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131308" y="888492"/>
            <a:ext cx="6272783" cy="2319527"/>
          </a:xfrm>
          <a:prstGeom prst="rect">
            <a:avLst/>
          </a:prstGeom>
        </p:spPr>
      </p:pic>
      <p:pic>
        <p:nvPicPr>
          <p:cNvPr id="1040" name="picture 10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550878" y="2336291"/>
            <a:ext cx="1801921" cy="2317587"/>
          </a:xfrm>
          <a:prstGeom prst="rect">
            <a:avLst/>
          </a:prstGeom>
        </p:spPr>
      </p:pic>
      <p:pic>
        <p:nvPicPr>
          <p:cNvPr id="1041" name="picture 10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042" name="textbox 1042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043" name="picture 10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1044" name="picture 10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045" name="textbox 1045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1046" name="picture 10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249680" y="1656588"/>
            <a:ext cx="737615" cy="854963"/>
          </a:xfrm>
          <a:prstGeom prst="rect">
            <a:avLst/>
          </a:prstGeom>
        </p:spPr>
      </p:pic>
      <p:sp>
        <p:nvSpPr>
          <p:cNvPr id="1047" name="textbox 1047"/>
          <p:cNvSpPr/>
          <p:nvPr/>
        </p:nvSpPr>
        <p:spPr>
          <a:xfrm>
            <a:off x="1993127" y="3112942"/>
            <a:ext cx="998855" cy="6000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9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</a:t>
            </a:r>
            <a:r>
              <a:rPr sz="390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考</a:t>
            </a:r>
            <a:endParaRPr lang="en-US" altLang="en-US" sz="3900" dirty="0"/>
          </a:p>
        </p:txBody>
      </p:sp>
      <p:pic>
        <p:nvPicPr>
          <p:cNvPr id="1048" name="picture 10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022812" y="4105655"/>
            <a:ext cx="533745" cy="548223"/>
          </a:xfrm>
          <a:prstGeom prst="rect">
            <a:avLst/>
          </a:prstGeom>
        </p:spPr>
      </p:pic>
      <p:pic>
        <p:nvPicPr>
          <p:cNvPr id="1049" name="picture 104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3332988" y="2110740"/>
            <a:ext cx="489203" cy="565403"/>
          </a:xfrm>
          <a:prstGeom prst="rect">
            <a:avLst/>
          </a:prstGeom>
        </p:spPr>
      </p:pic>
      <p:grpSp>
        <p:nvGrpSpPr>
          <p:cNvPr id="208" name="group 20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050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51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052" name="picture 10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1053" name="picture 105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3673220" y="4469129"/>
            <a:ext cx="506729" cy="323088"/>
          </a:xfrm>
          <a:prstGeom prst="rect">
            <a:avLst/>
          </a:prstGeom>
        </p:spPr>
      </p:pic>
      <p:pic>
        <p:nvPicPr>
          <p:cNvPr id="1054" name="picture 105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1022812" y="3417224"/>
            <a:ext cx="533745" cy="275391"/>
          </a:xfrm>
          <a:prstGeom prst="rect">
            <a:avLst/>
          </a:prstGeom>
        </p:spPr>
      </p:pic>
      <p:pic>
        <p:nvPicPr>
          <p:cNvPr id="1055" name="picture 105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3678485" y="4783698"/>
            <a:ext cx="496199" cy="138958"/>
          </a:xfrm>
          <a:prstGeom prst="rect">
            <a:avLst/>
          </a:prstGeom>
        </p:spPr>
      </p:pic>
      <p:pic>
        <p:nvPicPr>
          <p:cNvPr id="1056" name="picture 105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3678485" y="4338690"/>
            <a:ext cx="496199" cy="138958"/>
          </a:xfrm>
          <a:prstGeom prst="rect">
            <a:avLst/>
          </a:prstGeom>
        </p:spPr>
      </p:pic>
      <p:sp>
        <p:nvSpPr>
          <p:cNvPr id="1057" name="rect"/>
          <p:cNvSpPr/>
          <p:nvPr/>
        </p:nvSpPr>
        <p:spPr>
          <a:xfrm>
            <a:off x="1019301" y="3686936"/>
            <a:ext cx="12700" cy="697230"/>
          </a:xfrm>
          <a:prstGeom prst="rect">
            <a:avLst/>
          </a:prstGeom>
          <a:solidFill>
            <a:srgbClr val="515151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textbox 1058"/>
          <p:cNvSpPr/>
          <p:nvPr/>
        </p:nvSpPr>
        <p:spPr>
          <a:xfrm>
            <a:off x="5145215" y="3075736"/>
            <a:ext cx="6211570" cy="32277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26670" algn="l" rtl="0" eaLnBrk="0">
              <a:lnSpc>
                <a:spcPct val="89000"/>
              </a:lnSpc>
            </a:pP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主键索引的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tree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高度为多高呢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  <a:endParaRPr lang="en-US" altLang="en-US" sz="1500" dirty="0"/>
          </a:p>
          <a:p>
            <a:pPr marL="12700" algn="l" rtl="0" eaLnBrk="0">
              <a:lnSpc>
                <a:spcPts val="3450"/>
              </a:lnSpc>
            </a:pP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假设</a:t>
            </a:r>
            <a:r>
              <a:rPr sz="14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en-US" sz="1400" dirty="0"/>
          </a:p>
          <a:p>
            <a:pPr marL="13335" indent="363220" algn="l" rtl="0" eaLnBrk="0">
              <a:lnSpc>
                <a:spcPct val="194000"/>
              </a:lnSpc>
              <a:spcBef>
                <a:spcPts val="180"/>
              </a:spcBef>
            </a:pPr>
            <a:r>
              <a:rPr sz="1400" spc="-50" dirty="0">
                <a:solidFill>
                  <a:srgbClr val="00B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一行数据大小为1k，一页中可以存储16行这样的数据。</a:t>
            </a:r>
            <a:r>
              <a:rPr sz="1400" spc="-50" dirty="0">
                <a:solidFill>
                  <a:srgbClr val="00B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50" dirty="0">
                <a:solidFill>
                  <a:srgbClr val="00B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</a:t>
            </a:r>
            <a:r>
              <a:rPr sz="1400" spc="-10" dirty="0">
                <a:solidFill>
                  <a:srgbClr val="00B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400" spc="0" dirty="0">
                <a:solidFill>
                  <a:srgbClr val="00B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oDB</a:t>
            </a:r>
            <a:r>
              <a:rPr sz="1400" spc="-50" dirty="0">
                <a:solidFill>
                  <a:srgbClr val="00B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的指针占用6</a:t>
            </a:r>
            <a:r>
              <a:rPr sz="1400" spc="0" dirty="0">
                <a:solidFill>
                  <a:srgbClr val="00B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00B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个字节的空间，主键即使为</a:t>
            </a:r>
            <a:r>
              <a:rPr sz="1400" spc="0" dirty="0">
                <a:solidFill>
                  <a:srgbClr val="00B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bigint</a:t>
            </a:r>
            <a:r>
              <a:rPr sz="1400" spc="-30" dirty="0">
                <a:solidFill>
                  <a:srgbClr val="00B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，占用字节数</a:t>
            </a:r>
            <a:r>
              <a:rPr sz="1400" spc="-10" dirty="0">
                <a:solidFill>
                  <a:srgbClr val="00B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</a:t>
            </a:r>
            <a:r>
              <a:rPr sz="1400" spc="0" dirty="0">
                <a:solidFill>
                  <a:srgbClr val="00B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8。</a:t>
            </a:r>
            <a:endParaRPr lang="en-US" altLang="en-US" sz="1400" dirty="0"/>
          </a:p>
          <a:p>
            <a:pPr algn="l" rtl="0" eaLnBrk="0">
              <a:lnSpc>
                <a:spcPct val="129000"/>
              </a:lnSpc>
            </a:pPr>
            <a:endParaRPr lang="en-US" altLang="en-US" sz="1000" dirty="0"/>
          </a:p>
          <a:p>
            <a:pPr marL="18415" algn="l" rtl="0" eaLnBrk="0">
              <a:lnSpc>
                <a:spcPct val="92000"/>
              </a:lnSpc>
              <a:spcBef>
                <a:spcPts val="430"/>
              </a:spcBef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高度为2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en-US" sz="1400" dirty="0"/>
          </a:p>
          <a:p>
            <a:pPr algn="l" rtl="0" eaLnBrk="0">
              <a:lnSpc>
                <a:spcPct val="116000"/>
              </a:lnSpc>
            </a:pPr>
            <a:endParaRPr lang="en-US" altLang="en-US" sz="1000" dirty="0"/>
          </a:p>
          <a:p>
            <a:pPr marL="384175" algn="l" rtl="0" eaLnBrk="0">
              <a:lnSpc>
                <a:spcPct val="89000"/>
              </a:lnSpc>
              <a:spcBef>
                <a:spcPts val="430"/>
              </a:spcBef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1)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16*1024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算出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约为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endParaRPr lang="en-US" altLang="en-US" sz="1400" dirty="0"/>
          </a:p>
          <a:p>
            <a:pPr algn="l" rtl="0" eaLnBrk="0">
              <a:lnSpc>
                <a:spcPct val="119000"/>
              </a:lnSpc>
            </a:pPr>
            <a:endParaRPr lang="en-US" altLang="en-US" sz="1000" dirty="0"/>
          </a:p>
          <a:p>
            <a:pPr marL="386080" algn="l" rtl="0" eaLnBrk="0">
              <a:lnSpc>
                <a:spcPct val="84000"/>
              </a:lnSpc>
              <a:spcBef>
                <a:spcPts val="425"/>
              </a:spcBef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1171*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1873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endParaRPr lang="en-US" altLang="en-US" sz="1400" dirty="0"/>
          </a:p>
          <a:p>
            <a:pPr marL="18415" algn="l" rtl="0" eaLnBrk="0">
              <a:lnSpc>
                <a:spcPts val="3360"/>
              </a:lnSpc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高度为3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en-US" sz="1400" dirty="0"/>
          </a:p>
        </p:txBody>
      </p:sp>
      <p:pic>
        <p:nvPicPr>
          <p:cNvPr id="1059" name="picture 10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061203" y="989076"/>
            <a:ext cx="6384035" cy="2081783"/>
          </a:xfrm>
          <a:prstGeom prst="rect">
            <a:avLst/>
          </a:prstGeom>
        </p:spPr>
      </p:pic>
      <p:pic>
        <p:nvPicPr>
          <p:cNvPr id="1060" name="picture 10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550878" y="2336291"/>
            <a:ext cx="1801921" cy="2317587"/>
          </a:xfrm>
          <a:prstGeom prst="rect">
            <a:avLst/>
          </a:prstGeom>
        </p:spPr>
      </p:pic>
      <p:pic>
        <p:nvPicPr>
          <p:cNvPr id="1061" name="picture 10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062" name="textbox 1062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063" name="picture 10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sp>
        <p:nvSpPr>
          <p:cNvPr id="1064" name="rect"/>
          <p:cNvSpPr/>
          <p:nvPr/>
        </p:nvSpPr>
        <p:spPr>
          <a:xfrm>
            <a:off x="10042969" y="6778752"/>
            <a:ext cx="9525" cy="79244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65" name="rect"/>
          <p:cNvSpPr/>
          <p:nvPr/>
        </p:nvSpPr>
        <p:spPr>
          <a:xfrm>
            <a:off x="0" y="6773989"/>
            <a:ext cx="10047731" cy="9525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66" name="textbox 1066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1067" name="picture 10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49680" y="1656588"/>
            <a:ext cx="737615" cy="854963"/>
          </a:xfrm>
          <a:prstGeom prst="rect">
            <a:avLst/>
          </a:prstGeom>
        </p:spPr>
      </p:pic>
      <p:sp>
        <p:nvSpPr>
          <p:cNvPr id="1068" name="textbox 1068"/>
          <p:cNvSpPr/>
          <p:nvPr/>
        </p:nvSpPr>
        <p:spPr>
          <a:xfrm>
            <a:off x="1993127" y="3112942"/>
            <a:ext cx="998855" cy="6000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9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</a:t>
            </a:r>
            <a:r>
              <a:rPr sz="390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考</a:t>
            </a:r>
            <a:endParaRPr lang="en-US" altLang="en-US" sz="3900" dirty="0"/>
          </a:p>
        </p:txBody>
      </p:sp>
      <p:sp>
        <p:nvSpPr>
          <p:cNvPr id="1069" name="textbox 1069"/>
          <p:cNvSpPr/>
          <p:nvPr/>
        </p:nvSpPr>
        <p:spPr>
          <a:xfrm>
            <a:off x="5518251" y="6526098"/>
            <a:ext cx="2367279" cy="2444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720"/>
              </a:lnSpc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1171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1171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219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9856</a:t>
            </a:r>
            <a:endParaRPr lang="en-US" altLang="en-US" sz="1400" dirty="0"/>
          </a:p>
        </p:txBody>
      </p:sp>
      <p:pic>
        <p:nvPicPr>
          <p:cNvPr id="1070" name="picture 10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22812" y="4105655"/>
            <a:ext cx="533745" cy="548223"/>
          </a:xfrm>
          <a:prstGeom prst="rect">
            <a:avLst/>
          </a:prstGeom>
        </p:spPr>
      </p:pic>
      <p:pic>
        <p:nvPicPr>
          <p:cNvPr id="1071" name="picture 10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332988" y="2110740"/>
            <a:ext cx="489203" cy="565403"/>
          </a:xfrm>
          <a:prstGeom prst="rect">
            <a:avLst/>
          </a:prstGeom>
        </p:spPr>
      </p:pic>
      <p:grpSp>
        <p:nvGrpSpPr>
          <p:cNvPr id="210" name="group 21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072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73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074" name="picture 10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1075" name="picture 10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022812" y="3417224"/>
            <a:ext cx="533745" cy="275391"/>
          </a:xfrm>
          <a:prstGeom prst="rect">
            <a:avLst/>
          </a:prstGeom>
        </p:spPr>
      </p:pic>
      <p:pic>
        <p:nvPicPr>
          <p:cNvPr id="1076" name="picture 107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3678485" y="4783698"/>
            <a:ext cx="496199" cy="138958"/>
          </a:xfrm>
          <a:prstGeom prst="rect">
            <a:avLst/>
          </a:prstGeom>
        </p:spPr>
      </p:pic>
      <p:pic>
        <p:nvPicPr>
          <p:cNvPr id="1077" name="picture 107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3678485" y="4338690"/>
            <a:ext cx="496199" cy="138958"/>
          </a:xfrm>
          <a:prstGeom prst="rect">
            <a:avLst/>
          </a:prstGeom>
        </p:spPr>
      </p:pic>
      <p:sp>
        <p:nvSpPr>
          <p:cNvPr id="1078" name="rect"/>
          <p:cNvSpPr/>
          <p:nvPr/>
        </p:nvSpPr>
        <p:spPr>
          <a:xfrm>
            <a:off x="1019301" y="3686936"/>
            <a:ext cx="12700" cy="697230"/>
          </a:xfrm>
          <a:prstGeom prst="rect">
            <a:avLst/>
          </a:prstGeom>
          <a:solidFill>
            <a:srgbClr val="515151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79" name="rect"/>
          <p:cNvSpPr/>
          <p:nvPr/>
        </p:nvSpPr>
        <p:spPr>
          <a:xfrm>
            <a:off x="3673220" y="4469129"/>
            <a:ext cx="19050" cy="323088"/>
          </a:xfrm>
          <a:prstGeom prst="rect">
            <a:avLst/>
          </a:prstGeom>
          <a:solidFill>
            <a:srgbClr val="AD2B2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80" name="rect"/>
          <p:cNvSpPr/>
          <p:nvPr/>
        </p:nvSpPr>
        <p:spPr>
          <a:xfrm>
            <a:off x="4160900" y="4469129"/>
            <a:ext cx="19050" cy="323088"/>
          </a:xfrm>
          <a:prstGeom prst="rect">
            <a:avLst/>
          </a:prstGeom>
          <a:solidFill>
            <a:srgbClr val="AD2B2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textbox 1081"/>
          <p:cNvSpPr/>
          <p:nvPr/>
        </p:nvSpPr>
        <p:spPr>
          <a:xfrm>
            <a:off x="5358111" y="2444286"/>
            <a:ext cx="1464944" cy="3863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320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endParaRPr lang="en-US" altLang="en-US" sz="3200" dirty="0"/>
          </a:p>
          <a:p>
            <a:pPr marL="17780" algn="l" rtl="0" eaLnBrk="0">
              <a:lnSpc>
                <a:spcPts val="1860"/>
              </a:lnSpc>
              <a:spcBef>
                <a:spcPts val="132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述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65"/>
              </a:lnSpc>
              <a:spcBef>
                <a:spcPts val="45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50"/>
              </a:lnSpc>
              <a:spcBef>
                <a:spcPts val="455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60"/>
              </a:lnSpc>
              <a:spcBef>
                <a:spcPts val="455"/>
              </a:spcBef>
            </a:pP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7780" algn="l" rtl="0" eaLnBrk="0">
              <a:lnSpc>
                <a:spcPct val="97000"/>
              </a:lnSpc>
              <a:spcBef>
                <a:spcPts val="460"/>
              </a:spcBef>
            </a:pP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性能分</a:t>
            </a:r>
            <a:r>
              <a:rPr sz="15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析</a:t>
            </a:r>
            <a:endParaRPr lang="en-US" altLang="en-US" sz="1500" dirty="0"/>
          </a:p>
          <a:p>
            <a:pPr algn="l" rtl="0" eaLnBrk="0">
              <a:lnSpc>
                <a:spcPct val="140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50"/>
              </a:lnSpc>
              <a:spcBef>
                <a:spcPts val="46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17780" algn="l" rtl="0" eaLnBrk="0">
              <a:lnSpc>
                <a:spcPts val="1850"/>
              </a:lnSpc>
              <a:spcBef>
                <a:spcPts val="5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索引设计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则</a:t>
            </a:r>
            <a:endParaRPr lang="en-US" altLang="en-US" sz="1500" dirty="0"/>
          </a:p>
        </p:txBody>
      </p:sp>
      <p:grpSp>
        <p:nvGrpSpPr>
          <p:cNvPr id="212" name="group 212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1082" name="picture 108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1083" name="textbox 1083"/>
            <p:cNvSpPr/>
            <p:nvPr/>
          </p:nvSpPr>
          <p:spPr>
            <a:xfrm>
              <a:off x="-12700" y="-12700"/>
              <a:ext cx="1437005" cy="14643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marL="732155" algn="l" rtl="0" eaLnBrk="0">
                <a:lnSpc>
                  <a:spcPct val="86000"/>
                </a:lnSpc>
                <a:spcBef>
                  <a:spcPts val="0"/>
                </a:spcBef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4" name="table 1084"/>
          <p:cNvGraphicFramePr>
            <a:graphicFrameLocks noGrp="1"/>
          </p:cNvGraphicFramePr>
          <p:nvPr/>
        </p:nvGraphicFramePr>
        <p:xfrm>
          <a:off x="1353248" y="2034476"/>
          <a:ext cx="10058400" cy="419100"/>
        </p:xfrm>
        <a:graphic>
          <a:graphicData uri="http://schemas.openxmlformats.org/drawingml/2006/table">
            <a:tbl>
              <a:tblPr/>
              <a:tblGrid>
                <a:gridCol w="10058400"/>
              </a:tblGrid>
              <a:tr h="4159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85" name="table 1085"/>
          <p:cNvGraphicFramePr>
            <a:graphicFrameLocks noGrp="1"/>
          </p:cNvGraphicFramePr>
          <p:nvPr/>
        </p:nvGraphicFramePr>
        <p:xfrm>
          <a:off x="1353248" y="4538408"/>
          <a:ext cx="10058400" cy="419100"/>
        </p:xfrm>
        <a:graphic>
          <a:graphicData uri="http://schemas.openxmlformats.org/drawingml/2006/table">
            <a:tbl>
              <a:tblPr/>
              <a:tblGrid>
                <a:gridCol w="10058400"/>
              </a:tblGrid>
              <a:tr h="4159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86" name="table 1086"/>
          <p:cNvGraphicFramePr>
            <a:graphicFrameLocks noGrp="1"/>
          </p:cNvGraphicFramePr>
          <p:nvPr/>
        </p:nvGraphicFramePr>
        <p:xfrm>
          <a:off x="1353248" y="3300920"/>
          <a:ext cx="10058400" cy="417195"/>
        </p:xfrm>
        <a:graphic>
          <a:graphicData uri="http://schemas.openxmlformats.org/drawingml/2006/table">
            <a:tbl>
              <a:tblPr/>
              <a:tblGrid>
                <a:gridCol w="10058400"/>
              </a:tblGrid>
              <a:tr h="4140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87" name="picture 10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354836" y="2036064"/>
            <a:ext cx="10055352" cy="416052"/>
          </a:xfrm>
          <a:prstGeom prst="rect">
            <a:avLst/>
          </a:prstGeom>
        </p:spPr>
      </p:pic>
      <p:pic>
        <p:nvPicPr>
          <p:cNvPr id="1088" name="picture 10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54836" y="4539996"/>
            <a:ext cx="10055352" cy="416051"/>
          </a:xfrm>
          <a:prstGeom prst="rect">
            <a:avLst/>
          </a:prstGeom>
        </p:spPr>
      </p:pic>
      <p:pic>
        <p:nvPicPr>
          <p:cNvPr id="1089" name="picture 10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354836" y="3302507"/>
            <a:ext cx="10055352" cy="414528"/>
          </a:xfrm>
          <a:prstGeom prst="rect">
            <a:avLst/>
          </a:prstGeom>
        </p:spPr>
      </p:pic>
      <p:pic>
        <p:nvPicPr>
          <p:cNvPr id="1090" name="picture 10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091" name="textbox 1091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092" name="picture 10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sp>
        <p:nvSpPr>
          <p:cNvPr id="1093" name="textbox 1093"/>
          <p:cNvSpPr/>
          <p:nvPr/>
        </p:nvSpPr>
        <p:spPr>
          <a:xfrm>
            <a:off x="802054" y="1112977"/>
            <a:ext cx="1352550" cy="7905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索引语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</a:t>
            </a:r>
            <a:endParaRPr lang="en-US" altLang="en-US" sz="20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271145" algn="l" rtl="0" eaLnBrk="0">
              <a:lnSpc>
                <a:spcPct val="98000"/>
              </a:lnSpc>
              <a:spcBef>
                <a:spcPts val="0"/>
              </a:spcBef>
            </a:pPr>
            <a:r>
              <a:rPr sz="1500" spc="-2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2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建索引</a:t>
            </a:r>
            <a:endParaRPr lang="en-US" altLang="en-US" sz="1500" dirty="0"/>
          </a:p>
        </p:txBody>
      </p:sp>
      <p:pic>
        <p:nvPicPr>
          <p:cNvPr id="1094" name="picture 109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095" name="textbox 1095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1096" name="textbox 1096"/>
          <p:cNvSpPr/>
          <p:nvPr/>
        </p:nvSpPr>
        <p:spPr>
          <a:xfrm>
            <a:off x="1060762" y="2898698"/>
            <a:ext cx="1093469" cy="2495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查看索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endParaRPr lang="en-US" altLang="en-US" sz="1500" dirty="0"/>
          </a:p>
        </p:txBody>
      </p:sp>
      <p:sp>
        <p:nvSpPr>
          <p:cNvPr id="1097" name="textbox 1097"/>
          <p:cNvSpPr/>
          <p:nvPr/>
        </p:nvSpPr>
        <p:spPr>
          <a:xfrm>
            <a:off x="1060762" y="4142537"/>
            <a:ext cx="1093469" cy="2489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500" spc="-2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2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删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除索引</a:t>
            </a:r>
            <a:endParaRPr lang="en-US" altLang="en-US" sz="1500" dirty="0"/>
          </a:p>
        </p:txBody>
      </p:sp>
      <p:grpSp>
        <p:nvGrpSpPr>
          <p:cNvPr id="214" name="group 21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098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99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100" name="picture 11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1" name="table 1101"/>
          <p:cNvGraphicFramePr>
            <a:graphicFrameLocks noGrp="1"/>
          </p:cNvGraphicFramePr>
          <p:nvPr/>
        </p:nvGraphicFramePr>
        <p:xfrm>
          <a:off x="2287460" y="3893756"/>
          <a:ext cx="9217025" cy="1819275"/>
        </p:xfrm>
        <a:graphic>
          <a:graphicData uri="http://schemas.openxmlformats.org/drawingml/2006/table">
            <a:tbl>
              <a:tblPr/>
              <a:tblGrid>
                <a:gridCol w="9217025"/>
              </a:tblGrid>
              <a:tr h="18161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1102" name="picture 11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289047" y="3895344"/>
            <a:ext cx="9214104" cy="1816608"/>
          </a:xfrm>
          <a:prstGeom prst="rect">
            <a:avLst/>
          </a:prstGeom>
        </p:spPr>
      </p:pic>
      <p:sp>
        <p:nvSpPr>
          <p:cNvPr id="1103" name="textbox 1103"/>
          <p:cNvSpPr/>
          <p:nvPr/>
        </p:nvSpPr>
        <p:spPr>
          <a:xfrm>
            <a:off x="2280810" y="1214196"/>
            <a:ext cx="5784215" cy="2360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5240" algn="l" rtl="0" eaLnBrk="0">
              <a:lnSpc>
                <a:spcPct val="92000"/>
              </a:lnSpc>
            </a:pPr>
            <a:r>
              <a:rPr sz="2000" spc="-11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按照下列的需求，</a:t>
            </a:r>
            <a:r>
              <a:rPr sz="2000" spc="-11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000" spc="-11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完成索引的</a:t>
            </a:r>
            <a:r>
              <a:rPr sz="2000" spc="-8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</a:t>
            </a:r>
            <a:endParaRPr lang="en-US" altLang="en-US" sz="20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24765" algn="l" rtl="0" eaLnBrk="0">
              <a:lnSpc>
                <a:spcPct val="92000"/>
              </a:lnSpc>
              <a:spcBef>
                <a:spcPts val="430"/>
              </a:spcBef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ame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字段为姓名字段，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该字段的值可能会重复，为该字段创建索引。</a:t>
            </a:r>
            <a:endParaRPr lang="en-US" altLang="en-US" sz="1400" dirty="0"/>
          </a:p>
          <a:p>
            <a:pPr algn="l" rtl="0" eaLnBrk="0">
              <a:lnSpc>
                <a:spcPct val="144000"/>
              </a:lnSpc>
            </a:pPr>
            <a:endParaRPr lang="en-US" altLang="en-US" sz="1000" dirty="0"/>
          </a:p>
          <a:p>
            <a:pPr marL="16510" algn="l" rtl="0" eaLnBrk="0">
              <a:lnSpc>
                <a:spcPct val="83000"/>
              </a:lnSpc>
              <a:spcBef>
                <a:spcPts val="425"/>
              </a:spcBef>
            </a:pP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phon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手机号字段的值，是非空，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且唯一的，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为该字段创建唯一索引。</a:t>
            </a:r>
            <a:endParaRPr lang="en-US" altLang="en-US" sz="1400" dirty="0"/>
          </a:p>
          <a:p>
            <a:pPr algn="l" rtl="0" eaLnBrk="0">
              <a:lnSpc>
                <a:spcPct val="157000"/>
              </a:lnSpc>
            </a:pPr>
            <a:endParaRPr lang="en-US" altLang="en-US" sz="1000" dirty="0"/>
          </a:p>
          <a:p>
            <a:pPr marL="19050" algn="l" rtl="0" eaLnBrk="0">
              <a:lnSpc>
                <a:spcPct val="83000"/>
              </a:lnSpc>
              <a:spcBef>
                <a:spcPts val="420"/>
              </a:spcBef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为profession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、age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、stat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创建联合索引。</a:t>
            </a:r>
            <a:endParaRPr lang="en-US" altLang="en-US" sz="1400" dirty="0"/>
          </a:p>
          <a:p>
            <a:pPr algn="l" rtl="0" eaLnBrk="0">
              <a:lnSpc>
                <a:spcPct val="156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2000"/>
              </a:lnSpc>
              <a:spcBef>
                <a:spcPts val="0"/>
              </a:spcBef>
            </a:pP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为email建立合适的索引来提升查询效率。</a:t>
            </a:r>
            <a:endParaRPr lang="en-US" altLang="en-US" sz="1400" dirty="0"/>
          </a:p>
        </p:txBody>
      </p:sp>
      <p:pic>
        <p:nvPicPr>
          <p:cNvPr id="1104" name="picture 1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105" name="textbox 1105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106" name="picture 1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1107" name="picture 11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108" name="textbox 1108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aphicFrame>
        <p:nvGraphicFramePr>
          <p:cNvPr id="1109" name="table 1109"/>
          <p:cNvGraphicFramePr>
            <a:graphicFrameLocks noGrp="1"/>
          </p:cNvGraphicFramePr>
          <p:nvPr/>
        </p:nvGraphicFramePr>
        <p:xfrm>
          <a:off x="993393" y="1167129"/>
          <a:ext cx="1013459" cy="388620"/>
        </p:xfrm>
        <a:graphic>
          <a:graphicData uri="http://schemas.openxmlformats.org/drawingml/2006/table">
            <a:tbl>
              <a:tblPr/>
              <a:tblGrid>
                <a:gridCol w="1013459"/>
              </a:tblGrid>
              <a:tr h="3759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400" dirty="0"/>
                    </a:p>
                    <a:p>
                      <a:pPr marL="361315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2000" spc="-10" dirty="0">
                          <a:solidFill>
                            <a:srgbClr val="AD2B26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案例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16" name="group 21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110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11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112" name="picture 11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06196" y="1124711"/>
            <a:ext cx="397763" cy="460247"/>
          </a:xfrm>
          <a:prstGeom prst="rect">
            <a:avLst/>
          </a:prstGeom>
        </p:spPr>
      </p:pic>
      <p:pic>
        <p:nvPicPr>
          <p:cNvPr id="1113" name="picture 11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1114" name="picture 11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99859" y="1247183"/>
            <a:ext cx="199685" cy="20185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textbox 1115"/>
          <p:cNvSpPr/>
          <p:nvPr/>
        </p:nvSpPr>
        <p:spPr>
          <a:xfrm>
            <a:off x="5358111" y="2444286"/>
            <a:ext cx="1464944" cy="3863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320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endParaRPr lang="en-US" altLang="en-US" sz="3200" dirty="0"/>
          </a:p>
          <a:p>
            <a:pPr marL="17780" algn="l" rtl="0" eaLnBrk="0">
              <a:lnSpc>
                <a:spcPts val="1860"/>
              </a:lnSpc>
              <a:spcBef>
                <a:spcPts val="132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述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65"/>
              </a:lnSpc>
              <a:spcBef>
                <a:spcPts val="45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50"/>
              </a:lnSpc>
              <a:spcBef>
                <a:spcPts val="455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60"/>
              </a:lnSpc>
              <a:spcBef>
                <a:spcPts val="455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7780" algn="l" rtl="0" eaLnBrk="0">
              <a:lnSpc>
                <a:spcPct val="97000"/>
              </a:lnSpc>
              <a:spcBef>
                <a:spcPts val="460"/>
              </a:spcBef>
            </a:pPr>
            <a:r>
              <a:rPr sz="1500" spc="7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7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500" spc="7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性能分</a:t>
            </a:r>
            <a:r>
              <a:rPr sz="1500" spc="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析</a:t>
            </a:r>
            <a:endParaRPr lang="en-US" altLang="en-US" sz="1500" dirty="0"/>
          </a:p>
          <a:p>
            <a:pPr algn="l" rtl="0" eaLnBrk="0">
              <a:lnSpc>
                <a:spcPct val="140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50"/>
              </a:lnSpc>
              <a:spcBef>
                <a:spcPts val="46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17780" algn="l" rtl="0" eaLnBrk="0">
              <a:lnSpc>
                <a:spcPts val="1850"/>
              </a:lnSpc>
              <a:spcBef>
                <a:spcPts val="5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索引设计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则</a:t>
            </a:r>
            <a:endParaRPr lang="en-US" altLang="en-US" sz="1500" dirty="0"/>
          </a:p>
        </p:txBody>
      </p:sp>
      <p:grpSp>
        <p:nvGrpSpPr>
          <p:cNvPr id="218" name="group 218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1116" name="picture 11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1117" name="textbox 1117"/>
            <p:cNvSpPr/>
            <p:nvPr/>
          </p:nvSpPr>
          <p:spPr>
            <a:xfrm>
              <a:off x="-12700" y="-12700"/>
              <a:ext cx="1437005" cy="14643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marL="732155" algn="l" rtl="0" eaLnBrk="0">
                <a:lnSpc>
                  <a:spcPct val="86000"/>
                </a:lnSpc>
                <a:spcBef>
                  <a:spcPts val="0"/>
                </a:spcBef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picture 11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87908" y="3493008"/>
            <a:ext cx="10287000" cy="2921507"/>
          </a:xfrm>
          <a:prstGeom prst="rect">
            <a:avLst/>
          </a:prstGeom>
        </p:spPr>
      </p:pic>
      <p:sp>
        <p:nvSpPr>
          <p:cNvPr id="1119" name="textbox 1119"/>
          <p:cNvSpPr/>
          <p:nvPr/>
        </p:nvSpPr>
        <p:spPr>
          <a:xfrm>
            <a:off x="799823" y="2288196"/>
            <a:ext cx="10444480" cy="6445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20320" algn="l" rtl="0" eaLnBrk="0">
              <a:lnSpc>
                <a:spcPct val="89000"/>
              </a:lnSpc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客户端连接成功后，通过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show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[session|global]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status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命令可以提供服务器状态信息。通过如下指令，可以查看当前数据库</a:t>
            </a:r>
            <a:endParaRPr lang="en-US" altLang="en-US" sz="1400" dirty="0"/>
          </a:p>
          <a:p>
            <a:pPr marL="12700" algn="l" rtl="0" eaLnBrk="0">
              <a:lnSpc>
                <a:spcPts val="3360"/>
              </a:lnSpc>
              <a:spcBef>
                <a:spcPts val="20"/>
              </a:spcBef>
            </a:pP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的INSERT、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UPDATE、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DELETE、SELECT的访问频次：</a:t>
            </a:r>
            <a:endParaRPr lang="en-US" altLang="en-US" sz="1400" dirty="0"/>
          </a:p>
        </p:txBody>
      </p:sp>
      <p:graphicFrame>
        <p:nvGraphicFramePr>
          <p:cNvPr id="1120" name="table 1120"/>
          <p:cNvGraphicFramePr>
            <a:graphicFrameLocks noGrp="1"/>
          </p:cNvGraphicFramePr>
          <p:nvPr/>
        </p:nvGraphicFramePr>
        <p:xfrm>
          <a:off x="786320" y="3042488"/>
          <a:ext cx="10290175" cy="311784"/>
        </p:xfrm>
        <a:graphic>
          <a:graphicData uri="http://schemas.openxmlformats.org/drawingml/2006/table">
            <a:tbl>
              <a:tblPr/>
              <a:tblGrid>
                <a:gridCol w="10290175"/>
              </a:tblGrid>
              <a:tr h="3086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21" name="picture 1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87908" y="3042488"/>
            <a:ext cx="10287000" cy="310311"/>
          </a:xfrm>
          <a:prstGeom prst="rect">
            <a:avLst/>
          </a:prstGeom>
        </p:spPr>
      </p:pic>
      <p:pic>
        <p:nvPicPr>
          <p:cNvPr id="1122" name="picture 1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123" name="textbox 1123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1124" name="textbox 1124"/>
          <p:cNvSpPr/>
          <p:nvPr/>
        </p:nvSpPr>
        <p:spPr>
          <a:xfrm>
            <a:off x="803836" y="1112723"/>
            <a:ext cx="1567814" cy="8680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6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性能分析</a:t>
            </a:r>
            <a:endParaRPr lang="en-US" altLang="en-US" sz="2000" dirty="0"/>
          </a:p>
          <a:p>
            <a:pPr algn="l" rtl="0" eaLnBrk="0">
              <a:lnSpc>
                <a:spcPct val="197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13335" algn="l" rtl="0" eaLnBrk="0">
              <a:lnSpc>
                <a:spcPct val="97000"/>
              </a:lnSpc>
              <a:spcBef>
                <a:spcPts val="0"/>
              </a:spcBef>
            </a:pPr>
            <a:r>
              <a:rPr sz="1300" spc="5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5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500" spc="5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频率</a:t>
            </a:r>
            <a:endParaRPr lang="en-US" altLang="en-US" sz="1500" dirty="0"/>
          </a:p>
        </p:txBody>
      </p:sp>
      <p:pic>
        <p:nvPicPr>
          <p:cNvPr id="1125" name="picture 11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1126" name="picture 11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127" name="textbox 1127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220" name="group 22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128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29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130" name="picture 11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9"/>
          <p:cNvSpPr/>
          <p:nvPr/>
        </p:nvSpPr>
        <p:spPr>
          <a:xfrm>
            <a:off x="5356890" y="2444286"/>
            <a:ext cx="1751329" cy="25095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320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</a:t>
            </a:r>
            <a:r>
              <a:rPr sz="32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引擎</a:t>
            </a:r>
            <a:endParaRPr lang="en-US" altLang="en-US" sz="3200" dirty="0"/>
          </a:p>
          <a:p>
            <a:pPr algn="l" rtl="0" eaLnBrk="0">
              <a:lnSpc>
                <a:spcPct val="153000"/>
              </a:lnSpc>
            </a:pPr>
            <a:endParaRPr lang="en-US" altLang="en-US" sz="1000" dirty="0"/>
          </a:p>
          <a:p>
            <a:pPr marL="19050" algn="l" rtl="0" eaLnBrk="0">
              <a:lnSpc>
                <a:spcPct val="93000"/>
              </a:lnSpc>
              <a:spcBef>
                <a:spcPts val="455"/>
              </a:spcBef>
            </a:pPr>
            <a:r>
              <a:rPr sz="1500" spc="9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9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5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体系结</a:t>
            </a:r>
            <a:r>
              <a:rPr sz="1500" spc="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1500" dirty="0"/>
          </a:p>
          <a:p>
            <a:pPr algn="l" rtl="0" eaLnBrk="0">
              <a:lnSpc>
                <a:spcPct val="145000"/>
              </a:lnSpc>
            </a:pPr>
            <a:endParaRPr lang="en-US" altLang="en-US" sz="1000" dirty="0"/>
          </a:p>
          <a:p>
            <a:pPr marL="19050" algn="l" rtl="0" eaLnBrk="0">
              <a:lnSpc>
                <a:spcPts val="1840"/>
              </a:lnSpc>
              <a:spcBef>
                <a:spcPts val="460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</a:t>
            </a:r>
            <a:endParaRPr lang="en-US" altLang="en-US" sz="1500" dirty="0"/>
          </a:p>
          <a:p>
            <a:pPr algn="l" rtl="0" eaLnBrk="0">
              <a:lnSpc>
                <a:spcPct val="133000"/>
              </a:lnSpc>
            </a:pPr>
            <a:endParaRPr lang="en-US" altLang="en-US" sz="1000" dirty="0"/>
          </a:p>
          <a:p>
            <a:pPr marL="19050" algn="l" rtl="0" eaLnBrk="0">
              <a:lnSpc>
                <a:spcPts val="1865"/>
              </a:lnSpc>
              <a:spcBef>
                <a:spcPts val="455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</a:t>
            </a:r>
            <a:endParaRPr lang="en-US" altLang="en-US" sz="1500" dirty="0"/>
          </a:p>
          <a:p>
            <a:pPr algn="l" rtl="0" eaLnBrk="0">
              <a:lnSpc>
                <a:spcPct val="129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19050" algn="l" rtl="0" eaLnBrk="0">
              <a:lnSpc>
                <a:spcPts val="1870"/>
              </a:lnSpc>
              <a:spcBef>
                <a:spcPts val="5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择</a:t>
            </a:r>
            <a:endParaRPr lang="en-US" altLang="en-US" sz="1500" dirty="0"/>
          </a:p>
        </p:txBody>
      </p:sp>
      <p:grpSp>
        <p:nvGrpSpPr>
          <p:cNvPr id="4" name="group 4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31" name="textbox 31"/>
            <p:cNvSpPr/>
            <p:nvPr/>
          </p:nvSpPr>
          <p:spPr>
            <a:xfrm>
              <a:off x="-12700" y="-12700"/>
              <a:ext cx="1437005" cy="14643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marL="752475" algn="l" rtl="0" eaLnBrk="0">
                <a:lnSpc>
                  <a:spcPct val="86000"/>
                </a:lnSpc>
                <a:spcBef>
                  <a:spcPts val="0"/>
                </a:spcBef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1" name="table 1131"/>
          <p:cNvGraphicFramePr>
            <a:graphicFrameLocks noGrp="1"/>
          </p:cNvGraphicFramePr>
          <p:nvPr/>
        </p:nvGraphicFramePr>
        <p:xfrm>
          <a:off x="812228" y="3146996"/>
          <a:ext cx="9217025" cy="1818004"/>
        </p:xfrm>
        <a:graphic>
          <a:graphicData uri="http://schemas.openxmlformats.org/drawingml/2006/table">
            <a:tbl>
              <a:tblPr/>
              <a:tblGrid>
                <a:gridCol w="9217025"/>
              </a:tblGrid>
              <a:tr h="181482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sp>
        <p:nvSpPr>
          <p:cNvPr id="1132" name="textbox 1132"/>
          <p:cNvSpPr/>
          <p:nvPr/>
        </p:nvSpPr>
        <p:spPr>
          <a:xfrm>
            <a:off x="792156" y="2290692"/>
            <a:ext cx="9076055" cy="6851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8000"/>
              </a:lnSpc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慢查询日志记录了所有执行时间超过指定参数(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long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query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time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，单位：秒，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默认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10秒)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的所有SQL语句的日志。</a:t>
            </a:r>
            <a:endParaRPr lang="en-US" altLang="en-US" sz="1400" dirty="0"/>
          </a:p>
          <a:p>
            <a:pPr marL="27940" algn="l" rtl="0" eaLnBrk="0">
              <a:lnSpc>
                <a:spcPts val="3695"/>
              </a:lnSpc>
              <a:spcBef>
                <a:spcPts val="20"/>
              </a:spcBef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的慢查询日志默认没有开启，需要在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的配置文件(/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etc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cnf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中配置如下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信息：</a:t>
            </a:r>
            <a:endParaRPr lang="en-US" altLang="en-US" sz="1400" dirty="0"/>
          </a:p>
        </p:txBody>
      </p:sp>
      <p:pic>
        <p:nvPicPr>
          <p:cNvPr id="1133" name="picture 11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134" name="textbox 1134"/>
          <p:cNvSpPr/>
          <p:nvPr/>
        </p:nvSpPr>
        <p:spPr>
          <a:xfrm>
            <a:off x="795187" y="5259444"/>
            <a:ext cx="10382250" cy="2133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8000"/>
              </a:lnSpc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配置完毕之后，通过以下指令重新启动MySQL服务器进行测试，查看慢日志文件中记录的信息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/var/lib/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localhost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slow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</p:txBody>
      </p:sp>
      <p:sp>
        <p:nvSpPr>
          <p:cNvPr id="1135" name="textbox 1135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1136" name="textbox 1136"/>
          <p:cNvSpPr/>
          <p:nvPr/>
        </p:nvSpPr>
        <p:spPr>
          <a:xfrm>
            <a:off x="803836" y="1112723"/>
            <a:ext cx="1481455" cy="8820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6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性能分析</a:t>
            </a:r>
            <a:endParaRPr lang="en-US" altLang="en-US" sz="2000" dirty="0"/>
          </a:p>
          <a:p>
            <a:pPr algn="l" rtl="0" eaLnBrk="0">
              <a:lnSpc>
                <a:spcPct val="197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3335" algn="l" rtl="0" eaLnBrk="0">
              <a:lnSpc>
                <a:spcPts val="1860"/>
              </a:lnSpc>
              <a:spcBef>
                <a:spcPts val="5"/>
              </a:spcBef>
            </a:pP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慢查询日</a:t>
            </a:r>
            <a:r>
              <a:rPr sz="1500" spc="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志</a:t>
            </a:r>
            <a:endParaRPr lang="en-US" altLang="en-US" sz="1500" dirty="0"/>
          </a:p>
        </p:txBody>
      </p:sp>
      <p:pic>
        <p:nvPicPr>
          <p:cNvPr id="1137" name="picture 11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1138" name="picture 11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112897" y="4156583"/>
            <a:ext cx="408431" cy="275844"/>
          </a:xfrm>
          <a:prstGeom prst="rect">
            <a:avLst/>
          </a:prstGeom>
        </p:spPr>
      </p:pic>
      <p:pic>
        <p:nvPicPr>
          <p:cNvPr id="1139" name="picture 11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843017" y="4156583"/>
            <a:ext cx="195072" cy="275844"/>
          </a:xfrm>
          <a:prstGeom prst="rect">
            <a:avLst/>
          </a:prstGeom>
        </p:spPr>
      </p:pic>
      <p:sp>
        <p:nvSpPr>
          <p:cNvPr id="1140" name="textbox 1140"/>
          <p:cNvSpPr/>
          <p:nvPr/>
        </p:nvSpPr>
        <p:spPr>
          <a:xfrm>
            <a:off x="3409374" y="4210932"/>
            <a:ext cx="4565650" cy="233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400" spc="-2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语句执行时间超过</a:t>
            </a:r>
            <a:r>
              <a:rPr sz="1400" spc="-2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2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秒，就会视为慢查询，</a:t>
            </a:r>
            <a:r>
              <a:rPr sz="1400" spc="-2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2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记录慢</a:t>
            </a:r>
            <a:r>
              <a:rPr sz="1400" spc="-1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询日志</a:t>
            </a:r>
            <a:endParaRPr lang="en-US" altLang="en-US" sz="1400" dirty="0"/>
          </a:p>
        </p:txBody>
      </p:sp>
      <p:pic>
        <p:nvPicPr>
          <p:cNvPr id="1141" name="picture 11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142" name="textbox 1142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1143" name="picture 11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05865" y="4583303"/>
            <a:ext cx="1634997" cy="275844"/>
          </a:xfrm>
          <a:prstGeom prst="rect">
            <a:avLst/>
          </a:prstGeom>
        </p:spPr>
      </p:pic>
      <p:pic>
        <p:nvPicPr>
          <p:cNvPr id="1144" name="picture 11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05865" y="3729863"/>
            <a:ext cx="1545082" cy="275844"/>
          </a:xfrm>
          <a:prstGeom prst="rect">
            <a:avLst/>
          </a:prstGeom>
        </p:spPr>
      </p:pic>
      <p:pic>
        <p:nvPicPr>
          <p:cNvPr id="1145" name="picture 11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411858" y="3302761"/>
            <a:ext cx="638619" cy="275844"/>
          </a:xfrm>
          <a:prstGeom prst="rect">
            <a:avLst/>
          </a:prstGeom>
        </p:spPr>
      </p:pic>
      <p:pic>
        <p:nvPicPr>
          <p:cNvPr id="1146" name="picture 11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05865" y="3302761"/>
            <a:ext cx="224027" cy="275844"/>
          </a:xfrm>
          <a:prstGeom prst="rect">
            <a:avLst/>
          </a:prstGeom>
        </p:spPr>
      </p:pic>
      <p:sp>
        <p:nvSpPr>
          <p:cNvPr id="1147" name="textbox 1147"/>
          <p:cNvSpPr/>
          <p:nvPr/>
        </p:nvSpPr>
        <p:spPr>
          <a:xfrm>
            <a:off x="1046083" y="3357111"/>
            <a:ext cx="2159000" cy="233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1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开启</a:t>
            </a:r>
            <a:r>
              <a:rPr sz="1400" spc="1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慢日志查询开关</a:t>
            </a:r>
            <a:endParaRPr lang="en-US" altLang="en-US" sz="1400" dirty="0"/>
          </a:p>
        </p:txBody>
      </p:sp>
      <p:pic>
        <p:nvPicPr>
          <p:cNvPr id="1148" name="picture 11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05865" y="4156583"/>
            <a:ext cx="224027" cy="275844"/>
          </a:xfrm>
          <a:prstGeom prst="rect">
            <a:avLst/>
          </a:prstGeom>
        </p:spPr>
      </p:pic>
      <p:pic>
        <p:nvPicPr>
          <p:cNvPr id="1149" name="picture 11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2660269" y="4156583"/>
            <a:ext cx="192023" cy="275844"/>
          </a:xfrm>
          <a:prstGeom prst="rect">
            <a:avLst/>
          </a:prstGeom>
        </p:spPr>
      </p:pic>
      <p:sp>
        <p:nvSpPr>
          <p:cNvPr id="1150" name="textbox 1150"/>
          <p:cNvSpPr/>
          <p:nvPr/>
        </p:nvSpPr>
        <p:spPr>
          <a:xfrm>
            <a:off x="1046262" y="4210932"/>
            <a:ext cx="2044064" cy="233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400" spc="-2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设置慢日志的时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间为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秒，</a:t>
            </a:r>
            <a:endParaRPr lang="en-US" altLang="en-US" sz="1400" dirty="0"/>
          </a:p>
        </p:txBody>
      </p:sp>
      <p:grpSp>
        <p:nvGrpSpPr>
          <p:cNvPr id="222" name="group 22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151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52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153" name="picture 11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textbox 1154"/>
          <p:cNvSpPr/>
          <p:nvPr/>
        </p:nvSpPr>
        <p:spPr>
          <a:xfrm>
            <a:off x="799645" y="2290692"/>
            <a:ext cx="10278744" cy="6426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8000"/>
              </a:lnSpc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show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profiles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能够在做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优化时帮助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我们了解时间都耗费到哪里去了。通过have_profiling参数，能够看到当前MySQL是否支持</a:t>
            </a:r>
            <a:endParaRPr lang="en-US" altLang="en-US" sz="1400" dirty="0"/>
          </a:p>
          <a:p>
            <a:pPr marL="17780" algn="l" rtl="0" eaLnBrk="0">
              <a:lnSpc>
                <a:spcPts val="3360"/>
              </a:lnSpc>
              <a:spcBef>
                <a:spcPts val="10"/>
              </a:spcBef>
            </a:pPr>
            <a:r>
              <a:rPr sz="13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profil</a:t>
            </a:r>
            <a:r>
              <a:rPr sz="13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13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操作：</a:t>
            </a:r>
            <a:endParaRPr lang="en-US" altLang="en-US" sz="1300" dirty="0"/>
          </a:p>
        </p:txBody>
      </p:sp>
      <p:graphicFrame>
        <p:nvGraphicFramePr>
          <p:cNvPr id="1155" name="table 1155"/>
          <p:cNvGraphicFramePr>
            <a:graphicFrameLocks noGrp="1"/>
          </p:cNvGraphicFramePr>
          <p:nvPr/>
        </p:nvGraphicFramePr>
        <p:xfrm>
          <a:off x="792416" y="4067492"/>
          <a:ext cx="10058400" cy="388620"/>
        </p:xfrm>
        <a:graphic>
          <a:graphicData uri="http://schemas.openxmlformats.org/drawingml/2006/table">
            <a:tbl>
              <a:tblPr/>
              <a:tblGrid>
                <a:gridCol w="10058400"/>
              </a:tblGrid>
              <a:tr h="3854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56" name="table 1156"/>
          <p:cNvGraphicFramePr>
            <a:graphicFrameLocks noGrp="1"/>
          </p:cNvGraphicFramePr>
          <p:nvPr/>
        </p:nvGraphicFramePr>
        <p:xfrm>
          <a:off x="792416" y="3098228"/>
          <a:ext cx="10058400" cy="386715"/>
        </p:xfrm>
        <a:graphic>
          <a:graphicData uri="http://schemas.openxmlformats.org/drawingml/2006/table">
            <a:tbl>
              <a:tblPr/>
              <a:tblGrid>
                <a:gridCol w="10058400"/>
              </a:tblGrid>
              <a:tr h="3835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57" name="picture 11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94004" y="4069080"/>
            <a:ext cx="10055352" cy="385572"/>
          </a:xfrm>
          <a:prstGeom prst="rect">
            <a:avLst/>
          </a:prstGeom>
        </p:spPr>
      </p:pic>
      <p:pic>
        <p:nvPicPr>
          <p:cNvPr id="1158" name="picture 1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94004" y="3099816"/>
            <a:ext cx="10055352" cy="384047"/>
          </a:xfrm>
          <a:prstGeom prst="rect">
            <a:avLst/>
          </a:prstGeom>
        </p:spPr>
      </p:pic>
      <p:pic>
        <p:nvPicPr>
          <p:cNvPr id="1159" name="picture 11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160" name="textbox 1160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1161" name="textbox 1161"/>
          <p:cNvSpPr/>
          <p:nvPr/>
        </p:nvSpPr>
        <p:spPr>
          <a:xfrm>
            <a:off x="803836" y="1112723"/>
            <a:ext cx="1481455" cy="8604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6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性能分析</a:t>
            </a:r>
            <a:endParaRPr lang="en-US" altLang="en-US" sz="2000" dirty="0"/>
          </a:p>
          <a:p>
            <a:pPr algn="l" rtl="0" eaLnBrk="0">
              <a:lnSpc>
                <a:spcPct val="196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13335" algn="l" rtl="0" eaLnBrk="0">
              <a:lnSpc>
                <a:spcPct val="94000"/>
              </a:lnSpc>
              <a:spcBef>
                <a:spcPts val="5"/>
              </a:spcBef>
            </a:pP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profile</a:t>
            </a:r>
            <a:r>
              <a:rPr sz="1500" spc="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详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情</a:t>
            </a:r>
            <a:endParaRPr lang="en-US" altLang="en-US" sz="1500" dirty="0"/>
          </a:p>
        </p:txBody>
      </p:sp>
      <p:pic>
        <p:nvPicPr>
          <p:cNvPr id="1162" name="picture 11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sp>
        <p:nvSpPr>
          <p:cNvPr id="1163" name="textbox 1163"/>
          <p:cNvSpPr/>
          <p:nvPr/>
        </p:nvSpPr>
        <p:spPr>
          <a:xfrm>
            <a:off x="792334" y="3731126"/>
            <a:ext cx="6287770" cy="2133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8000"/>
              </a:lnSpc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默认profiling是关闭的，可以通过set语句在session/global级别开启prof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iling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en-US" sz="1400" dirty="0"/>
          </a:p>
        </p:txBody>
      </p:sp>
      <p:pic>
        <p:nvPicPr>
          <p:cNvPr id="1164" name="picture 11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165" name="textbox 1165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224" name="group 22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166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67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168" name="picture 11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9" name="table 1169"/>
          <p:cNvGraphicFramePr>
            <a:graphicFrameLocks noGrp="1"/>
          </p:cNvGraphicFramePr>
          <p:nvPr/>
        </p:nvGraphicFramePr>
        <p:xfrm>
          <a:off x="792416" y="2647124"/>
          <a:ext cx="10058400" cy="2680335"/>
        </p:xfrm>
        <a:graphic>
          <a:graphicData uri="http://schemas.openxmlformats.org/drawingml/2006/table">
            <a:tbl>
              <a:tblPr/>
              <a:tblGrid>
                <a:gridCol w="10058400"/>
              </a:tblGrid>
              <a:tr h="267716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1170" name="picture 11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171" name="textbox 1171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1172" name="textbox 1172"/>
          <p:cNvSpPr/>
          <p:nvPr/>
        </p:nvSpPr>
        <p:spPr>
          <a:xfrm>
            <a:off x="803836" y="1112723"/>
            <a:ext cx="1481455" cy="852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6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性能分析</a:t>
            </a:r>
            <a:endParaRPr lang="en-US" altLang="en-US" sz="2000" dirty="0"/>
          </a:p>
          <a:p>
            <a:pPr algn="l" rtl="0" eaLnBrk="0">
              <a:lnSpc>
                <a:spcPct val="191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13335" algn="l" rtl="0" eaLnBrk="0">
              <a:lnSpc>
                <a:spcPct val="94000"/>
              </a:lnSpc>
              <a:spcBef>
                <a:spcPts val="0"/>
              </a:spcBef>
            </a:pP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profile</a:t>
            </a:r>
            <a:r>
              <a:rPr sz="1500" spc="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详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情</a:t>
            </a:r>
            <a:endParaRPr lang="en-US" altLang="en-US" sz="1500" dirty="0"/>
          </a:p>
        </p:txBody>
      </p:sp>
      <p:pic>
        <p:nvPicPr>
          <p:cNvPr id="1173" name="picture 11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sp>
        <p:nvSpPr>
          <p:cNvPr id="1174" name="textbox 1174"/>
          <p:cNvSpPr/>
          <p:nvPr/>
        </p:nvSpPr>
        <p:spPr>
          <a:xfrm>
            <a:off x="792334" y="2247385"/>
            <a:ext cx="5666104" cy="2216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执行一系列的业务SQ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的操作，然后通过如下指令查看指令的执行耗时：</a:t>
            </a:r>
            <a:endParaRPr lang="en-US" altLang="en-US" sz="1400" dirty="0"/>
          </a:p>
        </p:txBody>
      </p:sp>
      <p:pic>
        <p:nvPicPr>
          <p:cNvPr id="1175" name="picture 11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pic>
        <p:nvPicPr>
          <p:cNvPr id="1176" name="picture 11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86053" y="4965191"/>
            <a:ext cx="3029991" cy="275844"/>
          </a:xfrm>
          <a:prstGeom prst="rect">
            <a:avLst/>
          </a:prstGeom>
        </p:spPr>
      </p:pic>
      <p:pic>
        <p:nvPicPr>
          <p:cNvPr id="1177" name="picture 11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86053" y="4004818"/>
            <a:ext cx="2693187" cy="275844"/>
          </a:xfrm>
          <a:prstGeom prst="rect">
            <a:avLst/>
          </a:prstGeom>
        </p:spPr>
      </p:pic>
      <p:pic>
        <p:nvPicPr>
          <p:cNvPr id="1178" name="picture 11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06245" y="3684778"/>
            <a:ext cx="781811" cy="275844"/>
          </a:xfrm>
          <a:prstGeom prst="rect">
            <a:avLst/>
          </a:prstGeom>
        </p:spPr>
      </p:pic>
      <p:pic>
        <p:nvPicPr>
          <p:cNvPr id="1179" name="picture 11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577972" y="3684778"/>
            <a:ext cx="410464" cy="275844"/>
          </a:xfrm>
          <a:prstGeom prst="rect">
            <a:avLst/>
          </a:prstGeom>
        </p:spPr>
      </p:pic>
      <p:pic>
        <p:nvPicPr>
          <p:cNvPr id="1180" name="picture 11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86053" y="3684778"/>
            <a:ext cx="213359" cy="275844"/>
          </a:xfrm>
          <a:prstGeom prst="rect">
            <a:avLst/>
          </a:prstGeom>
        </p:spPr>
      </p:pic>
      <p:sp>
        <p:nvSpPr>
          <p:cNvPr id="1181" name="textbox 1181"/>
          <p:cNvSpPr/>
          <p:nvPr/>
        </p:nvSpPr>
        <p:spPr>
          <a:xfrm>
            <a:off x="982529" y="3739127"/>
            <a:ext cx="3872865" cy="233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400" spc="2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查看指定</a:t>
            </a:r>
            <a:r>
              <a:rPr sz="1400" spc="2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</a:t>
            </a:r>
            <a:r>
              <a:rPr sz="1400" spc="2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400" spc="2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1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语句各个阶段的耗时情况</a:t>
            </a:r>
            <a:endParaRPr lang="en-US" altLang="en-US" sz="1400" dirty="0"/>
          </a:p>
        </p:txBody>
      </p:sp>
      <p:pic>
        <p:nvPicPr>
          <p:cNvPr id="1182" name="picture 118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577972" y="4645152"/>
            <a:ext cx="410464" cy="275844"/>
          </a:xfrm>
          <a:prstGeom prst="rect">
            <a:avLst/>
          </a:prstGeom>
        </p:spPr>
      </p:pic>
      <p:pic>
        <p:nvPicPr>
          <p:cNvPr id="1183" name="picture 11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06245" y="4645152"/>
            <a:ext cx="781811" cy="275844"/>
          </a:xfrm>
          <a:prstGeom prst="rect">
            <a:avLst/>
          </a:prstGeom>
        </p:spPr>
      </p:pic>
      <p:pic>
        <p:nvPicPr>
          <p:cNvPr id="1184" name="picture 118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242436" y="4645152"/>
            <a:ext cx="424688" cy="275844"/>
          </a:xfrm>
          <a:prstGeom prst="rect">
            <a:avLst/>
          </a:prstGeom>
        </p:spPr>
      </p:pic>
      <p:pic>
        <p:nvPicPr>
          <p:cNvPr id="1185" name="picture 11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86053" y="4645152"/>
            <a:ext cx="213359" cy="275844"/>
          </a:xfrm>
          <a:prstGeom prst="rect">
            <a:avLst/>
          </a:prstGeom>
        </p:spPr>
      </p:pic>
      <p:sp>
        <p:nvSpPr>
          <p:cNvPr id="1186" name="textbox 1186"/>
          <p:cNvSpPr/>
          <p:nvPr/>
        </p:nvSpPr>
        <p:spPr>
          <a:xfrm>
            <a:off x="982529" y="4699501"/>
            <a:ext cx="3481070" cy="233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400" spc="2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查看指定</a:t>
            </a:r>
            <a:r>
              <a:rPr sz="1400" spc="2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</a:t>
            </a:r>
            <a:r>
              <a:rPr sz="1400" spc="2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400" spc="2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的使用情况</a:t>
            </a:r>
            <a:endParaRPr lang="en-US" altLang="en-US" sz="1400" dirty="0"/>
          </a:p>
        </p:txBody>
      </p:sp>
      <p:sp>
        <p:nvSpPr>
          <p:cNvPr id="1187" name="textbox 1187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1188" name="picture 118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86053" y="2724276"/>
            <a:ext cx="213359" cy="275844"/>
          </a:xfrm>
          <a:prstGeom prst="rect">
            <a:avLst/>
          </a:prstGeom>
        </p:spPr>
      </p:pic>
      <p:pic>
        <p:nvPicPr>
          <p:cNvPr id="1189" name="picture 118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884552" y="2724276"/>
            <a:ext cx="410463" cy="275844"/>
          </a:xfrm>
          <a:prstGeom prst="rect">
            <a:avLst/>
          </a:prstGeom>
        </p:spPr>
      </p:pic>
      <p:sp>
        <p:nvSpPr>
          <p:cNvPr id="1190" name="textbox 1190"/>
          <p:cNvSpPr/>
          <p:nvPr/>
        </p:nvSpPr>
        <p:spPr>
          <a:xfrm>
            <a:off x="982529" y="2778626"/>
            <a:ext cx="246951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1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查看每一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条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的耗时基本情况</a:t>
            </a:r>
            <a:endParaRPr lang="en-US" altLang="en-US" sz="1400" dirty="0"/>
          </a:p>
        </p:txBody>
      </p:sp>
      <p:pic>
        <p:nvPicPr>
          <p:cNvPr id="1191" name="picture 11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86053" y="3044012"/>
            <a:ext cx="1211910" cy="276148"/>
          </a:xfrm>
          <a:prstGeom prst="rect">
            <a:avLst/>
          </a:prstGeom>
        </p:spPr>
      </p:pic>
      <p:grpSp>
        <p:nvGrpSpPr>
          <p:cNvPr id="226" name="group 22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192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93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194" name="picture 119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" name="picture 11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10184" y="4171188"/>
            <a:ext cx="10616184" cy="1531619"/>
          </a:xfrm>
          <a:prstGeom prst="rect">
            <a:avLst/>
          </a:prstGeom>
        </p:spPr>
      </p:pic>
      <p:sp>
        <p:nvSpPr>
          <p:cNvPr id="1196" name="textbox 1196"/>
          <p:cNvSpPr/>
          <p:nvPr/>
        </p:nvSpPr>
        <p:spPr>
          <a:xfrm>
            <a:off x="792691" y="1733174"/>
            <a:ext cx="10193655" cy="12103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24130" algn="l" rtl="0" eaLnBrk="0">
              <a:lnSpc>
                <a:spcPct val="94000"/>
              </a:lnSpc>
            </a:pPr>
            <a:r>
              <a:rPr sz="1300" spc="6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6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explain</a:t>
            </a:r>
            <a:r>
              <a:rPr sz="150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执行计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划</a:t>
            </a:r>
            <a:endParaRPr lang="en-US" altLang="en-US" sz="1500" dirty="0"/>
          </a:p>
          <a:p>
            <a:pPr marL="12700" indent="14605" algn="l" rtl="0" eaLnBrk="0">
              <a:lnSpc>
                <a:spcPct val="218000"/>
              </a:lnSpc>
              <a:spcBef>
                <a:spcPts val="315"/>
              </a:spcBef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EXPLAIN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或者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DESC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命令获取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如何执行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SELECT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语句的信息，包括在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SELECT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语句执行过程中表如何连接和连接的顺序。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语法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en-US" sz="1400" dirty="0"/>
          </a:p>
        </p:txBody>
      </p:sp>
      <p:graphicFrame>
        <p:nvGraphicFramePr>
          <p:cNvPr id="1197" name="table 1197"/>
          <p:cNvGraphicFramePr>
            <a:graphicFrameLocks noGrp="1"/>
          </p:cNvGraphicFramePr>
          <p:nvPr/>
        </p:nvGraphicFramePr>
        <p:xfrm>
          <a:off x="708596" y="3111944"/>
          <a:ext cx="10619105" cy="741679"/>
        </p:xfrm>
        <a:graphic>
          <a:graphicData uri="http://schemas.openxmlformats.org/drawingml/2006/table">
            <a:tbl>
              <a:tblPr/>
              <a:tblGrid>
                <a:gridCol w="10619105"/>
              </a:tblGrid>
              <a:tr h="73850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1198" name="picture 11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199" name="textbox 1199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200" name="picture 12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1201" name="picture 12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202" name="textbox 1202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1203" name="picture 12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02538" y="3509771"/>
            <a:ext cx="1549653" cy="275844"/>
          </a:xfrm>
          <a:prstGeom prst="rect">
            <a:avLst/>
          </a:prstGeom>
        </p:spPr>
      </p:pic>
      <p:sp>
        <p:nvSpPr>
          <p:cNvPr id="1204" name="textbox 1204"/>
          <p:cNvSpPr/>
          <p:nvPr/>
        </p:nvSpPr>
        <p:spPr>
          <a:xfrm>
            <a:off x="803836" y="1112723"/>
            <a:ext cx="1481455" cy="2882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6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性能分析</a:t>
            </a:r>
            <a:endParaRPr lang="en-US" altLang="en-US" sz="2000" dirty="0"/>
          </a:p>
        </p:txBody>
      </p:sp>
      <p:pic>
        <p:nvPicPr>
          <p:cNvPr id="1205" name="picture 12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587241" y="3189732"/>
            <a:ext cx="1203413" cy="275844"/>
          </a:xfrm>
          <a:prstGeom prst="rect">
            <a:avLst/>
          </a:prstGeom>
        </p:spPr>
      </p:pic>
      <p:pic>
        <p:nvPicPr>
          <p:cNvPr id="1206" name="picture 12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486788" y="3189732"/>
            <a:ext cx="536956" cy="275844"/>
          </a:xfrm>
          <a:prstGeom prst="rect">
            <a:avLst/>
          </a:prstGeom>
        </p:spPr>
      </p:pic>
      <p:sp>
        <p:nvSpPr>
          <p:cNvPr id="1207" name="textbox 1207"/>
          <p:cNvSpPr/>
          <p:nvPr/>
        </p:nvSpPr>
        <p:spPr>
          <a:xfrm>
            <a:off x="1937189" y="3244081"/>
            <a:ext cx="1624330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1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句之前加上关键字</a:t>
            </a:r>
            <a:endParaRPr lang="en-US" altLang="en-US" sz="1400" dirty="0"/>
          </a:p>
        </p:txBody>
      </p:sp>
      <p:grpSp>
        <p:nvGrpSpPr>
          <p:cNvPr id="228" name="group 22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208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09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210" name="picture 12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4186173" y="3509771"/>
            <a:ext cx="676655" cy="275844"/>
          </a:xfrm>
          <a:prstGeom prst="rect">
            <a:avLst/>
          </a:prstGeom>
        </p:spPr>
      </p:pic>
      <p:pic>
        <p:nvPicPr>
          <p:cNvPr id="1211" name="picture 12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114801" y="3509771"/>
            <a:ext cx="670560" cy="275844"/>
          </a:xfrm>
          <a:prstGeom prst="rect">
            <a:avLst/>
          </a:prstGeom>
        </p:spPr>
      </p:pic>
      <p:pic>
        <p:nvPicPr>
          <p:cNvPr id="1212" name="picture 12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1213" name="textbox 1213"/>
          <p:cNvSpPr/>
          <p:nvPr/>
        </p:nvSpPr>
        <p:spPr>
          <a:xfrm>
            <a:off x="2265563" y="3564121"/>
            <a:ext cx="735330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段列表</a:t>
            </a:r>
            <a:endParaRPr lang="en-US" altLang="en-US" sz="1400" dirty="0"/>
          </a:p>
        </p:txBody>
      </p:sp>
      <p:pic>
        <p:nvPicPr>
          <p:cNvPr id="1214" name="picture 12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802538" y="3189732"/>
            <a:ext cx="224028" cy="275844"/>
          </a:xfrm>
          <a:prstGeom prst="rect">
            <a:avLst/>
          </a:prstGeom>
        </p:spPr>
      </p:pic>
      <p:sp>
        <p:nvSpPr>
          <p:cNvPr id="1215" name="textbox 1215"/>
          <p:cNvSpPr/>
          <p:nvPr/>
        </p:nvSpPr>
        <p:spPr>
          <a:xfrm>
            <a:off x="942578" y="3244081"/>
            <a:ext cx="557530" cy="2349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1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接在</a:t>
            </a:r>
            <a:endParaRPr lang="en-US" altLang="en-US" sz="1400" dirty="0"/>
          </a:p>
        </p:txBody>
      </p:sp>
      <p:sp>
        <p:nvSpPr>
          <p:cNvPr id="1216" name="textbox 1216"/>
          <p:cNvSpPr/>
          <p:nvPr/>
        </p:nvSpPr>
        <p:spPr>
          <a:xfrm>
            <a:off x="4825016" y="3564121"/>
            <a:ext cx="379729" cy="235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条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件</a:t>
            </a:r>
            <a:endParaRPr lang="en-US" altLang="en-US" sz="1400" dirty="0"/>
          </a:p>
        </p:txBody>
      </p:sp>
      <p:sp>
        <p:nvSpPr>
          <p:cNvPr id="1217" name="textbox 1217"/>
          <p:cNvSpPr/>
          <p:nvPr/>
        </p:nvSpPr>
        <p:spPr>
          <a:xfrm>
            <a:off x="3691338" y="3564121"/>
            <a:ext cx="379729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名</a:t>
            </a:r>
            <a:endParaRPr lang="en-US" altLang="en-US" sz="1400" dirty="0"/>
          </a:p>
        </p:txBody>
      </p:sp>
      <p:pic>
        <p:nvPicPr>
          <p:cNvPr id="1218" name="picture 12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5233161" y="3509771"/>
            <a:ext cx="121920" cy="27584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textbox 1219"/>
          <p:cNvSpPr/>
          <p:nvPr/>
        </p:nvSpPr>
        <p:spPr>
          <a:xfrm>
            <a:off x="802511" y="1733174"/>
            <a:ext cx="10475594" cy="48609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4605" algn="l" rtl="0" eaLnBrk="0">
              <a:lnSpc>
                <a:spcPct val="94000"/>
              </a:lnSpc>
            </a:pPr>
            <a:r>
              <a:rPr sz="1300" spc="6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6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explain</a:t>
            </a:r>
            <a:r>
              <a:rPr sz="150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执行计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划</a:t>
            </a:r>
            <a:endParaRPr lang="en-US" altLang="en-US" sz="1500" dirty="0"/>
          </a:p>
          <a:p>
            <a:pPr marL="17780" algn="l" rtl="0" eaLnBrk="0">
              <a:lnSpc>
                <a:spcPts val="3300"/>
              </a:lnSpc>
              <a:spcBef>
                <a:spcPts val="15"/>
              </a:spcBef>
            </a:pP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EXPL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执行计划各字段含义：</a:t>
            </a:r>
            <a:endParaRPr lang="en-US" altLang="en-US" sz="1400" dirty="0"/>
          </a:p>
          <a:p>
            <a:pPr algn="l" rtl="0" eaLnBrk="0">
              <a:lnSpc>
                <a:spcPct val="152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2000"/>
              </a:lnSpc>
              <a:spcBef>
                <a:spcPts val="395"/>
              </a:spcBef>
            </a:pPr>
            <a:r>
              <a:rPr sz="1000" spc="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000" spc="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000" spc="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</a:t>
            </a:r>
            <a:r>
              <a:rPr sz="13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Id</a:t>
            </a:r>
            <a:endParaRPr lang="en-US" altLang="en-US" sz="1300" dirty="0"/>
          </a:p>
          <a:p>
            <a:pPr algn="l" rtl="0" eaLnBrk="0">
              <a:lnSpc>
                <a:spcPct val="151000"/>
              </a:lnSpc>
            </a:pPr>
            <a:endParaRPr lang="en-US" altLang="en-US" sz="1000" dirty="0"/>
          </a:p>
          <a:p>
            <a:pPr marL="369570" algn="l" rtl="0" eaLnBrk="0">
              <a:lnSpc>
                <a:spcPct val="95000"/>
              </a:lnSpc>
              <a:spcBef>
                <a:spcPts val="425"/>
              </a:spcBef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select查询的序列号，表示查询中执行sele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子句或者是操作表的顺序(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id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相同，执行顺序从上到下；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id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值越大，越先执行)。</a:t>
            </a:r>
            <a:endParaRPr lang="en-US" altLang="en-US" sz="1400" dirty="0"/>
          </a:p>
          <a:p>
            <a:pPr algn="l" rtl="0" eaLnBrk="0">
              <a:lnSpc>
                <a:spcPct val="140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88000"/>
              </a:lnSpc>
              <a:spcBef>
                <a:spcPts val="425"/>
              </a:spcBef>
            </a:pPr>
            <a:r>
              <a:rPr sz="1100" spc="-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100" spc="-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selec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type</a:t>
            </a:r>
            <a:endParaRPr lang="en-US" altLang="en-US" sz="1400" dirty="0"/>
          </a:p>
          <a:p>
            <a:pPr marL="375285" indent="-13335" algn="l" rtl="0" eaLnBrk="0">
              <a:lnSpc>
                <a:spcPct val="196000"/>
              </a:lnSpc>
              <a:spcBef>
                <a:spcPts val="535"/>
              </a:spcBef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ELECT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的类型，常见的取值有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SIMPLE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(简单表，即不使用表连接或者子查询)、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PRIMARY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(主查询，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即外层的查询)、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UNION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UNION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中的第二个或者后面的查询语句)、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SUBQUERY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SELECT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WHERE</a:t>
            </a:r>
            <a:r>
              <a:rPr sz="14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之后包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含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了子查询)等</a:t>
            </a:r>
            <a:endParaRPr lang="en-US" altLang="en-US" sz="1400" dirty="0"/>
          </a:p>
          <a:p>
            <a:pPr algn="l" rtl="0" eaLnBrk="0">
              <a:lnSpc>
                <a:spcPct val="144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88000"/>
              </a:lnSpc>
              <a:spcBef>
                <a:spcPts val="425"/>
              </a:spcBef>
            </a:pP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100" spc="-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type</a:t>
            </a:r>
            <a:endParaRPr lang="en-US" altLang="en-US" sz="1400" dirty="0"/>
          </a:p>
          <a:p>
            <a:pPr algn="l" rtl="0" eaLnBrk="0">
              <a:lnSpc>
                <a:spcPct val="150000"/>
              </a:lnSpc>
            </a:pPr>
            <a:endParaRPr lang="en-US" altLang="en-US" sz="1000" dirty="0"/>
          </a:p>
          <a:p>
            <a:pPr marL="361950" algn="l" rtl="0" eaLnBrk="0">
              <a:lnSpc>
                <a:spcPct val="88000"/>
              </a:lnSpc>
              <a:spcBef>
                <a:spcPts val="420"/>
              </a:spcBef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表示连接类型，性能由好到差的连接类型为NULL、system、const、eq_ref、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ref、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ran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index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all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  <a:p>
            <a:pPr algn="l" rtl="0" eaLnBrk="0">
              <a:lnSpc>
                <a:spcPct val="150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88000"/>
              </a:lnSpc>
              <a:spcBef>
                <a:spcPts val="425"/>
              </a:spcBef>
            </a:pPr>
            <a:r>
              <a:rPr sz="1100" spc="-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100" spc="-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possib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le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key</a:t>
            </a:r>
            <a:endParaRPr lang="en-US" altLang="en-US" sz="1400" dirty="0"/>
          </a:p>
          <a:p>
            <a:pPr algn="l" rtl="0" eaLnBrk="0">
              <a:lnSpc>
                <a:spcPct val="149000"/>
              </a:lnSpc>
            </a:pPr>
            <a:endParaRPr lang="en-US" altLang="en-US" sz="1000" dirty="0"/>
          </a:p>
          <a:p>
            <a:pPr algn="l" rtl="0" eaLnBrk="0">
              <a:lnSpc>
                <a:spcPct val="118000"/>
              </a:lnSpc>
            </a:pPr>
            <a:endParaRPr lang="en-US" altLang="en-US" sz="300" dirty="0"/>
          </a:p>
          <a:p>
            <a:pPr marL="363855" algn="l" rtl="0" eaLnBrk="0">
              <a:lnSpc>
                <a:spcPct val="97000"/>
              </a:lnSpc>
              <a:spcBef>
                <a:spcPts val="5"/>
              </a:spcBef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显示可能应用在这张表上的索引，一个或多个。</a:t>
            </a:r>
            <a:endParaRPr lang="en-US" altLang="en-US" sz="1400" dirty="0"/>
          </a:p>
        </p:txBody>
      </p:sp>
      <p:pic>
        <p:nvPicPr>
          <p:cNvPr id="1220" name="picture 12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221" name="textbox 1221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222" name="picture 12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1223" name="picture 12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224" name="textbox 1224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1225" name="textbox 1225"/>
          <p:cNvSpPr/>
          <p:nvPr/>
        </p:nvSpPr>
        <p:spPr>
          <a:xfrm>
            <a:off x="803836" y="1112723"/>
            <a:ext cx="1481455" cy="2882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6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性能分析</a:t>
            </a:r>
            <a:endParaRPr lang="en-US" altLang="en-US" sz="2000" dirty="0"/>
          </a:p>
        </p:txBody>
      </p:sp>
      <p:grpSp>
        <p:nvGrpSpPr>
          <p:cNvPr id="230" name="group 23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226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27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228" name="picture 12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textbox 1229"/>
          <p:cNvSpPr/>
          <p:nvPr/>
        </p:nvSpPr>
        <p:spPr>
          <a:xfrm>
            <a:off x="802511" y="1733174"/>
            <a:ext cx="10097769" cy="44335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4605" algn="l" rtl="0" eaLnBrk="0">
              <a:lnSpc>
                <a:spcPct val="94000"/>
              </a:lnSpc>
            </a:pPr>
            <a:r>
              <a:rPr sz="1300" spc="6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6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explain</a:t>
            </a:r>
            <a:r>
              <a:rPr sz="150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执行计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划</a:t>
            </a:r>
            <a:endParaRPr lang="en-US" altLang="en-US" sz="1500" dirty="0"/>
          </a:p>
          <a:p>
            <a:pPr marL="17780" algn="l" rtl="0" eaLnBrk="0">
              <a:lnSpc>
                <a:spcPts val="3300"/>
              </a:lnSpc>
              <a:spcBef>
                <a:spcPts val="15"/>
              </a:spcBef>
            </a:pP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EXPL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执行计划各字段含义：</a:t>
            </a:r>
            <a:endParaRPr lang="en-US" altLang="en-US" sz="1400" dirty="0"/>
          </a:p>
          <a:p>
            <a:pPr algn="l" rtl="0" eaLnBrk="0">
              <a:lnSpc>
                <a:spcPct val="150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5000"/>
              </a:lnSpc>
              <a:spcBef>
                <a:spcPts val="400"/>
              </a:spcBef>
            </a:pPr>
            <a:r>
              <a:rPr sz="1000" spc="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000" spc="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  </a:t>
            </a:r>
            <a:r>
              <a:rPr sz="13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Key</a:t>
            </a:r>
            <a:endParaRPr lang="en-US" altLang="en-US" sz="1300" dirty="0"/>
          </a:p>
          <a:p>
            <a:pPr algn="l" rtl="0" eaLnBrk="0">
              <a:lnSpc>
                <a:spcPct val="150000"/>
              </a:lnSpc>
            </a:pPr>
            <a:endParaRPr lang="en-US" altLang="en-US" sz="1000" dirty="0"/>
          </a:p>
          <a:p>
            <a:pPr marL="362585" algn="l" rtl="0" eaLnBrk="0">
              <a:lnSpc>
                <a:spcPct val="97000"/>
              </a:lnSpc>
              <a:spcBef>
                <a:spcPts val="425"/>
              </a:spcBef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实际使用的索引，如果为N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LL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，则没有使用索引。</a:t>
            </a:r>
            <a:endParaRPr lang="en-US" altLang="en-US" sz="1400" dirty="0"/>
          </a:p>
          <a:p>
            <a:pPr algn="l" rtl="0" eaLnBrk="0">
              <a:lnSpc>
                <a:spcPct val="13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88000"/>
              </a:lnSpc>
              <a:spcBef>
                <a:spcPts val="430"/>
              </a:spcBef>
            </a:pP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Key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len</a:t>
            </a:r>
            <a:endParaRPr lang="en-US" altLang="en-US" sz="1400" dirty="0"/>
          </a:p>
          <a:p>
            <a:pPr algn="l" rtl="0" eaLnBrk="0">
              <a:lnSpc>
                <a:spcPct val="150000"/>
              </a:lnSpc>
            </a:pPr>
            <a:endParaRPr lang="en-US" altLang="en-US" sz="1000" dirty="0"/>
          </a:p>
          <a:p>
            <a:pPr marL="361950" algn="l" rtl="0" eaLnBrk="0">
              <a:lnSpc>
                <a:spcPct val="97000"/>
              </a:lnSpc>
              <a:spcBef>
                <a:spcPts val="420"/>
              </a:spcBef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表示索引中使用的字节数，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该值为索引字段最大可能长度，并非实际使用长度，在不损失精确性的前提下，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长度越短越好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  <a:p>
            <a:pPr algn="l" rtl="0" eaLnBrk="0">
              <a:lnSpc>
                <a:spcPct val="137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15"/>
              </a:lnSpc>
              <a:spcBef>
                <a:spcPts val="425"/>
              </a:spcBef>
            </a:pP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ows</a:t>
            </a:r>
            <a:endParaRPr lang="en-US" altLang="en-US" sz="1400" dirty="0"/>
          </a:p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marL="377190" algn="l" rtl="0" eaLnBrk="0">
              <a:lnSpc>
                <a:spcPct val="88000"/>
              </a:lnSpc>
              <a:spcBef>
                <a:spcPts val="425"/>
              </a:spcBef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MySQL认为必须要执行查询的行数，在inn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db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引擎的表中，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是一个估计值，可能并不总是准确的。</a:t>
            </a:r>
            <a:endParaRPr lang="en-US" altLang="en-US" sz="1400" dirty="0"/>
          </a:p>
          <a:p>
            <a:pPr algn="l" rtl="0" eaLnBrk="0">
              <a:lnSpc>
                <a:spcPct val="150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15"/>
              </a:lnSpc>
              <a:spcBef>
                <a:spcPts val="425"/>
              </a:spcBef>
            </a:pPr>
            <a:r>
              <a:rPr sz="1100" spc="-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100" spc="-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filtere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endParaRPr lang="en-US" altLang="en-US" sz="1400" dirty="0"/>
          </a:p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marL="361950" algn="l" rtl="0" eaLnBrk="0">
              <a:lnSpc>
                <a:spcPct val="97000"/>
              </a:lnSpc>
              <a:spcBef>
                <a:spcPts val="0"/>
              </a:spcBef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表示返回结果的行数占需读取行数的百分比，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ltered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的值越大越好。</a:t>
            </a:r>
            <a:endParaRPr lang="en-US" altLang="en-US" sz="1400" dirty="0"/>
          </a:p>
        </p:txBody>
      </p:sp>
      <p:pic>
        <p:nvPicPr>
          <p:cNvPr id="1230" name="picture 12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231" name="textbox 1231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232" name="picture 12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1233" name="picture 12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234" name="textbox 1234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1235" name="textbox 1235"/>
          <p:cNvSpPr/>
          <p:nvPr/>
        </p:nvSpPr>
        <p:spPr>
          <a:xfrm>
            <a:off x="803836" y="1112723"/>
            <a:ext cx="1481455" cy="2882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6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性能分析</a:t>
            </a:r>
            <a:endParaRPr lang="en-US" altLang="en-US" sz="2000" dirty="0"/>
          </a:p>
        </p:txBody>
      </p:sp>
      <p:grpSp>
        <p:nvGrpSpPr>
          <p:cNvPr id="232" name="group 23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236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37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238" name="picture 12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textbox 1239"/>
          <p:cNvSpPr/>
          <p:nvPr/>
        </p:nvSpPr>
        <p:spPr>
          <a:xfrm>
            <a:off x="5358111" y="2444286"/>
            <a:ext cx="1464944" cy="3863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320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endParaRPr lang="en-US" altLang="en-US" sz="3200" dirty="0"/>
          </a:p>
          <a:p>
            <a:pPr marL="17780" algn="l" rtl="0" eaLnBrk="0">
              <a:lnSpc>
                <a:spcPts val="1860"/>
              </a:lnSpc>
              <a:spcBef>
                <a:spcPts val="132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述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65"/>
              </a:lnSpc>
              <a:spcBef>
                <a:spcPts val="45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50"/>
              </a:lnSpc>
              <a:spcBef>
                <a:spcPts val="455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60"/>
              </a:lnSpc>
              <a:spcBef>
                <a:spcPts val="455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7780" algn="l" rtl="0" eaLnBrk="0">
              <a:lnSpc>
                <a:spcPct val="97000"/>
              </a:lnSpc>
              <a:spcBef>
                <a:spcPts val="460"/>
              </a:spcBef>
            </a:pP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性能分</a:t>
            </a:r>
            <a:r>
              <a:rPr sz="15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析</a:t>
            </a:r>
            <a:endParaRPr lang="en-US" altLang="en-US" sz="1500" dirty="0"/>
          </a:p>
          <a:p>
            <a:pPr algn="l" rtl="0" eaLnBrk="0">
              <a:lnSpc>
                <a:spcPct val="140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50"/>
              </a:lnSpc>
              <a:spcBef>
                <a:spcPts val="460"/>
              </a:spcBef>
            </a:pP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17780" algn="l" rtl="0" eaLnBrk="0">
              <a:lnSpc>
                <a:spcPts val="1850"/>
              </a:lnSpc>
              <a:spcBef>
                <a:spcPts val="5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索引设计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则</a:t>
            </a:r>
            <a:endParaRPr lang="en-US" altLang="en-US" sz="1500" dirty="0"/>
          </a:p>
        </p:txBody>
      </p:sp>
      <p:grpSp>
        <p:nvGrpSpPr>
          <p:cNvPr id="234" name="group 234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1240" name="picture 124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1241" name="textbox 1241"/>
            <p:cNvSpPr/>
            <p:nvPr/>
          </p:nvSpPr>
          <p:spPr>
            <a:xfrm>
              <a:off x="-12700" y="-12700"/>
              <a:ext cx="1437005" cy="14643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marL="732155" algn="l" rtl="0" eaLnBrk="0">
                <a:lnSpc>
                  <a:spcPct val="86000"/>
                </a:lnSpc>
                <a:spcBef>
                  <a:spcPts val="0"/>
                </a:spcBef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2" name="table 1242"/>
          <p:cNvGraphicFramePr>
            <a:graphicFrameLocks noGrp="1"/>
          </p:cNvGraphicFramePr>
          <p:nvPr/>
        </p:nvGraphicFramePr>
        <p:xfrm>
          <a:off x="775652" y="4023296"/>
          <a:ext cx="10619104" cy="388620"/>
        </p:xfrm>
        <a:graphic>
          <a:graphicData uri="http://schemas.openxmlformats.org/drawingml/2006/table">
            <a:tbl>
              <a:tblPr/>
              <a:tblGrid>
                <a:gridCol w="10619104"/>
              </a:tblGrid>
              <a:tr h="3854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43" name="table 1243"/>
          <p:cNvGraphicFramePr>
            <a:graphicFrameLocks noGrp="1"/>
          </p:cNvGraphicFramePr>
          <p:nvPr/>
        </p:nvGraphicFramePr>
        <p:xfrm>
          <a:off x="775652" y="5400992"/>
          <a:ext cx="10619104" cy="388619"/>
        </p:xfrm>
        <a:graphic>
          <a:graphicData uri="http://schemas.openxmlformats.org/drawingml/2006/table">
            <a:tbl>
              <a:tblPr/>
              <a:tblGrid>
                <a:gridCol w="10619104"/>
              </a:tblGrid>
              <a:tr h="38544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44" name="table 1244"/>
          <p:cNvGraphicFramePr>
            <a:graphicFrameLocks noGrp="1"/>
          </p:cNvGraphicFramePr>
          <p:nvPr/>
        </p:nvGraphicFramePr>
        <p:xfrm>
          <a:off x="775652" y="2595308"/>
          <a:ext cx="10619104" cy="388620"/>
        </p:xfrm>
        <a:graphic>
          <a:graphicData uri="http://schemas.openxmlformats.org/drawingml/2006/table">
            <a:tbl>
              <a:tblPr/>
              <a:tblGrid>
                <a:gridCol w="10619104"/>
              </a:tblGrid>
              <a:tr h="3854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45" name="picture 12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77240" y="4024883"/>
            <a:ext cx="10616184" cy="385572"/>
          </a:xfrm>
          <a:prstGeom prst="rect">
            <a:avLst/>
          </a:prstGeom>
        </p:spPr>
      </p:pic>
      <p:pic>
        <p:nvPicPr>
          <p:cNvPr id="1246" name="picture 12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77240" y="5402579"/>
            <a:ext cx="10616184" cy="385572"/>
          </a:xfrm>
          <a:prstGeom prst="rect">
            <a:avLst/>
          </a:prstGeom>
        </p:spPr>
      </p:pic>
      <p:pic>
        <p:nvPicPr>
          <p:cNvPr id="1247" name="picture 12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77240" y="2596896"/>
            <a:ext cx="10616184" cy="385571"/>
          </a:xfrm>
          <a:prstGeom prst="rect">
            <a:avLst/>
          </a:prstGeom>
        </p:spPr>
      </p:pic>
      <p:pic>
        <p:nvPicPr>
          <p:cNvPr id="1248" name="picture 12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249" name="textbox 1249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1250" name="textbox 1250"/>
          <p:cNvSpPr/>
          <p:nvPr/>
        </p:nvSpPr>
        <p:spPr>
          <a:xfrm>
            <a:off x="802054" y="1112723"/>
            <a:ext cx="1589405" cy="8813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索引使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2000" dirty="0"/>
          </a:p>
          <a:p>
            <a:pPr algn="l" rtl="0" eaLnBrk="0">
              <a:lnSpc>
                <a:spcPct val="186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5240" algn="l" rtl="0" eaLnBrk="0">
              <a:lnSpc>
                <a:spcPts val="1850"/>
              </a:lnSpc>
              <a:spcBef>
                <a:spcPts val="0"/>
              </a:spcBef>
            </a:pP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验证索引</a:t>
            </a:r>
            <a:r>
              <a:rPr sz="1500" spc="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效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率</a:t>
            </a:r>
            <a:endParaRPr lang="en-US" altLang="en-US" sz="1500" dirty="0"/>
          </a:p>
        </p:txBody>
      </p:sp>
      <p:pic>
        <p:nvPicPr>
          <p:cNvPr id="1251" name="picture 12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sp>
        <p:nvSpPr>
          <p:cNvPr id="1252" name="textbox 1252"/>
          <p:cNvSpPr/>
          <p:nvPr/>
        </p:nvSpPr>
        <p:spPr>
          <a:xfrm>
            <a:off x="791978" y="2207507"/>
            <a:ext cx="4582795" cy="2216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在未建立索引之前，执行如下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语句，查看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的耗时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</p:txBody>
      </p:sp>
      <p:pic>
        <p:nvPicPr>
          <p:cNvPr id="1253" name="picture 12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254" name="textbox 1254"/>
          <p:cNvSpPr/>
          <p:nvPr/>
        </p:nvSpPr>
        <p:spPr>
          <a:xfrm>
            <a:off x="790729" y="5024367"/>
            <a:ext cx="4227195" cy="2216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然后再次执行相同的SQL语句，再次查看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QL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的耗时。</a:t>
            </a:r>
            <a:endParaRPr lang="en-US" altLang="en-US" sz="1400" dirty="0"/>
          </a:p>
        </p:txBody>
      </p:sp>
      <p:sp>
        <p:nvSpPr>
          <p:cNvPr id="1255" name="textbox 1255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1256" name="textbox 1256"/>
          <p:cNvSpPr/>
          <p:nvPr/>
        </p:nvSpPr>
        <p:spPr>
          <a:xfrm>
            <a:off x="791978" y="3615937"/>
            <a:ext cx="1450339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针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对字段创建索引</a:t>
            </a:r>
            <a:endParaRPr lang="en-US" altLang="en-US" sz="1400" dirty="0"/>
          </a:p>
        </p:txBody>
      </p:sp>
      <p:grpSp>
        <p:nvGrpSpPr>
          <p:cNvPr id="236" name="group 23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257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58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259" name="picture 12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textbox 1260"/>
          <p:cNvSpPr/>
          <p:nvPr/>
        </p:nvSpPr>
        <p:spPr>
          <a:xfrm>
            <a:off x="792156" y="2329427"/>
            <a:ext cx="9952355" cy="6851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如果索引了多列(联合索引)，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要遵守最左前缀法则。最左前缀法则指的是查询从索引的最左列开始，并且不跳过索引中的列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  <a:p>
            <a:pPr marL="12700" algn="l" rtl="0" eaLnBrk="0">
              <a:lnSpc>
                <a:spcPts val="3695"/>
              </a:lnSpc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如果跳跃某一列，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索引将部分失效(后面的字段索引失效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</p:txBody>
      </p:sp>
      <p:graphicFrame>
        <p:nvGraphicFramePr>
          <p:cNvPr id="1261" name="table 1261"/>
          <p:cNvGraphicFramePr>
            <a:graphicFrameLocks noGrp="1"/>
          </p:cNvGraphicFramePr>
          <p:nvPr/>
        </p:nvGraphicFramePr>
        <p:xfrm>
          <a:off x="775652" y="3721544"/>
          <a:ext cx="10619104" cy="388620"/>
        </p:xfrm>
        <a:graphic>
          <a:graphicData uri="http://schemas.openxmlformats.org/drawingml/2006/table">
            <a:tbl>
              <a:tblPr/>
              <a:tblGrid>
                <a:gridCol w="10619104"/>
              </a:tblGrid>
              <a:tr h="3854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2" name="table 1262"/>
          <p:cNvGraphicFramePr>
            <a:graphicFrameLocks noGrp="1"/>
          </p:cNvGraphicFramePr>
          <p:nvPr/>
        </p:nvGraphicFramePr>
        <p:xfrm>
          <a:off x="775652" y="4262564"/>
          <a:ext cx="10619104" cy="388620"/>
        </p:xfrm>
        <a:graphic>
          <a:graphicData uri="http://schemas.openxmlformats.org/drawingml/2006/table">
            <a:tbl>
              <a:tblPr/>
              <a:tblGrid>
                <a:gridCol w="10619104"/>
              </a:tblGrid>
              <a:tr h="3854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3" name="table 1263"/>
          <p:cNvGraphicFramePr>
            <a:graphicFrameLocks noGrp="1"/>
          </p:cNvGraphicFramePr>
          <p:nvPr/>
        </p:nvGraphicFramePr>
        <p:xfrm>
          <a:off x="775652" y="4803584"/>
          <a:ext cx="10619104" cy="388620"/>
        </p:xfrm>
        <a:graphic>
          <a:graphicData uri="http://schemas.openxmlformats.org/drawingml/2006/table">
            <a:tbl>
              <a:tblPr/>
              <a:tblGrid>
                <a:gridCol w="10619104"/>
              </a:tblGrid>
              <a:tr h="3854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4" name="table 1264"/>
          <p:cNvGraphicFramePr>
            <a:graphicFrameLocks noGrp="1"/>
          </p:cNvGraphicFramePr>
          <p:nvPr/>
        </p:nvGraphicFramePr>
        <p:xfrm>
          <a:off x="775652" y="5343080"/>
          <a:ext cx="10619104" cy="388619"/>
        </p:xfrm>
        <a:graphic>
          <a:graphicData uri="http://schemas.openxmlformats.org/drawingml/2006/table">
            <a:tbl>
              <a:tblPr/>
              <a:tblGrid>
                <a:gridCol w="10619104"/>
              </a:tblGrid>
              <a:tr h="38544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65" name="table 1265"/>
          <p:cNvGraphicFramePr>
            <a:graphicFrameLocks noGrp="1"/>
          </p:cNvGraphicFramePr>
          <p:nvPr/>
        </p:nvGraphicFramePr>
        <p:xfrm>
          <a:off x="775652" y="5884100"/>
          <a:ext cx="10619104" cy="388619"/>
        </p:xfrm>
        <a:graphic>
          <a:graphicData uri="http://schemas.openxmlformats.org/drawingml/2006/table">
            <a:tbl>
              <a:tblPr/>
              <a:tblGrid>
                <a:gridCol w="10619104"/>
              </a:tblGrid>
              <a:tr h="38544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66" name="picture 12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77240" y="5344667"/>
            <a:ext cx="10616184" cy="385572"/>
          </a:xfrm>
          <a:prstGeom prst="rect">
            <a:avLst/>
          </a:prstGeom>
        </p:spPr>
      </p:pic>
      <p:pic>
        <p:nvPicPr>
          <p:cNvPr id="1267" name="picture 12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77240" y="5885688"/>
            <a:ext cx="10616184" cy="385571"/>
          </a:xfrm>
          <a:prstGeom prst="rect">
            <a:avLst/>
          </a:prstGeom>
        </p:spPr>
      </p:pic>
      <p:pic>
        <p:nvPicPr>
          <p:cNvPr id="1268" name="picture 12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269" name="textbox 1269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270" name="picture 12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1271" name="picture 12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69289" y="3799331"/>
            <a:ext cx="3990975" cy="275844"/>
          </a:xfrm>
          <a:prstGeom prst="rect">
            <a:avLst/>
          </a:prstGeom>
        </p:spPr>
      </p:pic>
      <p:pic>
        <p:nvPicPr>
          <p:cNvPr id="1272" name="picture 12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69289" y="4340097"/>
            <a:ext cx="3990975" cy="275844"/>
          </a:xfrm>
          <a:prstGeom prst="rect">
            <a:avLst/>
          </a:prstGeom>
        </p:spPr>
      </p:pic>
      <p:pic>
        <p:nvPicPr>
          <p:cNvPr id="1273" name="picture 12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69289" y="4880736"/>
            <a:ext cx="3990975" cy="275844"/>
          </a:xfrm>
          <a:prstGeom prst="rect">
            <a:avLst/>
          </a:prstGeom>
        </p:spPr>
      </p:pic>
      <p:pic>
        <p:nvPicPr>
          <p:cNvPr id="1274" name="picture 12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pic>
        <p:nvPicPr>
          <p:cNvPr id="1275" name="picture 12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495290" y="3799331"/>
            <a:ext cx="2533777" cy="275844"/>
          </a:xfrm>
          <a:prstGeom prst="rect">
            <a:avLst/>
          </a:prstGeom>
        </p:spPr>
      </p:pic>
      <p:sp>
        <p:nvSpPr>
          <p:cNvPr id="1276" name="textbox 1276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1277" name="picture 12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495290" y="4340097"/>
            <a:ext cx="1281303" cy="275844"/>
          </a:xfrm>
          <a:prstGeom prst="rect">
            <a:avLst/>
          </a:prstGeom>
        </p:spPr>
      </p:pic>
      <p:sp>
        <p:nvSpPr>
          <p:cNvPr id="1278" name="textbox 1278"/>
          <p:cNvSpPr/>
          <p:nvPr/>
        </p:nvSpPr>
        <p:spPr>
          <a:xfrm>
            <a:off x="804329" y="1824367"/>
            <a:ext cx="1587500" cy="2609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55"/>
              </a:lnSpc>
            </a:pP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最左前缀</a:t>
            </a:r>
            <a:r>
              <a:rPr sz="1500" spc="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则</a:t>
            </a:r>
            <a:endParaRPr lang="en-US" altLang="en-US" sz="1500" dirty="0"/>
          </a:p>
        </p:txBody>
      </p:sp>
      <p:sp>
        <p:nvSpPr>
          <p:cNvPr id="1279" name="textbox 1279"/>
          <p:cNvSpPr/>
          <p:nvPr/>
        </p:nvSpPr>
        <p:spPr>
          <a:xfrm>
            <a:off x="802054" y="1112723"/>
            <a:ext cx="1013460" cy="305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索引使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2000" dirty="0"/>
          </a:p>
        </p:txBody>
      </p:sp>
      <p:grpSp>
        <p:nvGrpSpPr>
          <p:cNvPr id="238" name="group 23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280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81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282" name="picture 12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1283" name="textbox 1283"/>
          <p:cNvSpPr/>
          <p:nvPr/>
        </p:nvSpPr>
        <p:spPr>
          <a:xfrm>
            <a:off x="4772567" y="3853681"/>
            <a:ext cx="735965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件工程</a:t>
            </a:r>
            <a:endParaRPr lang="en-US" altLang="en-US" sz="1400" dirty="0"/>
          </a:p>
        </p:txBody>
      </p:sp>
      <p:sp>
        <p:nvSpPr>
          <p:cNvPr id="1284" name="textbox 1284"/>
          <p:cNvSpPr/>
          <p:nvPr/>
        </p:nvSpPr>
        <p:spPr>
          <a:xfrm>
            <a:off x="4772567" y="4394448"/>
            <a:ext cx="735965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件工程</a:t>
            </a:r>
            <a:endParaRPr lang="en-US" altLang="en-US" sz="1400" dirty="0"/>
          </a:p>
        </p:txBody>
      </p:sp>
      <p:sp>
        <p:nvSpPr>
          <p:cNvPr id="1285" name="textbox 1285"/>
          <p:cNvSpPr/>
          <p:nvPr/>
        </p:nvSpPr>
        <p:spPr>
          <a:xfrm>
            <a:off x="4772567" y="4935087"/>
            <a:ext cx="735965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件工程</a:t>
            </a:r>
            <a:endParaRPr lang="en-US" altLang="en-US" sz="1400" dirty="0"/>
          </a:p>
        </p:txBody>
      </p:sp>
      <p:pic>
        <p:nvPicPr>
          <p:cNvPr id="1286" name="picture 128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5495290" y="4880736"/>
            <a:ext cx="162305" cy="27584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7" name="table 1287"/>
          <p:cNvGraphicFramePr>
            <a:graphicFrameLocks noGrp="1"/>
          </p:cNvGraphicFramePr>
          <p:nvPr/>
        </p:nvGraphicFramePr>
        <p:xfrm>
          <a:off x="818324" y="2549588"/>
          <a:ext cx="10477500" cy="1047115"/>
        </p:xfrm>
        <a:graphic>
          <a:graphicData uri="http://schemas.openxmlformats.org/drawingml/2006/table">
            <a:tbl>
              <a:tblPr/>
              <a:tblGrid>
                <a:gridCol w="10477500"/>
              </a:tblGrid>
              <a:tr h="10439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sp>
        <p:nvSpPr>
          <p:cNvPr id="1288" name="textbox 1288"/>
          <p:cNvSpPr/>
          <p:nvPr/>
        </p:nvSpPr>
        <p:spPr>
          <a:xfrm>
            <a:off x="792156" y="1733174"/>
            <a:ext cx="4897120" cy="6515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24765" algn="l" rtl="0" eaLnBrk="0">
              <a:lnSpc>
                <a:spcPts val="1860"/>
              </a:lnSpc>
            </a:pP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范</a:t>
            </a:r>
            <a:r>
              <a:rPr sz="1500" spc="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围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查询</a:t>
            </a:r>
            <a:endParaRPr lang="en-US" altLang="en-US" sz="1500" dirty="0"/>
          </a:p>
          <a:p>
            <a:pPr algn="l" rtl="0" eaLnBrk="0">
              <a:lnSpc>
                <a:spcPct val="101000"/>
              </a:lnSpc>
            </a:pPr>
            <a:endParaRPr lang="en-US" altLang="en-US" sz="1200" dirty="0"/>
          </a:p>
          <a:p>
            <a:pPr algn="l" rtl="0" eaLnBrk="0">
              <a:lnSpc>
                <a:spcPct val="1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联合索引中，出现范围查询(&gt;,&lt;)，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范围查询右侧的</a:t>
            </a:r>
            <a:r>
              <a:rPr sz="14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列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索引失效</a:t>
            </a:r>
            <a:endParaRPr lang="en-US" altLang="en-US" sz="1400" dirty="0"/>
          </a:p>
        </p:txBody>
      </p:sp>
      <p:pic>
        <p:nvPicPr>
          <p:cNvPr id="1289" name="picture 12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290" name="textbox 1290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291" name="picture 12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1292" name="picture 12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11351" y="3158693"/>
            <a:ext cx="4244720" cy="276148"/>
          </a:xfrm>
          <a:prstGeom prst="rect">
            <a:avLst/>
          </a:prstGeom>
        </p:spPr>
      </p:pic>
      <p:pic>
        <p:nvPicPr>
          <p:cNvPr id="1293" name="picture 12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11351" y="2731896"/>
            <a:ext cx="4244720" cy="275844"/>
          </a:xfrm>
          <a:prstGeom prst="rect">
            <a:avLst/>
          </a:prstGeom>
        </p:spPr>
      </p:pic>
      <p:pic>
        <p:nvPicPr>
          <p:cNvPr id="1294" name="picture 12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pic>
        <p:nvPicPr>
          <p:cNvPr id="1295" name="picture 12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794883" y="3158693"/>
            <a:ext cx="2800476" cy="276148"/>
          </a:xfrm>
          <a:prstGeom prst="rect">
            <a:avLst/>
          </a:prstGeom>
        </p:spPr>
      </p:pic>
      <p:pic>
        <p:nvPicPr>
          <p:cNvPr id="1296" name="picture 12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794883" y="2731896"/>
            <a:ext cx="2702178" cy="275844"/>
          </a:xfrm>
          <a:prstGeom prst="rect">
            <a:avLst/>
          </a:prstGeom>
        </p:spPr>
      </p:pic>
      <p:sp>
        <p:nvSpPr>
          <p:cNvPr id="1297" name="textbox 1297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1298" name="textbox 1298"/>
          <p:cNvSpPr/>
          <p:nvPr/>
        </p:nvSpPr>
        <p:spPr>
          <a:xfrm>
            <a:off x="5072160" y="2786246"/>
            <a:ext cx="735965" cy="6426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件工程</a:t>
            </a:r>
            <a:endParaRPr lang="en-US" altLang="en-US" sz="1400" dirty="0"/>
          </a:p>
          <a:p>
            <a:pPr marL="12700" algn="l" rtl="0" eaLnBrk="0">
              <a:lnSpc>
                <a:spcPts val="3360"/>
              </a:lnSpc>
            </a:pP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件工程</a:t>
            </a:r>
            <a:endParaRPr lang="en-US" altLang="en-US" sz="1400" dirty="0"/>
          </a:p>
        </p:txBody>
      </p:sp>
      <p:sp>
        <p:nvSpPr>
          <p:cNvPr id="1299" name="textbox 1299"/>
          <p:cNvSpPr/>
          <p:nvPr/>
        </p:nvSpPr>
        <p:spPr>
          <a:xfrm>
            <a:off x="802054" y="1112723"/>
            <a:ext cx="1013460" cy="305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索引使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2000" dirty="0"/>
          </a:p>
        </p:txBody>
      </p:sp>
      <p:grpSp>
        <p:nvGrpSpPr>
          <p:cNvPr id="240" name="group 24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300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01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302" name="picture 13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49451" y="1519428"/>
            <a:ext cx="8340852" cy="5029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34" name="textbox 34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sp>
        <p:nvSpPr>
          <p:cNvPr id="36" name="textbox 36"/>
          <p:cNvSpPr/>
          <p:nvPr/>
        </p:nvSpPr>
        <p:spPr>
          <a:xfrm>
            <a:off x="10059021" y="2914827"/>
            <a:ext cx="619759" cy="18580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5875" algn="l" rtl="0" eaLnBrk="0">
              <a:lnSpc>
                <a:spcPct val="89000"/>
              </a:lnSpc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连接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</a:t>
            </a:r>
            <a:endParaRPr lang="en-US" altLang="en-US" sz="1500" dirty="0"/>
          </a:p>
          <a:p>
            <a:pPr marL="12700" indent="1270" algn="l" rtl="0" eaLnBrk="0">
              <a:lnSpc>
                <a:spcPct val="237000"/>
              </a:lnSpc>
              <a:spcBef>
                <a:spcPts val="35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引擎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</a:t>
            </a:r>
            <a:endParaRPr lang="en-US" altLang="en-US" sz="1500" dirty="0"/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38" name="textbox 38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39" name="textbox 39"/>
          <p:cNvSpPr/>
          <p:nvPr/>
        </p:nvSpPr>
        <p:spPr>
          <a:xfrm>
            <a:off x="810708" y="1112977"/>
            <a:ext cx="1835785" cy="2768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2000"/>
              </a:lnSpc>
            </a:pPr>
            <a:r>
              <a:rPr sz="2000" spc="-6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</a:t>
            </a: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2000" spc="-6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体系结构</a:t>
            </a:r>
            <a:endParaRPr lang="en-US" altLang="en-US" sz="2000" dirty="0"/>
          </a:p>
        </p:txBody>
      </p:sp>
      <p:sp>
        <p:nvSpPr>
          <p:cNvPr id="40" name="textbox 40"/>
          <p:cNvSpPr/>
          <p:nvPr/>
        </p:nvSpPr>
        <p:spPr>
          <a:xfrm>
            <a:off x="9784469" y="2953339"/>
            <a:ext cx="143510" cy="18135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200" spc="-9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endParaRPr lang="en-US" altLang="en-US" sz="12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8000"/>
              </a:lnSpc>
              <a:spcBef>
                <a:spcPts val="365"/>
              </a:spcBef>
            </a:pPr>
            <a:r>
              <a:rPr sz="1200" spc="-9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endParaRPr lang="en-US" altLang="en-US" sz="12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8000"/>
              </a:lnSpc>
              <a:spcBef>
                <a:spcPts val="365"/>
              </a:spcBef>
            </a:pPr>
            <a:r>
              <a:rPr sz="1200" spc="-9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endParaRPr lang="en-US" altLang="en-US" sz="12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8000"/>
              </a:lnSpc>
              <a:spcBef>
                <a:spcPts val="5"/>
              </a:spcBef>
            </a:pPr>
            <a:r>
              <a:rPr sz="1200" spc="-9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endParaRPr lang="en-US" altLang="en-US" sz="1200" dirty="0"/>
          </a:p>
        </p:txBody>
      </p:sp>
      <p:grpSp>
        <p:nvGrpSpPr>
          <p:cNvPr id="6" name="group 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41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2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3" name="table 1303"/>
          <p:cNvGraphicFramePr>
            <a:graphicFrameLocks noGrp="1"/>
          </p:cNvGraphicFramePr>
          <p:nvPr/>
        </p:nvGraphicFramePr>
        <p:xfrm>
          <a:off x="818324" y="2549588"/>
          <a:ext cx="10477500" cy="485775"/>
        </p:xfrm>
        <a:graphic>
          <a:graphicData uri="http://schemas.openxmlformats.org/drawingml/2006/table">
            <a:tbl>
              <a:tblPr/>
              <a:tblGrid>
                <a:gridCol w="10477500"/>
              </a:tblGrid>
              <a:tr h="4826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04" name="picture 13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19911" y="2551176"/>
            <a:ext cx="10474452" cy="483108"/>
          </a:xfrm>
          <a:prstGeom prst="rect">
            <a:avLst/>
          </a:prstGeom>
        </p:spPr>
      </p:pic>
      <p:pic>
        <p:nvPicPr>
          <p:cNvPr id="1305" name="picture 13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306" name="textbox 1306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307" name="picture 13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sp>
        <p:nvSpPr>
          <p:cNvPr id="1308" name="textbox 1308"/>
          <p:cNvSpPr/>
          <p:nvPr/>
        </p:nvSpPr>
        <p:spPr>
          <a:xfrm>
            <a:off x="802054" y="1112723"/>
            <a:ext cx="1386839" cy="8813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索引使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2000" dirty="0"/>
          </a:p>
          <a:p>
            <a:pPr algn="l" rtl="0" eaLnBrk="0">
              <a:lnSpc>
                <a:spcPct val="186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5240" algn="l" rtl="0" eaLnBrk="0">
              <a:lnSpc>
                <a:spcPts val="1850"/>
              </a:lnSpc>
              <a:spcBef>
                <a:spcPts val="0"/>
              </a:spcBef>
            </a:pP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索引列运</a:t>
            </a:r>
            <a:r>
              <a:rPr sz="1500" spc="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</a:t>
            </a:r>
            <a:endParaRPr lang="en-US" altLang="en-US" sz="1500" dirty="0"/>
          </a:p>
        </p:txBody>
      </p:sp>
      <p:pic>
        <p:nvPicPr>
          <p:cNvPr id="1309" name="picture 13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310" name="textbox 1310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1311" name="textbox 1311"/>
          <p:cNvSpPr/>
          <p:nvPr/>
        </p:nvSpPr>
        <p:spPr>
          <a:xfrm>
            <a:off x="798932" y="2207890"/>
            <a:ext cx="3594734" cy="2197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不要在索引列上进行运算操作，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7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索引将</a:t>
            </a:r>
            <a:r>
              <a:rPr sz="1400" spc="-4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失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效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altLang="en-US" sz="1400" dirty="0"/>
          </a:p>
        </p:txBody>
      </p:sp>
      <p:grpSp>
        <p:nvGrpSpPr>
          <p:cNvPr id="242" name="group 24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312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13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314" name="picture 13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5" name="table 1315"/>
          <p:cNvGraphicFramePr>
            <a:graphicFrameLocks noGrp="1"/>
          </p:cNvGraphicFramePr>
          <p:nvPr/>
        </p:nvGraphicFramePr>
        <p:xfrm>
          <a:off x="818324" y="2549588"/>
          <a:ext cx="10477500" cy="973454"/>
        </p:xfrm>
        <a:graphic>
          <a:graphicData uri="http://schemas.openxmlformats.org/drawingml/2006/table">
            <a:tbl>
              <a:tblPr/>
              <a:tblGrid>
                <a:gridCol w="10477500"/>
              </a:tblGrid>
              <a:tr h="9702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1316" name="picture 13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317" name="textbox 1317"/>
          <p:cNvSpPr/>
          <p:nvPr/>
        </p:nvSpPr>
        <p:spPr>
          <a:xfrm>
            <a:off x="803746" y="1733174"/>
            <a:ext cx="3945254" cy="6940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3335" algn="l" rtl="0" eaLnBrk="0">
              <a:lnSpc>
                <a:spcPts val="1855"/>
              </a:lnSpc>
            </a:pP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字符串不加引</a:t>
            </a:r>
            <a:r>
              <a:rPr sz="1500" spc="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号</a:t>
            </a:r>
            <a:endParaRPr lang="en-US" altLang="en-US" sz="1500" dirty="0"/>
          </a:p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1000"/>
              </a:lnSpc>
            </a:pPr>
            <a:r>
              <a:rPr sz="1400" spc="-9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字符串类型字段使用时，</a:t>
            </a:r>
            <a:r>
              <a:rPr sz="1400" spc="-9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9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不加引号，</a:t>
            </a:r>
            <a:r>
              <a:rPr sz="1400" spc="-9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9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索引将失</a:t>
            </a:r>
            <a:r>
              <a:rPr sz="1400" spc="-60" dirty="0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效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altLang="en-US" sz="1400" dirty="0"/>
          </a:p>
        </p:txBody>
      </p:sp>
      <p:sp>
        <p:nvSpPr>
          <p:cNvPr id="1318" name="textbox 1318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319" name="picture 13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11351" y="3122676"/>
            <a:ext cx="4759705" cy="275844"/>
          </a:xfrm>
          <a:prstGeom prst="rect">
            <a:avLst/>
          </a:prstGeom>
        </p:spPr>
      </p:pic>
      <p:pic>
        <p:nvPicPr>
          <p:cNvPr id="1320" name="picture 13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1321" name="picture 13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11351" y="2695955"/>
            <a:ext cx="3990975" cy="275844"/>
          </a:xfrm>
          <a:prstGeom prst="rect">
            <a:avLst/>
          </a:prstGeom>
        </p:spPr>
      </p:pic>
      <p:pic>
        <p:nvPicPr>
          <p:cNvPr id="1322" name="picture 13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pic>
        <p:nvPicPr>
          <p:cNvPr id="1323" name="picture 13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537327" y="2695955"/>
            <a:ext cx="2441193" cy="275844"/>
          </a:xfrm>
          <a:prstGeom prst="rect">
            <a:avLst/>
          </a:prstGeom>
        </p:spPr>
      </p:pic>
      <p:sp>
        <p:nvSpPr>
          <p:cNvPr id="1324" name="textbox 1324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1325" name="textbox 1325"/>
          <p:cNvSpPr/>
          <p:nvPr/>
        </p:nvSpPr>
        <p:spPr>
          <a:xfrm>
            <a:off x="802054" y="1112723"/>
            <a:ext cx="1013460" cy="305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索引使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2000" dirty="0"/>
          </a:p>
        </p:txBody>
      </p:sp>
      <p:grpSp>
        <p:nvGrpSpPr>
          <p:cNvPr id="244" name="group 24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326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27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328" name="picture 13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1329" name="textbox 1329"/>
          <p:cNvSpPr/>
          <p:nvPr/>
        </p:nvSpPr>
        <p:spPr>
          <a:xfrm>
            <a:off x="4814604" y="2750305"/>
            <a:ext cx="735965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件工程</a:t>
            </a:r>
            <a:endParaRPr lang="en-US" altLang="en-US" sz="14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0" name="table 1330"/>
          <p:cNvGraphicFramePr>
            <a:graphicFrameLocks noGrp="1"/>
          </p:cNvGraphicFramePr>
          <p:nvPr/>
        </p:nvGraphicFramePr>
        <p:xfrm>
          <a:off x="818324" y="2549588"/>
          <a:ext cx="10477500" cy="1404620"/>
        </p:xfrm>
        <a:graphic>
          <a:graphicData uri="http://schemas.openxmlformats.org/drawingml/2006/table">
            <a:tbl>
              <a:tblPr/>
              <a:tblGrid>
                <a:gridCol w="10477500"/>
              </a:tblGrid>
              <a:tr h="14014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1331" name="picture 13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332" name="textbox 1332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333" name="picture 13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11351" y="3122676"/>
            <a:ext cx="4557394" cy="275844"/>
          </a:xfrm>
          <a:prstGeom prst="rect">
            <a:avLst/>
          </a:prstGeom>
        </p:spPr>
      </p:pic>
      <p:pic>
        <p:nvPicPr>
          <p:cNvPr id="1334" name="picture 13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11351" y="3549650"/>
            <a:ext cx="4557394" cy="275844"/>
          </a:xfrm>
          <a:prstGeom prst="rect">
            <a:avLst/>
          </a:prstGeom>
        </p:spPr>
      </p:pic>
      <p:pic>
        <p:nvPicPr>
          <p:cNvPr id="1335" name="picture 13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11351" y="2695955"/>
            <a:ext cx="4412995" cy="275844"/>
          </a:xfrm>
          <a:prstGeom prst="rect">
            <a:avLst/>
          </a:prstGeom>
        </p:spPr>
      </p:pic>
      <p:pic>
        <p:nvPicPr>
          <p:cNvPr id="1336" name="picture 13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sp>
        <p:nvSpPr>
          <p:cNvPr id="1337" name="textbox 1337"/>
          <p:cNvSpPr/>
          <p:nvPr/>
        </p:nvSpPr>
        <p:spPr>
          <a:xfrm>
            <a:off x="796079" y="2207890"/>
            <a:ext cx="6039484" cy="2197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如果仅仅是尾部模糊匹配，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索引不会失效。如果是头部模糊匹配，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索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引失效。</a:t>
            </a:r>
            <a:endParaRPr lang="en-US" altLang="en-US" sz="1400" dirty="0"/>
          </a:p>
        </p:txBody>
      </p:sp>
      <p:sp>
        <p:nvSpPr>
          <p:cNvPr id="1338" name="textbox 1338"/>
          <p:cNvSpPr/>
          <p:nvPr/>
        </p:nvSpPr>
        <p:spPr>
          <a:xfrm>
            <a:off x="802054" y="1112723"/>
            <a:ext cx="1183639" cy="8820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索引使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2000" dirty="0"/>
          </a:p>
          <a:p>
            <a:pPr algn="l" rtl="0" eaLnBrk="0">
              <a:lnSpc>
                <a:spcPct val="186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5240" algn="l" rtl="0" eaLnBrk="0">
              <a:lnSpc>
                <a:spcPts val="1860"/>
              </a:lnSpc>
              <a:spcBef>
                <a:spcPts val="0"/>
              </a:spcBef>
            </a:pP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</a:t>
            </a:r>
            <a:r>
              <a:rPr sz="1500" spc="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糊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查询</a:t>
            </a:r>
            <a:endParaRPr lang="en-US" altLang="en-US" sz="1500" dirty="0"/>
          </a:p>
        </p:txBody>
      </p:sp>
      <p:pic>
        <p:nvPicPr>
          <p:cNvPr id="1339" name="picture 13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340" name="textbox 1340"/>
          <p:cNvSpPr/>
          <p:nvPr/>
        </p:nvSpPr>
        <p:spPr>
          <a:xfrm>
            <a:off x="5241324" y="2683255"/>
            <a:ext cx="714375" cy="11868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lang="en-US" altLang="en-US" sz="500" dirty="0"/>
          </a:p>
          <a:p>
            <a:pPr marL="12700" algn="l" rtl="0" eaLnBrk="0">
              <a:lnSpc>
                <a:spcPct val="98000"/>
              </a:lnSpc>
              <a:spcBef>
                <a:spcPts val="5"/>
              </a:spcBef>
            </a:pP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件</a:t>
            </a:r>
            <a:endParaRPr lang="en-US" altLang="en-US" sz="1400" dirty="0"/>
          </a:p>
          <a:p>
            <a:pPr algn="l" rtl="0" eaLnBrk="0">
              <a:lnSpc>
                <a:spcPct val="112000"/>
              </a:lnSpc>
            </a:pPr>
            <a:endParaRPr lang="en-US" altLang="en-US" sz="400" dirty="0"/>
          </a:p>
          <a:p>
            <a:pPr marL="157480" algn="l" rtl="0" eaLnBrk="0">
              <a:lnSpc>
                <a:spcPct val="179000"/>
              </a:lnSpc>
              <a:spcBef>
                <a:spcPts val="5"/>
              </a:spcBef>
            </a:pPr>
            <a:r>
              <a:rPr sz="1400" spc="-2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工程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1400" spc="-4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endParaRPr lang="en-US" altLang="en-US" sz="1400" dirty="0"/>
          </a:p>
        </p:txBody>
      </p:sp>
      <p:pic>
        <p:nvPicPr>
          <p:cNvPr id="1341" name="picture 13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571783" y="3549650"/>
            <a:ext cx="335279" cy="275844"/>
          </a:xfrm>
          <a:prstGeom prst="rect">
            <a:avLst/>
          </a:prstGeom>
        </p:spPr>
      </p:pic>
      <p:pic>
        <p:nvPicPr>
          <p:cNvPr id="1342" name="picture 13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749583" y="3122676"/>
            <a:ext cx="162305" cy="275844"/>
          </a:xfrm>
          <a:prstGeom prst="rect">
            <a:avLst/>
          </a:prstGeom>
        </p:spPr>
      </p:pic>
      <p:pic>
        <p:nvPicPr>
          <p:cNvPr id="1343" name="picture 13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607430" y="2695955"/>
            <a:ext cx="335279" cy="275844"/>
          </a:xfrm>
          <a:prstGeom prst="rect">
            <a:avLst/>
          </a:prstGeom>
        </p:spPr>
      </p:pic>
      <p:sp>
        <p:nvSpPr>
          <p:cNvPr id="1344" name="textbox 1344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246" name="group 24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345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46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347" name="picture 13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8" name="table 1348"/>
          <p:cNvGraphicFramePr>
            <a:graphicFrameLocks noGrp="1"/>
          </p:cNvGraphicFramePr>
          <p:nvPr/>
        </p:nvGraphicFramePr>
        <p:xfrm>
          <a:off x="818324" y="2549588"/>
          <a:ext cx="10477500" cy="973454"/>
        </p:xfrm>
        <a:graphic>
          <a:graphicData uri="http://schemas.openxmlformats.org/drawingml/2006/table">
            <a:tbl>
              <a:tblPr/>
              <a:tblGrid>
                <a:gridCol w="10477500"/>
              </a:tblGrid>
              <a:tr h="9702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1349" name="picture 13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19911" y="2551176"/>
            <a:ext cx="10474452" cy="970788"/>
          </a:xfrm>
          <a:prstGeom prst="rect">
            <a:avLst/>
          </a:prstGeom>
        </p:spPr>
      </p:pic>
      <p:pic>
        <p:nvPicPr>
          <p:cNvPr id="1350" name="picture 13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351" name="textbox 1351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1352" name="textbox 1352"/>
          <p:cNvSpPr/>
          <p:nvPr/>
        </p:nvSpPr>
        <p:spPr>
          <a:xfrm>
            <a:off x="799645" y="2207890"/>
            <a:ext cx="8534400" cy="2387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分割开的条件，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如果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or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前的条件中的列有索引，而后面的列中没有索引，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那么涉及的索引都不会被用到。</a:t>
            </a:r>
            <a:endParaRPr lang="en-US" altLang="en-US" sz="1400" dirty="0"/>
          </a:p>
        </p:txBody>
      </p:sp>
      <p:sp>
        <p:nvSpPr>
          <p:cNvPr id="1353" name="textbox 1353"/>
          <p:cNvSpPr/>
          <p:nvPr/>
        </p:nvSpPr>
        <p:spPr>
          <a:xfrm>
            <a:off x="780317" y="3758179"/>
            <a:ext cx="7679690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由于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age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没有索引，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所以即使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phone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有索引，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索引也会失效。所以需要针对于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age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也要建立索引。</a:t>
            </a:r>
            <a:endParaRPr lang="en-US" altLang="en-US" sz="1400" dirty="0"/>
          </a:p>
        </p:txBody>
      </p:sp>
      <p:sp>
        <p:nvSpPr>
          <p:cNvPr id="1354" name="textbox 1354"/>
          <p:cNvSpPr/>
          <p:nvPr/>
        </p:nvSpPr>
        <p:spPr>
          <a:xfrm>
            <a:off x="802054" y="1112723"/>
            <a:ext cx="1593850" cy="8826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索引使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2000" dirty="0"/>
          </a:p>
          <a:p>
            <a:pPr algn="l" rtl="0" eaLnBrk="0">
              <a:lnSpc>
                <a:spcPct val="186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5240" algn="l" rtl="0" eaLnBrk="0">
              <a:lnSpc>
                <a:spcPts val="1860"/>
              </a:lnSpc>
              <a:spcBef>
                <a:spcPts val="0"/>
              </a:spcBef>
            </a:pP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</a:t>
            </a:r>
            <a:r>
              <a:rPr sz="1500" spc="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连接的条</a:t>
            </a:r>
            <a:r>
              <a:rPr sz="1500" spc="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件</a:t>
            </a:r>
            <a:endParaRPr lang="en-US" altLang="en-US" sz="1500" dirty="0"/>
          </a:p>
        </p:txBody>
      </p:sp>
      <p:pic>
        <p:nvPicPr>
          <p:cNvPr id="1355" name="picture 13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1356" name="picture 13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357" name="textbox 1357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248" name="group 24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358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59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360" name="picture 13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1" name="table 1361"/>
          <p:cNvGraphicFramePr>
            <a:graphicFrameLocks noGrp="1"/>
          </p:cNvGraphicFramePr>
          <p:nvPr/>
        </p:nvGraphicFramePr>
        <p:xfrm>
          <a:off x="818324" y="2549588"/>
          <a:ext cx="10477500" cy="973454"/>
        </p:xfrm>
        <a:graphic>
          <a:graphicData uri="http://schemas.openxmlformats.org/drawingml/2006/table">
            <a:tbl>
              <a:tblPr/>
              <a:tblGrid>
                <a:gridCol w="10477500"/>
              </a:tblGrid>
              <a:tr h="9702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1362" name="picture 13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19911" y="2551176"/>
            <a:ext cx="10474452" cy="970788"/>
          </a:xfrm>
          <a:prstGeom prst="rect">
            <a:avLst/>
          </a:prstGeom>
        </p:spPr>
      </p:pic>
      <p:pic>
        <p:nvPicPr>
          <p:cNvPr id="1363" name="picture 13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364" name="textbox 1364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1365" name="textbox 1365"/>
          <p:cNvSpPr/>
          <p:nvPr/>
        </p:nvSpPr>
        <p:spPr>
          <a:xfrm>
            <a:off x="802054" y="1112723"/>
            <a:ext cx="1589405" cy="8801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索引使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2000" dirty="0"/>
          </a:p>
          <a:p>
            <a:pPr algn="l" rtl="0" eaLnBrk="0">
              <a:lnSpc>
                <a:spcPct val="186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5240" algn="l" rtl="0" eaLnBrk="0">
              <a:lnSpc>
                <a:spcPts val="1840"/>
              </a:lnSpc>
              <a:spcBef>
                <a:spcPts val="0"/>
              </a:spcBef>
            </a:pP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数据分布</a:t>
            </a:r>
            <a:r>
              <a:rPr sz="1500" spc="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影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响</a:t>
            </a:r>
            <a:endParaRPr lang="en-US" altLang="en-US" sz="1500" dirty="0"/>
          </a:p>
        </p:txBody>
      </p:sp>
      <p:pic>
        <p:nvPicPr>
          <p:cNvPr id="1366" name="picture 13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1367" name="picture 13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368" name="textbox 1368"/>
          <p:cNvSpPr/>
          <p:nvPr/>
        </p:nvSpPr>
        <p:spPr>
          <a:xfrm>
            <a:off x="796079" y="2207890"/>
            <a:ext cx="4243070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如果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MySQL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评估使用索引比全表更慢，则不使用索引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altLang="en-US" sz="1400" dirty="0"/>
          </a:p>
        </p:txBody>
      </p:sp>
      <p:sp>
        <p:nvSpPr>
          <p:cNvPr id="1369" name="textbox 1369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250" name="group 25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370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71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372" name="picture 13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3" name="table 1373"/>
          <p:cNvGraphicFramePr>
            <a:graphicFrameLocks noGrp="1"/>
          </p:cNvGraphicFramePr>
          <p:nvPr/>
        </p:nvGraphicFramePr>
        <p:xfrm>
          <a:off x="818324" y="2894012"/>
          <a:ext cx="10477500" cy="485775"/>
        </p:xfrm>
        <a:graphic>
          <a:graphicData uri="http://schemas.openxmlformats.org/drawingml/2006/table">
            <a:tbl>
              <a:tblPr/>
              <a:tblGrid>
                <a:gridCol w="10477500"/>
              </a:tblGrid>
              <a:tr h="4826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74" name="table 1374"/>
          <p:cNvGraphicFramePr>
            <a:graphicFrameLocks noGrp="1"/>
          </p:cNvGraphicFramePr>
          <p:nvPr/>
        </p:nvGraphicFramePr>
        <p:xfrm>
          <a:off x="818324" y="5059616"/>
          <a:ext cx="10477500" cy="485775"/>
        </p:xfrm>
        <a:graphic>
          <a:graphicData uri="http://schemas.openxmlformats.org/drawingml/2006/table">
            <a:tbl>
              <a:tblPr/>
              <a:tblGrid>
                <a:gridCol w="10477500"/>
              </a:tblGrid>
              <a:tr h="4826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75" name="table 1375"/>
          <p:cNvGraphicFramePr>
            <a:graphicFrameLocks noGrp="1"/>
          </p:cNvGraphicFramePr>
          <p:nvPr/>
        </p:nvGraphicFramePr>
        <p:xfrm>
          <a:off x="818324" y="3951668"/>
          <a:ext cx="10477500" cy="484504"/>
        </p:xfrm>
        <a:graphic>
          <a:graphicData uri="http://schemas.openxmlformats.org/drawingml/2006/table">
            <a:tbl>
              <a:tblPr/>
              <a:tblGrid>
                <a:gridCol w="10477500"/>
              </a:tblGrid>
              <a:tr h="48132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sp>
        <p:nvSpPr>
          <p:cNvPr id="1376" name="textbox 1376"/>
          <p:cNvSpPr/>
          <p:nvPr/>
        </p:nvSpPr>
        <p:spPr>
          <a:xfrm>
            <a:off x="859593" y="2217160"/>
            <a:ext cx="9196069" cy="5784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提示，是优化数据库的一个重要手段，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简单来说，就是在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语句中加入一些人为的提示来达到优化操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的目的。</a:t>
            </a:r>
            <a:endParaRPr lang="en-US" altLang="en-US" sz="1400" dirty="0"/>
          </a:p>
          <a:p>
            <a:pPr marL="14605" algn="l" rtl="0" eaLnBrk="0">
              <a:lnSpc>
                <a:spcPts val="2855"/>
              </a:lnSpc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use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index：</a:t>
            </a:r>
            <a:endParaRPr lang="en-US" altLang="en-US" sz="1400" dirty="0"/>
          </a:p>
        </p:txBody>
      </p:sp>
      <p:pic>
        <p:nvPicPr>
          <p:cNvPr id="1377" name="picture 13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378" name="textbox 1378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379" name="picture 13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11351" y="4098035"/>
            <a:ext cx="6160642" cy="275844"/>
          </a:xfrm>
          <a:prstGeom prst="rect">
            <a:avLst/>
          </a:prstGeom>
        </p:spPr>
      </p:pic>
      <p:pic>
        <p:nvPicPr>
          <p:cNvPr id="1380" name="picture 13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11351" y="5206619"/>
            <a:ext cx="6045834" cy="275843"/>
          </a:xfrm>
          <a:prstGeom prst="rect">
            <a:avLst/>
          </a:prstGeom>
        </p:spPr>
      </p:pic>
      <p:pic>
        <p:nvPicPr>
          <p:cNvPr id="1381" name="picture 13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11351" y="3041015"/>
            <a:ext cx="5924550" cy="275844"/>
          </a:xfrm>
          <a:prstGeom prst="rect">
            <a:avLst/>
          </a:prstGeom>
        </p:spPr>
      </p:pic>
      <p:pic>
        <p:nvPicPr>
          <p:cNvPr id="1382" name="picture 13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sp>
        <p:nvSpPr>
          <p:cNvPr id="1383" name="textbox 1383"/>
          <p:cNvSpPr/>
          <p:nvPr/>
        </p:nvSpPr>
        <p:spPr>
          <a:xfrm>
            <a:off x="802054" y="1112723"/>
            <a:ext cx="1163955" cy="8680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索引使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2000" dirty="0"/>
          </a:p>
          <a:p>
            <a:pPr algn="l" rtl="0" eaLnBrk="0">
              <a:lnSpc>
                <a:spcPct val="186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15240" algn="l" rtl="0" eaLnBrk="0">
              <a:lnSpc>
                <a:spcPct val="97000"/>
              </a:lnSpc>
              <a:spcBef>
                <a:spcPts val="0"/>
              </a:spcBef>
            </a:pP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500" spc="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示</a:t>
            </a:r>
            <a:endParaRPr lang="en-US" altLang="en-US" sz="1500" dirty="0"/>
          </a:p>
        </p:txBody>
      </p:sp>
      <p:pic>
        <p:nvPicPr>
          <p:cNvPr id="1384" name="picture 13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385" name="textbox 1385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1386" name="textbox 1386"/>
          <p:cNvSpPr/>
          <p:nvPr/>
        </p:nvSpPr>
        <p:spPr>
          <a:xfrm>
            <a:off x="861554" y="3668388"/>
            <a:ext cx="1222375" cy="2133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3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ignore</a:t>
            </a:r>
            <a:r>
              <a:rPr sz="13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inde</a:t>
            </a:r>
            <a:r>
              <a:rPr sz="13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sz="13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en-US" sz="1300" dirty="0"/>
          </a:p>
        </p:txBody>
      </p:sp>
      <p:sp>
        <p:nvSpPr>
          <p:cNvPr id="1387" name="textbox 1387"/>
          <p:cNvSpPr/>
          <p:nvPr/>
        </p:nvSpPr>
        <p:spPr>
          <a:xfrm>
            <a:off x="853174" y="4756778"/>
            <a:ext cx="1110614" cy="2533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790"/>
              </a:lnSpc>
            </a:pPr>
            <a:r>
              <a:rPr sz="13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force</a:t>
            </a:r>
            <a:r>
              <a:rPr sz="13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</a:t>
            </a:r>
            <a:r>
              <a:rPr sz="13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sz="13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</a:t>
            </a:r>
            <a:r>
              <a:rPr sz="13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en-US" sz="1300" dirty="0"/>
          </a:p>
        </p:txBody>
      </p:sp>
      <p:grpSp>
        <p:nvGrpSpPr>
          <p:cNvPr id="252" name="group 25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388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89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390" name="picture 139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1391" name="textbox 1391"/>
          <p:cNvSpPr/>
          <p:nvPr/>
        </p:nvSpPr>
        <p:spPr>
          <a:xfrm>
            <a:off x="6748814" y="3095364"/>
            <a:ext cx="735965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件工程</a:t>
            </a:r>
            <a:endParaRPr lang="en-US" altLang="en-US" sz="1400" dirty="0"/>
          </a:p>
        </p:txBody>
      </p:sp>
      <p:sp>
        <p:nvSpPr>
          <p:cNvPr id="1392" name="textbox 1392"/>
          <p:cNvSpPr/>
          <p:nvPr/>
        </p:nvSpPr>
        <p:spPr>
          <a:xfrm>
            <a:off x="6983510" y="4152386"/>
            <a:ext cx="735965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件工程</a:t>
            </a:r>
            <a:endParaRPr lang="en-US" altLang="en-US" sz="1400" dirty="0"/>
          </a:p>
        </p:txBody>
      </p:sp>
      <p:sp>
        <p:nvSpPr>
          <p:cNvPr id="1393" name="textbox 1393"/>
          <p:cNvSpPr/>
          <p:nvPr/>
        </p:nvSpPr>
        <p:spPr>
          <a:xfrm>
            <a:off x="6869210" y="5260968"/>
            <a:ext cx="735965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件工程</a:t>
            </a:r>
            <a:endParaRPr lang="en-US" altLang="en-US" sz="1400" dirty="0"/>
          </a:p>
        </p:txBody>
      </p:sp>
      <p:pic>
        <p:nvPicPr>
          <p:cNvPr id="1394" name="picture 139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471536" y="3041015"/>
            <a:ext cx="162306" cy="275844"/>
          </a:xfrm>
          <a:prstGeom prst="rect">
            <a:avLst/>
          </a:prstGeom>
        </p:spPr>
      </p:pic>
      <p:pic>
        <p:nvPicPr>
          <p:cNvPr id="1395" name="picture 139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706233" y="4098035"/>
            <a:ext cx="162306" cy="275844"/>
          </a:xfrm>
          <a:prstGeom prst="rect">
            <a:avLst/>
          </a:prstGeom>
        </p:spPr>
      </p:pic>
      <p:pic>
        <p:nvPicPr>
          <p:cNvPr id="1396" name="picture 139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591933" y="5206619"/>
            <a:ext cx="162306" cy="275843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7" name="table 1397"/>
          <p:cNvGraphicFramePr>
            <a:graphicFrameLocks noGrp="1"/>
          </p:cNvGraphicFramePr>
          <p:nvPr/>
        </p:nvGraphicFramePr>
        <p:xfrm>
          <a:off x="818324" y="2708084"/>
          <a:ext cx="10477500" cy="2267585"/>
        </p:xfrm>
        <a:graphic>
          <a:graphicData uri="http://schemas.openxmlformats.org/drawingml/2006/table">
            <a:tbl>
              <a:tblPr/>
              <a:tblGrid>
                <a:gridCol w="10477500"/>
              </a:tblGrid>
              <a:tr h="22644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sp>
        <p:nvSpPr>
          <p:cNvPr id="1398" name="textbox 1398"/>
          <p:cNvSpPr/>
          <p:nvPr/>
        </p:nvSpPr>
        <p:spPr>
          <a:xfrm>
            <a:off x="710184" y="5521452"/>
            <a:ext cx="10575290" cy="97472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lang="en-US" altLang="en-US" sz="700" dirty="0"/>
          </a:p>
          <a:p>
            <a:pPr marL="130810" algn="l" rtl="0" eaLnBrk="0">
              <a:lnSpc>
                <a:spcPct val="95000"/>
              </a:lnSpc>
              <a:spcBef>
                <a:spcPts val="5"/>
              </a:spcBef>
            </a:pPr>
            <a:r>
              <a:rPr sz="1400" spc="-10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知识小贴士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endParaRPr lang="en-US" altLang="en-US" sz="1400" dirty="0"/>
          </a:p>
          <a:p>
            <a:pPr marL="132080" algn="l" rtl="0" eaLnBrk="0">
              <a:lnSpc>
                <a:spcPct val="98000"/>
              </a:lnSpc>
              <a:spcBef>
                <a:spcPts val="920"/>
              </a:spcBef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using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index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condition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：查找使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用了索引，但是需要回表查询数据</a:t>
            </a:r>
            <a:endParaRPr lang="en-US" altLang="en-US" sz="1400" dirty="0"/>
          </a:p>
          <a:p>
            <a:pPr algn="l" rtl="0" eaLnBrk="0">
              <a:lnSpc>
                <a:spcPct val="104000"/>
              </a:lnSpc>
            </a:pPr>
            <a:endParaRPr lang="en-US" altLang="en-US" sz="700" dirty="0"/>
          </a:p>
          <a:p>
            <a:pPr marL="132080" algn="l" rtl="0" eaLnBrk="0">
              <a:lnSpc>
                <a:spcPct val="98000"/>
              </a:lnSpc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using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where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;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using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index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：查找使用了索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引，但是需要的数据都在索引列中能找到，所以不需要回表查询数据</a:t>
            </a:r>
            <a:endParaRPr lang="en-US" altLang="en-US" sz="1400" dirty="0"/>
          </a:p>
        </p:txBody>
      </p:sp>
      <p:sp>
        <p:nvSpPr>
          <p:cNvPr id="1399" name="textbox 1399"/>
          <p:cNvSpPr/>
          <p:nvPr/>
        </p:nvSpPr>
        <p:spPr>
          <a:xfrm>
            <a:off x="791264" y="1733174"/>
            <a:ext cx="7675244" cy="7118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26035" algn="l" rtl="0" eaLnBrk="0">
              <a:lnSpc>
                <a:spcPts val="1855"/>
              </a:lnSpc>
            </a:pP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覆</a:t>
            </a:r>
            <a:r>
              <a:rPr sz="1500" spc="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盖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endParaRPr lang="en-US" altLang="en-US" sz="1500" dirty="0"/>
          </a:p>
          <a:p>
            <a:pPr algn="l" rtl="0" eaLnBrk="0">
              <a:lnSpc>
                <a:spcPct val="127000"/>
              </a:lnSpc>
            </a:pPr>
            <a:endParaRPr lang="en-US" altLang="en-US" sz="1000" dirty="0"/>
          </a:p>
          <a:p>
            <a:pPr algn="l" rtl="0" eaLnBrk="0">
              <a:lnSpc>
                <a:spcPct val="118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5000"/>
              </a:lnSpc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尽量使用覆盖索引(查询使用了索引，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并且需要返回的列，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在该索引中已经全部能够找到)，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减少</a:t>
            </a:r>
            <a:endParaRPr lang="en-US" altLang="en-US" sz="1400" dirty="0"/>
          </a:p>
        </p:txBody>
      </p:sp>
      <p:pic>
        <p:nvPicPr>
          <p:cNvPr id="1400" name="picture 14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401" name="textbox 1401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402" name="picture 14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11351" y="4135501"/>
            <a:ext cx="6693534" cy="275844"/>
          </a:xfrm>
          <a:prstGeom prst="rect">
            <a:avLst/>
          </a:prstGeom>
        </p:spPr>
      </p:pic>
      <p:pic>
        <p:nvPicPr>
          <p:cNvPr id="1403" name="picture 14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11351" y="3282061"/>
            <a:ext cx="6139179" cy="275844"/>
          </a:xfrm>
          <a:prstGeom prst="rect">
            <a:avLst/>
          </a:prstGeom>
        </p:spPr>
      </p:pic>
      <p:pic>
        <p:nvPicPr>
          <p:cNvPr id="1404" name="picture 14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11351" y="2855036"/>
            <a:ext cx="5172963" cy="276148"/>
          </a:xfrm>
          <a:prstGeom prst="rect">
            <a:avLst/>
          </a:prstGeom>
        </p:spPr>
      </p:pic>
      <p:pic>
        <p:nvPicPr>
          <p:cNvPr id="1405" name="picture 14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1406" name="picture 14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11351" y="4562602"/>
            <a:ext cx="4244720" cy="275844"/>
          </a:xfrm>
          <a:prstGeom prst="rect">
            <a:avLst/>
          </a:prstGeom>
        </p:spPr>
      </p:pic>
      <p:pic>
        <p:nvPicPr>
          <p:cNvPr id="1407" name="picture 140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pic>
        <p:nvPicPr>
          <p:cNvPr id="1408" name="picture 14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6721729" y="2855036"/>
            <a:ext cx="2729991" cy="276148"/>
          </a:xfrm>
          <a:prstGeom prst="rect">
            <a:avLst/>
          </a:prstGeom>
        </p:spPr>
      </p:pic>
      <p:pic>
        <p:nvPicPr>
          <p:cNvPr id="1409" name="picture 140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241157" y="4135501"/>
            <a:ext cx="2731516" cy="275844"/>
          </a:xfrm>
          <a:prstGeom prst="rect">
            <a:avLst/>
          </a:prstGeom>
        </p:spPr>
      </p:pic>
      <p:pic>
        <p:nvPicPr>
          <p:cNvPr id="1410" name="picture 14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5794883" y="4562602"/>
            <a:ext cx="2729991" cy="275844"/>
          </a:xfrm>
          <a:prstGeom prst="rect">
            <a:avLst/>
          </a:prstGeom>
        </p:spPr>
      </p:pic>
      <p:pic>
        <p:nvPicPr>
          <p:cNvPr id="1411" name="picture 14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7687944" y="3282061"/>
            <a:ext cx="2729991" cy="275844"/>
          </a:xfrm>
          <a:prstGeom prst="rect">
            <a:avLst/>
          </a:prstGeom>
        </p:spPr>
      </p:pic>
      <p:sp>
        <p:nvSpPr>
          <p:cNvPr id="1412" name="textbox 1412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1413" name="textbox 1413"/>
          <p:cNvSpPr/>
          <p:nvPr/>
        </p:nvSpPr>
        <p:spPr>
          <a:xfrm>
            <a:off x="802054" y="1112723"/>
            <a:ext cx="1013460" cy="305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索引使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2000" dirty="0"/>
          </a:p>
        </p:txBody>
      </p:sp>
      <p:grpSp>
        <p:nvGrpSpPr>
          <p:cNvPr id="254" name="group 25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414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15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256" name="group 256"/>
          <p:cNvGrpSpPr/>
          <p:nvPr/>
        </p:nvGrpSpPr>
        <p:grpSpPr>
          <a:xfrm rot="21600000">
            <a:off x="8453881" y="2162810"/>
            <a:ext cx="676655" cy="275844"/>
            <a:chOff x="0" y="0"/>
            <a:chExt cx="676655" cy="275844"/>
          </a:xfrm>
        </p:grpSpPr>
        <p:pic>
          <p:nvPicPr>
            <p:cNvPr id="1416" name="picture 14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600000">
              <a:off x="0" y="0"/>
              <a:ext cx="676655" cy="275844"/>
            </a:xfrm>
            <a:prstGeom prst="rect">
              <a:avLst/>
            </a:prstGeom>
          </p:spPr>
        </p:pic>
        <p:sp>
          <p:nvSpPr>
            <p:cNvPr id="1417" name="textbox 1417"/>
            <p:cNvSpPr/>
            <p:nvPr/>
          </p:nvSpPr>
          <p:spPr>
            <a:xfrm>
              <a:off x="-12700" y="-12700"/>
              <a:ext cx="702309" cy="30607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1000"/>
                </a:lnSpc>
              </a:pPr>
              <a:endParaRPr lang="en-US" altLang="en-US" sz="1000" dirty="0"/>
            </a:p>
            <a:p>
              <a:pPr marL="632460" algn="l" rtl="0" eaLnBrk="0">
                <a:lnSpc>
                  <a:spcPts val="390"/>
                </a:lnSpc>
                <a:spcBef>
                  <a:spcPts val="5"/>
                </a:spcBef>
              </a:pPr>
              <a:r>
                <a:rPr sz="300" spc="40" dirty="0">
                  <a:solidFill>
                    <a:srgbClr val="59595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。</a:t>
              </a:r>
              <a:endParaRPr lang="en-US" altLang="en-US" sz="300" dirty="0"/>
            </a:p>
          </p:txBody>
        </p:sp>
      </p:grpSp>
      <p:pic>
        <p:nvPicPr>
          <p:cNvPr id="1418" name="picture 14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1419" name="textbox 1419"/>
          <p:cNvSpPr/>
          <p:nvPr/>
        </p:nvSpPr>
        <p:spPr>
          <a:xfrm>
            <a:off x="5998752" y="2909436"/>
            <a:ext cx="735965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件工程</a:t>
            </a:r>
            <a:endParaRPr lang="en-US" altLang="en-US" sz="1400" dirty="0"/>
          </a:p>
        </p:txBody>
      </p:sp>
      <p:sp>
        <p:nvSpPr>
          <p:cNvPr id="1420" name="textbox 1420"/>
          <p:cNvSpPr/>
          <p:nvPr/>
        </p:nvSpPr>
        <p:spPr>
          <a:xfrm>
            <a:off x="5072160" y="4616951"/>
            <a:ext cx="735965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件工程</a:t>
            </a:r>
            <a:endParaRPr lang="en-US" altLang="en-US" sz="1400" dirty="0"/>
          </a:p>
        </p:txBody>
      </p:sp>
      <p:sp>
        <p:nvSpPr>
          <p:cNvPr id="1421" name="textbox 1421"/>
          <p:cNvSpPr/>
          <p:nvPr/>
        </p:nvSpPr>
        <p:spPr>
          <a:xfrm>
            <a:off x="6965222" y="3336411"/>
            <a:ext cx="735965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件工程</a:t>
            </a:r>
            <a:endParaRPr lang="en-US" altLang="en-US" sz="1400" dirty="0"/>
          </a:p>
        </p:txBody>
      </p:sp>
      <p:sp>
        <p:nvSpPr>
          <p:cNvPr id="1422" name="textbox 1422"/>
          <p:cNvSpPr/>
          <p:nvPr/>
        </p:nvSpPr>
        <p:spPr>
          <a:xfrm>
            <a:off x="7518434" y="4189850"/>
            <a:ext cx="735965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1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</a:t>
            </a:r>
            <a:r>
              <a:rPr sz="1400" spc="0" dirty="0">
                <a:solidFill>
                  <a:srgbClr val="19C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件工程</a:t>
            </a:r>
            <a:endParaRPr lang="en-US" altLang="en-US" sz="14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roup 258"/>
          <p:cNvGrpSpPr/>
          <p:nvPr/>
        </p:nvGrpSpPr>
        <p:grpSpPr>
          <a:xfrm rot="21600000">
            <a:off x="769429" y="1911197"/>
            <a:ext cx="4334700" cy="1921408"/>
            <a:chOff x="0" y="0"/>
            <a:chExt cx="4334700" cy="1921408"/>
          </a:xfrm>
        </p:grpSpPr>
        <p:sp>
          <p:nvSpPr>
            <p:cNvPr id="1423" name="path"/>
            <p:cNvSpPr/>
            <p:nvPr/>
          </p:nvSpPr>
          <p:spPr>
            <a:xfrm>
              <a:off x="0" y="0"/>
              <a:ext cx="4334700" cy="412394"/>
            </a:xfrm>
            <a:custGeom>
              <a:avLst/>
              <a:gdLst/>
              <a:ahLst/>
              <a:cxnLst/>
              <a:rect l="0" t="0" r="0" b="0"/>
              <a:pathLst>
                <a:path w="6826" h="649">
                  <a:moveTo>
                    <a:pt x="0" y="649"/>
                  </a:moveTo>
                  <a:lnTo>
                    <a:pt x="1024" y="649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649"/>
                  </a:lnTo>
                  <a:close/>
                </a:path>
                <a:path w="6826" h="649">
                  <a:moveTo>
                    <a:pt x="1023" y="649"/>
                  </a:moveTo>
                  <a:lnTo>
                    <a:pt x="2586" y="649"/>
                  </a:lnTo>
                  <a:lnTo>
                    <a:pt x="2586" y="0"/>
                  </a:lnTo>
                  <a:lnTo>
                    <a:pt x="1023" y="0"/>
                  </a:lnTo>
                  <a:lnTo>
                    <a:pt x="1023" y="649"/>
                  </a:lnTo>
                  <a:close/>
                </a:path>
                <a:path w="6826" h="649">
                  <a:moveTo>
                    <a:pt x="2587" y="649"/>
                  </a:moveTo>
                  <a:lnTo>
                    <a:pt x="4692" y="649"/>
                  </a:lnTo>
                  <a:lnTo>
                    <a:pt x="4692" y="0"/>
                  </a:lnTo>
                  <a:lnTo>
                    <a:pt x="2587" y="0"/>
                  </a:lnTo>
                  <a:lnTo>
                    <a:pt x="2587" y="649"/>
                  </a:lnTo>
                  <a:close/>
                </a:path>
                <a:path w="6826" h="649">
                  <a:moveTo>
                    <a:pt x="4692" y="649"/>
                  </a:moveTo>
                  <a:lnTo>
                    <a:pt x="6826" y="649"/>
                  </a:lnTo>
                  <a:lnTo>
                    <a:pt x="6826" y="0"/>
                  </a:lnTo>
                  <a:lnTo>
                    <a:pt x="4692" y="0"/>
                  </a:lnTo>
                  <a:lnTo>
                    <a:pt x="4692" y="649"/>
                  </a:lnTo>
                  <a:close/>
                </a:path>
              </a:pathLst>
            </a:custGeom>
            <a:solidFill>
              <a:srgbClr val="AD2B2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24" name="path"/>
            <p:cNvSpPr/>
            <p:nvPr/>
          </p:nvSpPr>
          <p:spPr>
            <a:xfrm>
              <a:off x="0" y="412356"/>
              <a:ext cx="650240" cy="251498"/>
            </a:xfrm>
            <a:custGeom>
              <a:avLst/>
              <a:gdLst/>
              <a:ahLst/>
              <a:cxnLst/>
              <a:rect l="0" t="0" r="0" b="0"/>
              <a:pathLst>
                <a:path w="1024" h="396">
                  <a:moveTo>
                    <a:pt x="0" y="396"/>
                  </a:moveTo>
                  <a:lnTo>
                    <a:pt x="1024" y="396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C3D69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25" name="path"/>
            <p:cNvSpPr/>
            <p:nvPr/>
          </p:nvSpPr>
          <p:spPr>
            <a:xfrm>
              <a:off x="650176" y="412356"/>
              <a:ext cx="992555" cy="251498"/>
            </a:xfrm>
            <a:custGeom>
              <a:avLst/>
              <a:gdLst/>
              <a:ahLst/>
              <a:cxnLst/>
              <a:rect l="0" t="0" r="0" b="0"/>
              <a:pathLst>
                <a:path w="1563" h="396">
                  <a:moveTo>
                    <a:pt x="0" y="396"/>
                  </a:moveTo>
                  <a:lnTo>
                    <a:pt x="1563" y="396"/>
                  </a:lnTo>
                  <a:lnTo>
                    <a:pt x="1563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FAC09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26" name="path"/>
            <p:cNvSpPr/>
            <p:nvPr/>
          </p:nvSpPr>
          <p:spPr>
            <a:xfrm>
              <a:off x="1642808" y="412356"/>
              <a:ext cx="2691892" cy="251498"/>
            </a:xfrm>
            <a:custGeom>
              <a:avLst/>
              <a:gdLst/>
              <a:ahLst/>
              <a:cxnLst/>
              <a:rect l="0" t="0" r="0" b="0"/>
              <a:pathLst>
                <a:path w="4239" h="396">
                  <a:moveTo>
                    <a:pt x="0" y="396"/>
                  </a:moveTo>
                  <a:lnTo>
                    <a:pt x="2105" y="396"/>
                  </a:lnTo>
                  <a:lnTo>
                    <a:pt x="2105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  <a:path w="4239" h="396">
                  <a:moveTo>
                    <a:pt x="2105" y="396"/>
                  </a:moveTo>
                  <a:lnTo>
                    <a:pt x="4239" y="396"/>
                  </a:lnTo>
                  <a:lnTo>
                    <a:pt x="4239" y="0"/>
                  </a:lnTo>
                  <a:lnTo>
                    <a:pt x="2105" y="0"/>
                  </a:lnTo>
                  <a:lnTo>
                    <a:pt x="2105" y="396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27" name="path"/>
            <p:cNvSpPr/>
            <p:nvPr/>
          </p:nvSpPr>
          <p:spPr>
            <a:xfrm>
              <a:off x="0" y="663943"/>
              <a:ext cx="650240" cy="251498"/>
            </a:xfrm>
            <a:custGeom>
              <a:avLst/>
              <a:gdLst/>
              <a:ahLst/>
              <a:cxnLst/>
              <a:rect l="0" t="0" r="0" b="0"/>
              <a:pathLst>
                <a:path w="1024" h="396">
                  <a:moveTo>
                    <a:pt x="0" y="396"/>
                  </a:moveTo>
                  <a:lnTo>
                    <a:pt x="1024" y="396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C3D69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28" name="path"/>
            <p:cNvSpPr/>
            <p:nvPr/>
          </p:nvSpPr>
          <p:spPr>
            <a:xfrm>
              <a:off x="650176" y="663943"/>
              <a:ext cx="992555" cy="251498"/>
            </a:xfrm>
            <a:custGeom>
              <a:avLst/>
              <a:gdLst/>
              <a:ahLst/>
              <a:cxnLst/>
              <a:rect l="0" t="0" r="0" b="0"/>
              <a:pathLst>
                <a:path w="1563" h="396">
                  <a:moveTo>
                    <a:pt x="0" y="396"/>
                  </a:moveTo>
                  <a:lnTo>
                    <a:pt x="1563" y="396"/>
                  </a:lnTo>
                  <a:lnTo>
                    <a:pt x="1563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FAC09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29" name="path"/>
            <p:cNvSpPr/>
            <p:nvPr/>
          </p:nvSpPr>
          <p:spPr>
            <a:xfrm>
              <a:off x="1642808" y="663943"/>
              <a:ext cx="2691892" cy="251498"/>
            </a:xfrm>
            <a:custGeom>
              <a:avLst/>
              <a:gdLst/>
              <a:ahLst/>
              <a:cxnLst/>
              <a:rect l="0" t="0" r="0" b="0"/>
              <a:pathLst>
                <a:path w="4239" h="396">
                  <a:moveTo>
                    <a:pt x="0" y="396"/>
                  </a:moveTo>
                  <a:lnTo>
                    <a:pt x="2105" y="396"/>
                  </a:lnTo>
                  <a:lnTo>
                    <a:pt x="2105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  <a:path w="4239" h="396">
                  <a:moveTo>
                    <a:pt x="2105" y="396"/>
                  </a:moveTo>
                  <a:lnTo>
                    <a:pt x="4239" y="396"/>
                  </a:lnTo>
                  <a:lnTo>
                    <a:pt x="4239" y="0"/>
                  </a:lnTo>
                  <a:lnTo>
                    <a:pt x="2105" y="0"/>
                  </a:lnTo>
                  <a:lnTo>
                    <a:pt x="2105" y="396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30" name="path"/>
            <p:cNvSpPr/>
            <p:nvPr/>
          </p:nvSpPr>
          <p:spPr>
            <a:xfrm>
              <a:off x="0" y="915403"/>
              <a:ext cx="650240" cy="251498"/>
            </a:xfrm>
            <a:custGeom>
              <a:avLst/>
              <a:gdLst/>
              <a:ahLst/>
              <a:cxnLst/>
              <a:rect l="0" t="0" r="0" b="0"/>
              <a:pathLst>
                <a:path w="1024" h="396">
                  <a:moveTo>
                    <a:pt x="0" y="396"/>
                  </a:moveTo>
                  <a:lnTo>
                    <a:pt x="1024" y="396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C3D69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31" name="path"/>
            <p:cNvSpPr/>
            <p:nvPr/>
          </p:nvSpPr>
          <p:spPr>
            <a:xfrm>
              <a:off x="650176" y="915403"/>
              <a:ext cx="992555" cy="251498"/>
            </a:xfrm>
            <a:custGeom>
              <a:avLst/>
              <a:gdLst/>
              <a:ahLst/>
              <a:cxnLst/>
              <a:rect l="0" t="0" r="0" b="0"/>
              <a:pathLst>
                <a:path w="1563" h="396">
                  <a:moveTo>
                    <a:pt x="0" y="396"/>
                  </a:moveTo>
                  <a:lnTo>
                    <a:pt x="1563" y="396"/>
                  </a:lnTo>
                  <a:lnTo>
                    <a:pt x="1563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FAC09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32" name="path"/>
            <p:cNvSpPr/>
            <p:nvPr/>
          </p:nvSpPr>
          <p:spPr>
            <a:xfrm>
              <a:off x="1642808" y="915403"/>
              <a:ext cx="2691892" cy="251498"/>
            </a:xfrm>
            <a:custGeom>
              <a:avLst/>
              <a:gdLst/>
              <a:ahLst/>
              <a:cxnLst/>
              <a:rect l="0" t="0" r="0" b="0"/>
              <a:pathLst>
                <a:path w="4239" h="396">
                  <a:moveTo>
                    <a:pt x="0" y="396"/>
                  </a:moveTo>
                  <a:lnTo>
                    <a:pt x="2105" y="396"/>
                  </a:lnTo>
                  <a:lnTo>
                    <a:pt x="2105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  <a:path w="4239" h="396">
                  <a:moveTo>
                    <a:pt x="2105" y="396"/>
                  </a:moveTo>
                  <a:lnTo>
                    <a:pt x="4239" y="396"/>
                  </a:lnTo>
                  <a:lnTo>
                    <a:pt x="4239" y="0"/>
                  </a:lnTo>
                  <a:lnTo>
                    <a:pt x="2105" y="0"/>
                  </a:lnTo>
                  <a:lnTo>
                    <a:pt x="2105" y="396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33" name="path"/>
            <p:cNvSpPr/>
            <p:nvPr/>
          </p:nvSpPr>
          <p:spPr>
            <a:xfrm>
              <a:off x="0" y="1166863"/>
              <a:ext cx="650240" cy="251498"/>
            </a:xfrm>
            <a:custGeom>
              <a:avLst/>
              <a:gdLst/>
              <a:ahLst/>
              <a:cxnLst/>
              <a:rect l="0" t="0" r="0" b="0"/>
              <a:pathLst>
                <a:path w="1024" h="396">
                  <a:moveTo>
                    <a:pt x="0" y="396"/>
                  </a:moveTo>
                  <a:lnTo>
                    <a:pt x="1024" y="396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C3D69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34" name="path"/>
            <p:cNvSpPr/>
            <p:nvPr/>
          </p:nvSpPr>
          <p:spPr>
            <a:xfrm>
              <a:off x="650176" y="1166863"/>
              <a:ext cx="992555" cy="251498"/>
            </a:xfrm>
            <a:custGeom>
              <a:avLst/>
              <a:gdLst/>
              <a:ahLst/>
              <a:cxnLst/>
              <a:rect l="0" t="0" r="0" b="0"/>
              <a:pathLst>
                <a:path w="1563" h="396">
                  <a:moveTo>
                    <a:pt x="0" y="396"/>
                  </a:moveTo>
                  <a:lnTo>
                    <a:pt x="1563" y="396"/>
                  </a:lnTo>
                  <a:lnTo>
                    <a:pt x="1563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FAC09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35" name="path"/>
            <p:cNvSpPr/>
            <p:nvPr/>
          </p:nvSpPr>
          <p:spPr>
            <a:xfrm>
              <a:off x="1642808" y="1166863"/>
              <a:ext cx="2691892" cy="251498"/>
            </a:xfrm>
            <a:custGeom>
              <a:avLst/>
              <a:gdLst/>
              <a:ahLst/>
              <a:cxnLst/>
              <a:rect l="0" t="0" r="0" b="0"/>
              <a:pathLst>
                <a:path w="4239" h="396">
                  <a:moveTo>
                    <a:pt x="0" y="396"/>
                  </a:moveTo>
                  <a:lnTo>
                    <a:pt x="2105" y="396"/>
                  </a:lnTo>
                  <a:lnTo>
                    <a:pt x="2105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  <a:path w="4239" h="396">
                  <a:moveTo>
                    <a:pt x="2105" y="396"/>
                  </a:moveTo>
                  <a:lnTo>
                    <a:pt x="4239" y="396"/>
                  </a:lnTo>
                  <a:lnTo>
                    <a:pt x="4239" y="0"/>
                  </a:lnTo>
                  <a:lnTo>
                    <a:pt x="2105" y="0"/>
                  </a:lnTo>
                  <a:lnTo>
                    <a:pt x="2105" y="396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36" name="path"/>
            <p:cNvSpPr/>
            <p:nvPr/>
          </p:nvSpPr>
          <p:spPr>
            <a:xfrm>
              <a:off x="0" y="1418450"/>
              <a:ext cx="650240" cy="251498"/>
            </a:xfrm>
            <a:custGeom>
              <a:avLst/>
              <a:gdLst/>
              <a:ahLst/>
              <a:cxnLst/>
              <a:rect l="0" t="0" r="0" b="0"/>
              <a:pathLst>
                <a:path w="1024" h="396">
                  <a:moveTo>
                    <a:pt x="0" y="396"/>
                  </a:moveTo>
                  <a:lnTo>
                    <a:pt x="1024" y="396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C3D69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37" name="path"/>
            <p:cNvSpPr/>
            <p:nvPr/>
          </p:nvSpPr>
          <p:spPr>
            <a:xfrm>
              <a:off x="650176" y="1418450"/>
              <a:ext cx="992555" cy="251498"/>
            </a:xfrm>
            <a:custGeom>
              <a:avLst/>
              <a:gdLst/>
              <a:ahLst/>
              <a:cxnLst/>
              <a:rect l="0" t="0" r="0" b="0"/>
              <a:pathLst>
                <a:path w="1563" h="396">
                  <a:moveTo>
                    <a:pt x="0" y="396"/>
                  </a:moveTo>
                  <a:lnTo>
                    <a:pt x="1563" y="396"/>
                  </a:lnTo>
                  <a:lnTo>
                    <a:pt x="1563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FAC09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38" name="path"/>
            <p:cNvSpPr/>
            <p:nvPr/>
          </p:nvSpPr>
          <p:spPr>
            <a:xfrm>
              <a:off x="1642808" y="1418450"/>
              <a:ext cx="2691892" cy="251498"/>
            </a:xfrm>
            <a:custGeom>
              <a:avLst/>
              <a:gdLst/>
              <a:ahLst/>
              <a:cxnLst/>
              <a:rect l="0" t="0" r="0" b="0"/>
              <a:pathLst>
                <a:path w="4239" h="396">
                  <a:moveTo>
                    <a:pt x="0" y="396"/>
                  </a:moveTo>
                  <a:lnTo>
                    <a:pt x="2105" y="396"/>
                  </a:lnTo>
                  <a:lnTo>
                    <a:pt x="2105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  <a:path w="4239" h="396">
                  <a:moveTo>
                    <a:pt x="2105" y="396"/>
                  </a:moveTo>
                  <a:lnTo>
                    <a:pt x="4239" y="396"/>
                  </a:lnTo>
                  <a:lnTo>
                    <a:pt x="4239" y="0"/>
                  </a:lnTo>
                  <a:lnTo>
                    <a:pt x="2105" y="0"/>
                  </a:lnTo>
                  <a:lnTo>
                    <a:pt x="2105" y="396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39" name="path"/>
            <p:cNvSpPr/>
            <p:nvPr/>
          </p:nvSpPr>
          <p:spPr>
            <a:xfrm>
              <a:off x="0" y="1669910"/>
              <a:ext cx="650240" cy="251498"/>
            </a:xfrm>
            <a:custGeom>
              <a:avLst/>
              <a:gdLst/>
              <a:ahLst/>
              <a:cxnLst/>
              <a:rect l="0" t="0" r="0" b="0"/>
              <a:pathLst>
                <a:path w="1024" h="396">
                  <a:moveTo>
                    <a:pt x="0" y="396"/>
                  </a:moveTo>
                  <a:lnTo>
                    <a:pt x="1024" y="396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C3D69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40" name="path"/>
            <p:cNvSpPr/>
            <p:nvPr/>
          </p:nvSpPr>
          <p:spPr>
            <a:xfrm>
              <a:off x="650176" y="1669910"/>
              <a:ext cx="992555" cy="251498"/>
            </a:xfrm>
            <a:custGeom>
              <a:avLst/>
              <a:gdLst/>
              <a:ahLst/>
              <a:cxnLst/>
              <a:rect l="0" t="0" r="0" b="0"/>
              <a:pathLst>
                <a:path w="1563" h="396">
                  <a:moveTo>
                    <a:pt x="0" y="396"/>
                  </a:moveTo>
                  <a:lnTo>
                    <a:pt x="1563" y="396"/>
                  </a:lnTo>
                  <a:lnTo>
                    <a:pt x="1563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FAC09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41" name="path"/>
            <p:cNvSpPr/>
            <p:nvPr/>
          </p:nvSpPr>
          <p:spPr>
            <a:xfrm>
              <a:off x="1642808" y="1669910"/>
              <a:ext cx="2691892" cy="251498"/>
            </a:xfrm>
            <a:custGeom>
              <a:avLst/>
              <a:gdLst/>
              <a:ahLst/>
              <a:cxnLst/>
              <a:rect l="0" t="0" r="0" b="0"/>
              <a:pathLst>
                <a:path w="4239" h="396">
                  <a:moveTo>
                    <a:pt x="0" y="396"/>
                  </a:moveTo>
                  <a:lnTo>
                    <a:pt x="2105" y="396"/>
                  </a:lnTo>
                  <a:lnTo>
                    <a:pt x="2105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  <a:path w="4239" h="396">
                  <a:moveTo>
                    <a:pt x="2105" y="396"/>
                  </a:moveTo>
                  <a:lnTo>
                    <a:pt x="4239" y="396"/>
                  </a:lnTo>
                  <a:lnTo>
                    <a:pt x="4239" y="0"/>
                  </a:lnTo>
                  <a:lnTo>
                    <a:pt x="2105" y="0"/>
                  </a:lnTo>
                  <a:lnTo>
                    <a:pt x="2105" y="396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442" name="picture 14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93494" y="2334767"/>
            <a:ext cx="327151" cy="207264"/>
          </a:xfrm>
          <a:prstGeom prst="rect">
            <a:avLst/>
          </a:prstGeom>
        </p:spPr>
      </p:pic>
      <p:pic>
        <p:nvPicPr>
          <p:cNvPr id="1443" name="picture 14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7960" y="2334767"/>
            <a:ext cx="146304" cy="207264"/>
          </a:xfrm>
          <a:prstGeom prst="rect">
            <a:avLst/>
          </a:prstGeom>
        </p:spPr>
      </p:pic>
      <p:graphicFrame>
        <p:nvGraphicFramePr>
          <p:cNvPr id="1444" name="table 1444"/>
          <p:cNvGraphicFramePr>
            <a:graphicFrameLocks noGrp="1"/>
          </p:cNvGraphicFramePr>
          <p:nvPr/>
        </p:nvGraphicFramePr>
        <p:xfrm>
          <a:off x="753237" y="1904872"/>
          <a:ext cx="4356735" cy="1930400"/>
        </p:xfrm>
        <a:graphic>
          <a:graphicData uri="http://schemas.openxmlformats.org/drawingml/2006/table">
            <a:tbl>
              <a:tblPr/>
              <a:tblGrid>
                <a:gridCol w="666750"/>
                <a:gridCol w="989330"/>
                <a:gridCol w="2700655"/>
              </a:tblGrid>
              <a:tr h="42799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5024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905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445" name="table 1445"/>
          <p:cNvGraphicFramePr>
            <a:graphicFrameLocks noGrp="1"/>
          </p:cNvGraphicFramePr>
          <p:nvPr/>
        </p:nvGraphicFramePr>
        <p:xfrm>
          <a:off x="8721597" y="1904746"/>
          <a:ext cx="899159" cy="2281555"/>
        </p:xfrm>
        <a:graphic>
          <a:graphicData uri="http://schemas.openxmlformats.org/drawingml/2006/table">
            <a:tbl>
              <a:tblPr/>
              <a:tblGrid>
                <a:gridCol w="291464"/>
                <a:gridCol w="147320"/>
                <a:gridCol w="163195"/>
                <a:gridCol w="297179"/>
              </a:tblGrid>
              <a:tr h="426719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96215" algn="l" rtl="0" eaLnBrk="0">
                        <a:lnSpc>
                          <a:spcPct val="73000"/>
                        </a:lnSpc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200025" algn="l" rtl="0" eaLnBrk="0">
                        <a:lnSpc>
                          <a:spcPct val="73000"/>
                        </a:lnSpc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457200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marL="19621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marL="20129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1359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97000"/>
                        </a:lnSpc>
                      </a:pPr>
                      <a:endParaRPr lang="en-US" altLang="en-US" sz="1000" dirty="0"/>
                    </a:p>
                    <a:p>
                      <a:pPr marL="127635" algn="l" rtl="0" eaLnBrk="0">
                        <a:lnSpc>
                          <a:spcPts val="1355"/>
                        </a:lnSpc>
                        <a:spcBef>
                          <a:spcPts val="5"/>
                        </a:spcBef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11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97000"/>
                        </a:lnSpc>
                      </a:pPr>
                      <a:endParaRPr lang="en-US" altLang="en-US" sz="1000" dirty="0"/>
                    </a:p>
                    <a:p>
                      <a:pPr marL="130810" algn="l" rtl="0" eaLnBrk="0">
                        <a:lnSpc>
                          <a:spcPts val="1355"/>
                        </a:lnSpc>
                        <a:spcBef>
                          <a:spcPts val="5"/>
                        </a:spcBef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11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</a:tbl>
          </a:graphicData>
        </a:graphic>
      </p:graphicFrame>
      <p:pic>
        <p:nvPicPr>
          <p:cNvPr id="1446" name="picture 14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861303" y="2083308"/>
            <a:ext cx="2866898" cy="2067305"/>
          </a:xfrm>
          <a:prstGeom prst="rect">
            <a:avLst/>
          </a:prstGeom>
        </p:spPr>
      </p:pic>
      <p:pic>
        <p:nvPicPr>
          <p:cNvPr id="1447" name="picture 14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graphicFrame>
        <p:nvGraphicFramePr>
          <p:cNvPr id="1448" name="table 1448"/>
          <p:cNvGraphicFramePr>
            <a:graphicFrameLocks noGrp="1"/>
          </p:cNvGraphicFramePr>
          <p:nvPr/>
        </p:nvGraphicFramePr>
        <p:xfrm>
          <a:off x="8721597" y="4378197"/>
          <a:ext cx="899159" cy="2125980"/>
        </p:xfrm>
        <a:graphic>
          <a:graphicData uri="http://schemas.openxmlformats.org/drawingml/2006/table">
            <a:tbl>
              <a:tblPr/>
              <a:tblGrid>
                <a:gridCol w="291464"/>
                <a:gridCol w="155575"/>
                <a:gridCol w="154939"/>
                <a:gridCol w="297179"/>
              </a:tblGrid>
              <a:tr h="426719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39700" algn="l" rtl="0" eaLnBrk="0">
                        <a:lnSpc>
                          <a:spcPct val="73000"/>
                        </a:lnSpc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Lee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1000" dirty="0"/>
                    </a:p>
                    <a:p>
                      <a:pPr marL="103505" algn="l" rtl="0" eaLnBrk="0">
                        <a:lnSpc>
                          <a:spcPct val="76000"/>
                        </a:lnSpc>
                        <a:spcBef>
                          <a:spcPts val="5"/>
                        </a:spcBef>
                      </a:pPr>
                      <a:r>
                        <a:rPr sz="10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ose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marL="144145" algn="l" rtl="0" eaLnBrk="0">
                        <a:lnSpc>
                          <a:spcPct val="76000"/>
                        </a:lnSpc>
                        <a:spcBef>
                          <a:spcPts val="5"/>
                        </a:spcBef>
                      </a:pPr>
                      <a:r>
                        <a:rPr sz="10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ee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46685" algn="l" rtl="0" eaLnBrk="0">
                        <a:lnSpc>
                          <a:spcPct val="93000"/>
                        </a:lnSpc>
                      </a:pPr>
                      <a:r>
                        <a:rPr sz="10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Li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ly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784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55000"/>
                        </a:lnSpc>
                      </a:pPr>
                      <a:endParaRPr lang="en-US" altLang="en-US" sz="1000" dirty="0"/>
                    </a:p>
                    <a:p>
                      <a:pPr marL="16383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r>
                        <a:rPr sz="12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55000"/>
                        </a:lnSpc>
                      </a:pPr>
                      <a:endParaRPr lang="en-US" altLang="en-US" sz="1000" dirty="0"/>
                    </a:p>
                    <a:p>
                      <a:pPr marL="19304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49" name="table 1449"/>
          <p:cNvGraphicFramePr>
            <a:graphicFrameLocks noGrp="1"/>
          </p:cNvGraphicFramePr>
          <p:nvPr/>
        </p:nvGraphicFramePr>
        <p:xfrm>
          <a:off x="758888" y="3973004"/>
          <a:ext cx="5103495" cy="373379"/>
        </p:xfrm>
        <a:graphic>
          <a:graphicData uri="http://schemas.openxmlformats.org/drawingml/2006/table">
            <a:tbl>
              <a:tblPr/>
              <a:tblGrid>
                <a:gridCol w="5103495"/>
              </a:tblGrid>
              <a:tr h="37020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50" name="textbox 1450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451" name="picture 14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60476" y="3974591"/>
            <a:ext cx="5100828" cy="370332"/>
          </a:xfrm>
          <a:prstGeom prst="rect">
            <a:avLst/>
          </a:prstGeom>
        </p:spPr>
      </p:pic>
      <p:pic>
        <p:nvPicPr>
          <p:cNvPr id="1452" name="picture 14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077589" y="2044954"/>
            <a:ext cx="771525" cy="1755012"/>
          </a:xfrm>
          <a:prstGeom prst="rect">
            <a:avLst/>
          </a:prstGeom>
        </p:spPr>
      </p:pic>
      <p:pic>
        <p:nvPicPr>
          <p:cNvPr id="1453" name="picture 14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graphicFrame>
        <p:nvGraphicFramePr>
          <p:cNvPr id="1454" name="table 1454"/>
          <p:cNvGraphicFramePr>
            <a:graphicFrameLocks noGrp="1"/>
          </p:cNvGraphicFramePr>
          <p:nvPr/>
        </p:nvGraphicFramePr>
        <p:xfrm>
          <a:off x="7022338" y="3040126"/>
          <a:ext cx="902334" cy="1146175"/>
        </p:xfrm>
        <a:graphic>
          <a:graphicData uri="http://schemas.openxmlformats.org/drawingml/2006/table">
            <a:tbl>
              <a:tblPr/>
              <a:tblGrid>
                <a:gridCol w="448944"/>
                <a:gridCol w="453390"/>
              </a:tblGrid>
              <a:tr h="4254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marL="19812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marL="19367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7000"/>
                        </a:lnSpc>
                      </a:pPr>
                      <a:endParaRPr lang="en-US" altLang="en-US" sz="1000" dirty="0"/>
                    </a:p>
                    <a:p>
                      <a:pPr marL="128905" algn="l" rtl="0" eaLnBrk="0">
                        <a:lnSpc>
                          <a:spcPts val="1355"/>
                        </a:lnSpc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11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7000"/>
                        </a:lnSpc>
                      </a:pPr>
                      <a:endParaRPr lang="en-US" altLang="en-US" sz="1000" dirty="0"/>
                    </a:p>
                    <a:p>
                      <a:pPr marL="120015" algn="l" rtl="0" eaLnBrk="0">
                        <a:lnSpc>
                          <a:spcPts val="1355"/>
                        </a:lnSpc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11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5" name="table 1455"/>
          <p:cNvGraphicFramePr>
            <a:graphicFrameLocks noGrp="1"/>
          </p:cNvGraphicFramePr>
          <p:nvPr/>
        </p:nvGraphicFramePr>
        <p:xfrm>
          <a:off x="7025385" y="5513578"/>
          <a:ext cx="899159" cy="990600"/>
        </p:xfrm>
        <a:graphic>
          <a:graphicData uri="http://schemas.openxmlformats.org/drawingml/2006/table">
            <a:tbl>
              <a:tblPr/>
              <a:tblGrid>
                <a:gridCol w="448309"/>
                <a:gridCol w="450850"/>
              </a:tblGrid>
              <a:tr h="4254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marL="113030" algn="l" rtl="0" eaLnBrk="0">
                        <a:lnSpc>
                          <a:spcPts val="136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Ar</a:t>
                      </a:r>
                      <a:r>
                        <a:rPr sz="1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1000" dirty="0"/>
                    </a:p>
                    <a:p>
                      <a:pPr marL="128905" algn="l" rtl="0" eaLnBrk="0">
                        <a:lnSpc>
                          <a:spcPct val="76000"/>
                        </a:lnSpc>
                        <a:spcBef>
                          <a:spcPts val="0"/>
                        </a:spcBef>
                      </a:pPr>
                      <a:r>
                        <a:rPr sz="10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oc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5000"/>
                        </a:lnSpc>
                      </a:pPr>
                      <a:endParaRPr lang="en-US" altLang="en-US" sz="1000" dirty="0"/>
                    </a:p>
                    <a:p>
                      <a:pPr marL="196215" algn="l" rtl="0" eaLnBrk="0">
                        <a:lnSpc>
                          <a:spcPct val="73000"/>
                        </a:lnSpc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186055" algn="l" rtl="0" eaLnBrk="0">
                        <a:lnSpc>
                          <a:spcPct val="73000"/>
                        </a:lnSpc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6" name="table 1456"/>
          <p:cNvGraphicFramePr>
            <a:graphicFrameLocks noGrp="1"/>
          </p:cNvGraphicFramePr>
          <p:nvPr/>
        </p:nvGraphicFramePr>
        <p:xfrm>
          <a:off x="10442194" y="5513578"/>
          <a:ext cx="893445" cy="990600"/>
        </p:xfrm>
        <a:graphic>
          <a:graphicData uri="http://schemas.openxmlformats.org/drawingml/2006/table">
            <a:tbl>
              <a:tblPr/>
              <a:tblGrid>
                <a:gridCol w="446405"/>
                <a:gridCol w="447040"/>
              </a:tblGrid>
              <a:tr h="4254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marL="114300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90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Ros</a:t>
                      </a:r>
                      <a:r>
                        <a:rPr sz="9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marL="128270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9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Zo</a:t>
                      </a:r>
                      <a:r>
                        <a:rPr sz="90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196215" algn="l" rtl="0" eaLnBrk="0">
                        <a:lnSpc>
                          <a:spcPct val="73000"/>
                        </a:lnSpc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190500" algn="l" rtl="0" eaLnBrk="0">
                        <a:lnSpc>
                          <a:spcPct val="73000"/>
                        </a:lnSpc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</a:tr>
            </a:tbl>
          </a:graphicData>
        </a:graphic>
      </p:graphicFrame>
      <p:sp>
        <p:nvSpPr>
          <p:cNvPr id="1457" name="textbox 1457"/>
          <p:cNvSpPr/>
          <p:nvPr/>
        </p:nvSpPr>
        <p:spPr>
          <a:xfrm>
            <a:off x="802054" y="1112723"/>
            <a:ext cx="1234439" cy="7524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索引使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20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64770" algn="l" rtl="0" eaLnBrk="0">
              <a:lnSpc>
                <a:spcPts val="1860"/>
              </a:lnSpc>
              <a:spcBef>
                <a:spcPts val="5"/>
              </a:spcBef>
            </a:pP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覆</a:t>
            </a:r>
            <a:r>
              <a:rPr sz="1500" spc="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盖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endParaRPr lang="en-US" altLang="en-US" sz="1500" dirty="0"/>
          </a:p>
        </p:txBody>
      </p:sp>
      <p:pic>
        <p:nvPicPr>
          <p:cNvPr id="1458" name="picture 14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graphicFrame>
        <p:nvGraphicFramePr>
          <p:cNvPr id="1459" name="table 1459"/>
          <p:cNvGraphicFramePr>
            <a:graphicFrameLocks noGrp="1"/>
          </p:cNvGraphicFramePr>
          <p:nvPr/>
        </p:nvGraphicFramePr>
        <p:xfrm>
          <a:off x="10442194" y="3040126"/>
          <a:ext cx="452755" cy="1146175"/>
        </p:xfrm>
        <a:graphic>
          <a:graphicData uri="http://schemas.openxmlformats.org/drawingml/2006/table">
            <a:tbl>
              <a:tblPr/>
              <a:tblGrid>
                <a:gridCol w="452755"/>
              </a:tblGrid>
              <a:tr h="4254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marL="19494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7000"/>
                        </a:lnSpc>
                      </a:pPr>
                      <a:endParaRPr lang="en-US" altLang="en-US" sz="1000" dirty="0"/>
                    </a:p>
                    <a:p>
                      <a:pPr marL="126365" algn="l" rtl="0" eaLnBrk="0">
                        <a:lnSpc>
                          <a:spcPts val="1355"/>
                        </a:lnSpc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11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</a:tbl>
          </a:graphicData>
        </a:graphic>
      </p:graphicFrame>
      <p:sp>
        <p:nvSpPr>
          <p:cNvPr id="1460" name="path"/>
          <p:cNvSpPr/>
          <p:nvPr/>
        </p:nvSpPr>
        <p:spPr>
          <a:xfrm>
            <a:off x="9476948" y="2481261"/>
            <a:ext cx="1420331" cy="570613"/>
          </a:xfrm>
          <a:custGeom>
            <a:avLst/>
            <a:gdLst/>
            <a:ahLst/>
            <a:cxnLst/>
            <a:rect l="0" t="0" r="0" b="0"/>
            <a:pathLst>
              <a:path w="2236" h="898">
                <a:moveTo>
                  <a:pt x="3" y="9"/>
                </a:moveTo>
                <a:lnTo>
                  <a:pt x="2233" y="889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61" name="path"/>
          <p:cNvSpPr/>
          <p:nvPr/>
        </p:nvSpPr>
        <p:spPr>
          <a:xfrm>
            <a:off x="9476948" y="4954713"/>
            <a:ext cx="1420331" cy="570612"/>
          </a:xfrm>
          <a:custGeom>
            <a:avLst/>
            <a:gdLst/>
            <a:ahLst/>
            <a:cxnLst/>
            <a:rect l="0" t="0" r="0" b="0"/>
            <a:pathLst>
              <a:path w="2236" h="898">
                <a:moveTo>
                  <a:pt x="3" y="9"/>
                </a:moveTo>
                <a:lnTo>
                  <a:pt x="2233" y="889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62" name="path"/>
          <p:cNvSpPr/>
          <p:nvPr/>
        </p:nvSpPr>
        <p:spPr>
          <a:xfrm>
            <a:off x="7468272" y="4954731"/>
            <a:ext cx="1389940" cy="570577"/>
          </a:xfrm>
          <a:custGeom>
            <a:avLst/>
            <a:gdLst/>
            <a:ahLst/>
            <a:cxnLst/>
            <a:rect l="0" t="0" r="0" b="0"/>
            <a:pathLst>
              <a:path w="2188" h="898">
                <a:moveTo>
                  <a:pt x="2185" y="9"/>
                </a:moveTo>
                <a:lnTo>
                  <a:pt x="3" y="889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63" name="path"/>
          <p:cNvSpPr/>
          <p:nvPr/>
        </p:nvSpPr>
        <p:spPr>
          <a:xfrm>
            <a:off x="7468272" y="2481279"/>
            <a:ext cx="1389940" cy="570577"/>
          </a:xfrm>
          <a:custGeom>
            <a:avLst/>
            <a:gdLst/>
            <a:ahLst/>
            <a:cxnLst/>
            <a:rect l="0" t="0" r="0" b="0"/>
            <a:pathLst>
              <a:path w="2188" h="898">
                <a:moveTo>
                  <a:pt x="2185" y="9"/>
                </a:moveTo>
                <a:lnTo>
                  <a:pt x="3" y="889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64" name="textbox 1464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aphicFrame>
        <p:nvGraphicFramePr>
          <p:cNvPr id="1465" name="table 1465"/>
          <p:cNvGraphicFramePr>
            <a:graphicFrameLocks noGrp="1"/>
          </p:cNvGraphicFramePr>
          <p:nvPr/>
        </p:nvGraphicFramePr>
        <p:xfrm>
          <a:off x="10888980" y="3040126"/>
          <a:ext cx="452755" cy="1146175"/>
        </p:xfrm>
        <a:graphic>
          <a:graphicData uri="http://schemas.openxmlformats.org/drawingml/2006/table">
            <a:tbl>
              <a:tblPr/>
              <a:tblGrid>
                <a:gridCol w="452755"/>
              </a:tblGrid>
              <a:tr h="4254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marL="15875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r>
                        <a:rPr sz="12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7000"/>
                        </a:lnSpc>
                      </a:pPr>
                      <a:endParaRPr lang="en-US" altLang="en-US" sz="1000" dirty="0"/>
                    </a:p>
                    <a:p>
                      <a:pPr marL="119380" algn="l" rtl="0" eaLnBrk="0">
                        <a:lnSpc>
                          <a:spcPts val="1355"/>
                        </a:lnSpc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11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66" name="table 1466"/>
          <p:cNvGraphicFramePr>
            <a:graphicFrameLocks noGrp="1"/>
          </p:cNvGraphicFramePr>
          <p:nvPr/>
        </p:nvGraphicFramePr>
        <p:xfrm>
          <a:off x="7022338" y="3459226"/>
          <a:ext cx="448309" cy="727075"/>
        </p:xfrm>
        <a:graphic>
          <a:graphicData uri="http://schemas.openxmlformats.org/drawingml/2006/table">
            <a:tbl>
              <a:tblPr/>
              <a:tblGrid>
                <a:gridCol w="448309"/>
              </a:tblGrid>
              <a:tr h="7143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marL="123825" algn="l" rtl="0" eaLnBrk="0">
                        <a:lnSpc>
                          <a:spcPts val="1355"/>
                        </a:lnSpc>
                        <a:spcBef>
                          <a:spcPts val="0"/>
                        </a:spcBef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11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</a:tbl>
          </a:graphicData>
        </a:graphic>
      </p:graphicFrame>
      <p:sp>
        <p:nvSpPr>
          <p:cNvPr id="1467" name="path"/>
          <p:cNvSpPr/>
          <p:nvPr/>
        </p:nvSpPr>
        <p:spPr>
          <a:xfrm>
            <a:off x="7036307" y="5939028"/>
            <a:ext cx="440435" cy="559308"/>
          </a:xfrm>
          <a:custGeom>
            <a:avLst/>
            <a:gdLst/>
            <a:ahLst/>
            <a:cxnLst/>
            <a:rect l="0" t="0" r="0" b="0"/>
            <a:pathLst>
              <a:path w="693" h="880">
                <a:moveTo>
                  <a:pt x="0" y="880"/>
                </a:moveTo>
                <a:lnTo>
                  <a:pt x="693" y="880"/>
                </a:lnTo>
                <a:lnTo>
                  <a:pt x="693" y="0"/>
                </a:lnTo>
                <a:lnTo>
                  <a:pt x="0" y="0"/>
                </a:lnTo>
                <a:lnTo>
                  <a:pt x="0" y="880"/>
                </a:lnTo>
                <a:close/>
              </a:path>
            </a:pathLst>
          </a:custGeom>
          <a:solidFill>
            <a:srgbClr val="FCD5B5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60" name="group 26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468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69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470" name="picture 147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1471" name="textbox 1471"/>
          <p:cNvSpPr/>
          <p:nvPr/>
        </p:nvSpPr>
        <p:spPr>
          <a:xfrm>
            <a:off x="9720428" y="4791202"/>
            <a:ext cx="1102360" cy="191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辅助索引</a:t>
            </a: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ame</a:t>
            </a: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lang="en-US" altLang="en-US" sz="1200" dirty="0"/>
          </a:p>
        </p:txBody>
      </p:sp>
      <p:sp>
        <p:nvSpPr>
          <p:cNvPr id="1472" name="textbox 1472"/>
          <p:cNvSpPr/>
          <p:nvPr/>
        </p:nvSpPr>
        <p:spPr>
          <a:xfrm>
            <a:off x="9717685" y="2278456"/>
            <a:ext cx="852805" cy="1924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聚集索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(id)</a:t>
            </a:r>
            <a:endParaRPr lang="en-US" altLang="en-US" sz="1200" dirty="0"/>
          </a:p>
        </p:txBody>
      </p:sp>
      <p:pic>
        <p:nvPicPr>
          <p:cNvPr id="1473" name="picture 14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2853182" y="2044954"/>
            <a:ext cx="531622" cy="217932"/>
          </a:xfrm>
          <a:prstGeom prst="rect">
            <a:avLst/>
          </a:prstGeom>
        </p:spPr>
      </p:pic>
      <p:pic>
        <p:nvPicPr>
          <p:cNvPr id="1474" name="picture 147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732533" y="2044954"/>
            <a:ext cx="459104" cy="217932"/>
          </a:xfrm>
          <a:prstGeom prst="rect">
            <a:avLst/>
          </a:prstGeom>
        </p:spPr>
      </p:pic>
      <p:pic>
        <p:nvPicPr>
          <p:cNvPr id="1475" name="picture 147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770633" y="2837941"/>
            <a:ext cx="363854" cy="207264"/>
          </a:xfrm>
          <a:prstGeom prst="rect">
            <a:avLst/>
          </a:prstGeom>
        </p:spPr>
      </p:pic>
      <p:pic>
        <p:nvPicPr>
          <p:cNvPr id="1476" name="picture 147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796541" y="3089402"/>
            <a:ext cx="316991" cy="207264"/>
          </a:xfrm>
          <a:prstGeom prst="rect">
            <a:avLst/>
          </a:prstGeom>
        </p:spPr>
      </p:pic>
      <p:pic>
        <p:nvPicPr>
          <p:cNvPr id="1477" name="picture 147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799589" y="3341242"/>
            <a:ext cx="308863" cy="207264"/>
          </a:xfrm>
          <a:prstGeom prst="rect">
            <a:avLst/>
          </a:prstGeom>
        </p:spPr>
      </p:pic>
      <p:pic>
        <p:nvPicPr>
          <p:cNvPr id="1478" name="picture 147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7918704" y="3217164"/>
            <a:ext cx="809370" cy="76200"/>
          </a:xfrm>
          <a:prstGeom prst="rect">
            <a:avLst/>
          </a:prstGeom>
        </p:spPr>
      </p:pic>
      <p:pic>
        <p:nvPicPr>
          <p:cNvPr id="1479" name="picture 147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9614916" y="3203447"/>
            <a:ext cx="809370" cy="76200"/>
          </a:xfrm>
          <a:prstGeom prst="rect">
            <a:avLst/>
          </a:prstGeom>
        </p:spPr>
      </p:pic>
      <p:pic>
        <p:nvPicPr>
          <p:cNvPr id="1480" name="picture 148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7918704" y="5692140"/>
            <a:ext cx="809370" cy="76200"/>
          </a:xfrm>
          <a:prstGeom prst="rect">
            <a:avLst/>
          </a:prstGeom>
        </p:spPr>
      </p:pic>
      <p:pic>
        <p:nvPicPr>
          <p:cNvPr id="1481" name="picture 148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9614916" y="5678423"/>
            <a:ext cx="809370" cy="76200"/>
          </a:xfrm>
          <a:prstGeom prst="rect">
            <a:avLst/>
          </a:prstGeom>
        </p:spPr>
      </p:pic>
      <p:pic>
        <p:nvPicPr>
          <p:cNvPr id="1482" name="picture 148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1808733" y="3592703"/>
            <a:ext cx="284479" cy="207263"/>
          </a:xfrm>
          <a:prstGeom prst="rect">
            <a:avLst/>
          </a:prstGeom>
        </p:spPr>
      </p:pic>
      <p:pic>
        <p:nvPicPr>
          <p:cNvPr id="1483" name="picture 148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1819401" y="2586482"/>
            <a:ext cx="240029" cy="207264"/>
          </a:xfrm>
          <a:prstGeom prst="rect">
            <a:avLst/>
          </a:prstGeom>
        </p:spPr>
      </p:pic>
      <p:pic>
        <p:nvPicPr>
          <p:cNvPr id="1484" name="picture 148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1021384" y="3592703"/>
            <a:ext cx="219455" cy="207263"/>
          </a:xfrm>
          <a:prstGeom prst="rect">
            <a:avLst/>
          </a:prstGeom>
        </p:spPr>
      </p:pic>
      <p:pic>
        <p:nvPicPr>
          <p:cNvPr id="1485" name="picture 148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1035100" y="2044954"/>
            <a:ext cx="178308" cy="217932"/>
          </a:xfrm>
          <a:prstGeom prst="rect">
            <a:avLst/>
          </a:prstGeom>
        </p:spPr>
      </p:pic>
      <p:pic>
        <p:nvPicPr>
          <p:cNvPr id="1486" name="picture 14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43682" y="3341242"/>
            <a:ext cx="146304" cy="207264"/>
          </a:xfrm>
          <a:prstGeom prst="rect">
            <a:avLst/>
          </a:prstGeom>
        </p:spPr>
      </p:pic>
      <p:pic>
        <p:nvPicPr>
          <p:cNvPr id="1487" name="picture 14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43682" y="2586482"/>
            <a:ext cx="146304" cy="207264"/>
          </a:xfrm>
          <a:prstGeom prst="rect">
            <a:avLst/>
          </a:prstGeom>
        </p:spPr>
      </p:pic>
      <p:pic>
        <p:nvPicPr>
          <p:cNvPr id="1488" name="picture 14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43682" y="2334767"/>
            <a:ext cx="146304" cy="207264"/>
          </a:xfrm>
          <a:prstGeom prst="rect">
            <a:avLst/>
          </a:prstGeom>
        </p:spPr>
      </p:pic>
      <p:pic>
        <p:nvPicPr>
          <p:cNvPr id="1489" name="picture 14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43682" y="2837941"/>
            <a:ext cx="146304" cy="207264"/>
          </a:xfrm>
          <a:prstGeom prst="rect">
            <a:avLst/>
          </a:prstGeom>
        </p:spPr>
      </p:pic>
      <p:pic>
        <p:nvPicPr>
          <p:cNvPr id="1490" name="picture 14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43682" y="3089402"/>
            <a:ext cx="146304" cy="207264"/>
          </a:xfrm>
          <a:prstGeom prst="rect">
            <a:avLst/>
          </a:prstGeom>
        </p:spPr>
      </p:pic>
      <p:pic>
        <p:nvPicPr>
          <p:cNvPr id="1491" name="picture 14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7960" y="2837941"/>
            <a:ext cx="146304" cy="207264"/>
          </a:xfrm>
          <a:prstGeom prst="rect">
            <a:avLst/>
          </a:prstGeom>
        </p:spPr>
      </p:pic>
      <p:pic>
        <p:nvPicPr>
          <p:cNvPr id="1492" name="picture 14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7960" y="3341242"/>
            <a:ext cx="146304" cy="207264"/>
          </a:xfrm>
          <a:prstGeom prst="rect">
            <a:avLst/>
          </a:prstGeom>
        </p:spPr>
      </p:pic>
      <p:pic>
        <p:nvPicPr>
          <p:cNvPr id="1493" name="picture 1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7960" y="2586482"/>
            <a:ext cx="146304" cy="207264"/>
          </a:xfrm>
          <a:prstGeom prst="rect">
            <a:avLst/>
          </a:prstGeom>
        </p:spPr>
      </p:pic>
      <p:pic>
        <p:nvPicPr>
          <p:cNvPr id="1494" name="picture 14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7960" y="3089402"/>
            <a:ext cx="146304" cy="207264"/>
          </a:xfrm>
          <a:prstGeom prst="rect">
            <a:avLst/>
          </a:prstGeom>
        </p:spPr>
      </p:pic>
      <p:pic>
        <p:nvPicPr>
          <p:cNvPr id="1495" name="picture 14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43682" y="3592703"/>
            <a:ext cx="146304" cy="207263"/>
          </a:xfrm>
          <a:prstGeom prst="rect">
            <a:avLst/>
          </a:prstGeom>
        </p:spPr>
      </p:pic>
      <p:sp>
        <p:nvSpPr>
          <p:cNvPr id="1496" name="textbox 1496"/>
          <p:cNvSpPr/>
          <p:nvPr/>
        </p:nvSpPr>
        <p:spPr>
          <a:xfrm>
            <a:off x="7214387" y="6161785"/>
            <a:ext cx="94614" cy="1600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</a:pP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</a:t>
            </a:r>
            <a:endParaRPr lang="en-US" altLang="en-US" sz="1200" dirty="0"/>
          </a:p>
        </p:txBody>
      </p:sp>
      <p:sp>
        <p:nvSpPr>
          <p:cNvPr id="1497" name="path"/>
          <p:cNvSpPr/>
          <p:nvPr/>
        </p:nvSpPr>
        <p:spPr>
          <a:xfrm>
            <a:off x="8794242" y="2255901"/>
            <a:ext cx="307847" cy="19050"/>
          </a:xfrm>
          <a:custGeom>
            <a:avLst/>
            <a:gdLst/>
            <a:ahLst/>
            <a:cxnLst/>
            <a:rect l="0" t="0" r="0" b="0"/>
            <a:pathLst>
              <a:path w="484" h="30">
                <a:moveTo>
                  <a:pt x="0" y="15"/>
                </a:moveTo>
                <a:lnTo>
                  <a:pt x="484" y="15"/>
                </a:lnTo>
              </a:path>
            </a:pathLst>
          </a:custGeom>
          <a:noFill/>
          <a:ln w="19050" cap="flat">
            <a:solidFill>
              <a:srgbClr val="00B05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98" name="rect"/>
          <p:cNvSpPr/>
          <p:nvPr/>
        </p:nvSpPr>
        <p:spPr>
          <a:xfrm>
            <a:off x="3743071" y="1904872"/>
            <a:ext cx="12700" cy="418719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roup 262"/>
          <p:cNvGrpSpPr/>
          <p:nvPr/>
        </p:nvGrpSpPr>
        <p:grpSpPr>
          <a:xfrm rot="21600000">
            <a:off x="769429" y="1911197"/>
            <a:ext cx="4334700" cy="1921408"/>
            <a:chOff x="0" y="0"/>
            <a:chExt cx="4334700" cy="1921408"/>
          </a:xfrm>
        </p:grpSpPr>
        <p:sp>
          <p:nvSpPr>
            <p:cNvPr id="1499" name="path"/>
            <p:cNvSpPr/>
            <p:nvPr/>
          </p:nvSpPr>
          <p:spPr>
            <a:xfrm>
              <a:off x="0" y="0"/>
              <a:ext cx="4334700" cy="412394"/>
            </a:xfrm>
            <a:custGeom>
              <a:avLst/>
              <a:gdLst/>
              <a:ahLst/>
              <a:cxnLst/>
              <a:rect l="0" t="0" r="0" b="0"/>
              <a:pathLst>
                <a:path w="6826" h="649">
                  <a:moveTo>
                    <a:pt x="0" y="649"/>
                  </a:moveTo>
                  <a:lnTo>
                    <a:pt x="1024" y="649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649"/>
                  </a:lnTo>
                  <a:close/>
                </a:path>
                <a:path w="6826" h="649">
                  <a:moveTo>
                    <a:pt x="1023" y="649"/>
                  </a:moveTo>
                  <a:lnTo>
                    <a:pt x="2586" y="649"/>
                  </a:lnTo>
                  <a:lnTo>
                    <a:pt x="2586" y="0"/>
                  </a:lnTo>
                  <a:lnTo>
                    <a:pt x="1023" y="0"/>
                  </a:lnTo>
                  <a:lnTo>
                    <a:pt x="1023" y="649"/>
                  </a:lnTo>
                  <a:close/>
                </a:path>
                <a:path w="6826" h="649">
                  <a:moveTo>
                    <a:pt x="2587" y="649"/>
                  </a:moveTo>
                  <a:lnTo>
                    <a:pt x="4692" y="649"/>
                  </a:lnTo>
                  <a:lnTo>
                    <a:pt x="4692" y="0"/>
                  </a:lnTo>
                  <a:lnTo>
                    <a:pt x="2587" y="0"/>
                  </a:lnTo>
                  <a:lnTo>
                    <a:pt x="2587" y="649"/>
                  </a:lnTo>
                  <a:close/>
                </a:path>
                <a:path w="6826" h="649">
                  <a:moveTo>
                    <a:pt x="4692" y="649"/>
                  </a:moveTo>
                  <a:lnTo>
                    <a:pt x="6826" y="649"/>
                  </a:lnTo>
                  <a:lnTo>
                    <a:pt x="6826" y="0"/>
                  </a:lnTo>
                  <a:lnTo>
                    <a:pt x="4692" y="0"/>
                  </a:lnTo>
                  <a:lnTo>
                    <a:pt x="4692" y="649"/>
                  </a:lnTo>
                  <a:close/>
                </a:path>
              </a:pathLst>
            </a:custGeom>
            <a:solidFill>
              <a:srgbClr val="AD2B2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00" name="path"/>
            <p:cNvSpPr/>
            <p:nvPr/>
          </p:nvSpPr>
          <p:spPr>
            <a:xfrm>
              <a:off x="0" y="412356"/>
              <a:ext cx="650240" cy="251498"/>
            </a:xfrm>
            <a:custGeom>
              <a:avLst/>
              <a:gdLst/>
              <a:ahLst/>
              <a:cxnLst/>
              <a:rect l="0" t="0" r="0" b="0"/>
              <a:pathLst>
                <a:path w="1024" h="396">
                  <a:moveTo>
                    <a:pt x="0" y="396"/>
                  </a:moveTo>
                  <a:lnTo>
                    <a:pt x="1024" y="396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C3D69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01" name="path"/>
            <p:cNvSpPr/>
            <p:nvPr/>
          </p:nvSpPr>
          <p:spPr>
            <a:xfrm>
              <a:off x="650176" y="412356"/>
              <a:ext cx="992555" cy="251498"/>
            </a:xfrm>
            <a:custGeom>
              <a:avLst/>
              <a:gdLst/>
              <a:ahLst/>
              <a:cxnLst/>
              <a:rect l="0" t="0" r="0" b="0"/>
              <a:pathLst>
                <a:path w="1563" h="396">
                  <a:moveTo>
                    <a:pt x="0" y="396"/>
                  </a:moveTo>
                  <a:lnTo>
                    <a:pt x="1563" y="396"/>
                  </a:lnTo>
                  <a:lnTo>
                    <a:pt x="1563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FAC09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02" name="path"/>
            <p:cNvSpPr/>
            <p:nvPr/>
          </p:nvSpPr>
          <p:spPr>
            <a:xfrm>
              <a:off x="1642808" y="412356"/>
              <a:ext cx="2691892" cy="251498"/>
            </a:xfrm>
            <a:custGeom>
              <a:avLst/>
              <a:gdLst/>
              <a:ahLst/>
              <a:cxnLst/>
              <a:rect l="0" t="0" r="0" b="0"/>
              <a:pathLst>
                <a:path w="4239" h="396">
                  <a:moveTo>
                    <a:pt x="0" y="396"/>
                  </a:moveTo>
                  <a:lnTo>
                    <a:pt x="2105" y="396"/>
                  </a:lnTo>
                  <a:lnTo>
                    <a:pt x="2105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  <a:path w="4239" h="396">
                  <a:moveTo>
                    <a:pt x="2105" y="396"/>
                  </a:moveTo>
                  <a:lnTo>
                    <a:pt x="4239" y="396"/>
                  </a:lnTo>
                  <a:lnTo>
                    <a:pt x="4239" y="0"/>
                  </a:lnTo>
                  <a:lnTo>
                    <a:pt x="2105" y="0"/>
                  </a:lnTo>
                  <a:lnTo>
                    <a:pt x="2105" y="396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03" name="path"/>
            <p:cNvSpPr/>
            <p:nvPr/>
          </p:nvSpPr>
          <p:spPr>
            <a:xfrm>
              <a:off x="0" y="663943"/>
              <a:ext cx="650240" cy="251498"/>
            </a:xfrm>
            <a:custGeom>
              <a:avLst/>
              <a:gdLst/>
              <a:ahLst/>
              <a:cxnLst/>
              <a:rect l="0" t="0" r="0" b="0"/>
              <a:pathLst>
                <a:path w="1024" h="396">
                  <a:moveTo>
                    <a:pt x="0" y="396"/>
                  </a:moveTo>
                  <a:lnTo>
                    <a:pt x="1024" y="396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C3D69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04" name="path"/>
            <p:cNvSpPr/>
            <p:nvPr/>
          </p:nvSpPr>
          <p:spPr>
            <a:xfrm>
              <a:off x="650176" y="663943"/>
              <a:ext cx="992555" cy="251498"/>
            </a:xfrm>
            <a:custGeom>
              <a:avLst/>
              <a:gdLst/>
              <a:ahLst/>
              <a:cxnLst/>
              <a:rect l="0" t="0" r="0" b="0"/>
              <a:pathLst>
                <a:path w="1563" h="396">
                  <a:moveTo>
                    <a:pt x="0" y="396"/>
                  </a:moveTo>
                  <a:lnTo>
                    <a:pt x="1563" y="396"/>
                  </a:lnTo>
                  <a:lnTo>
                    <a:pt x="1563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FAC09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05" name="path"/>
            <p:cNvSpPr/>
            <p:nvPr/>
          </p:nvSpPr>
          <p:spPr>
            <a:xfrm>
              <a:off x="1642808" y="663943"/>
              <a:ext cx="2691892" cy="251498"/>
            </a:xfrm>
            <a:custGeom>
              <a:avLst/>
              <a:gdLst/>
              <a:ahLst/>
              <a:cxnLst/>
              <a:rect l="0" t="0" r="0" b="0"/>
              <a:pathLst>
                <a:path w="4239" h="396">
                  <a:moveTo>
                    <a:pt x="0" y="396"/>
                  </a:moveTo>
                  <a:lnTo>
                    <a:pt x="2105" y="396"/>
                  </a:lnTo>
                  <a:lnTo>
                    <a:pt x="2105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  <a:path w="4239" h="396">
                  <a:moveTo>
                    <a:pt x="2105" y="396"/>
                  </a:moveTo>
                  <a:lnTo>
                    <a:pt x="4239" y="396"/>
                  </a:lnTo>
                  <a:lnTo>
                    <a:pt x="4239" y="0"/>
                  </a:lnTo>
                  <a:lnTo>
                    <a:pt x="2105" y="0"/>
                  </a:lnTo>
                  <a:lnTo>
                    <a:pt x="2105" y="396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06" name="path"/>
            <p:cNvSpPr/>
            <p:nvPr/>
          </p:nvSpPr>
          <p:spPr>
            <a:xfrm>
              <a:off x="0" y="915403"/>
              <a:ext cx="650240" cy="251498"/>
            </a:xfrm>
            <a:custGeom>
              <a:avLst/>
              <a:gdLst/>
              <a:ahLst/>
              <a:cxnLst/>
              <a:rect l="0" t="0" r="0" b="0"/>
              <a:pathLst>
                <a:path w="1024" h="396">
                  <a:moveTo>
                    <a:pt x="0" y="396"/>
                  </a:moveTo>
                  <a:lnTo>
                    <a:pt x="1024" y="396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C3D69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07" name="path"/>
            <p:cNvSpPr/>
            <p:nvPr/>
          </p:nvSpPr>
          <p:spPr>
            <a:xfrm>
              <a:off x="650176" y="915403"/>
              <a:ext cx="992555" cy="251498"/>
            </a:xfrm>
            <a:custGeom>
              <a:avLst/>
              <a:gdLst/>
              <a:ahLst/>
              <a:cxnLst/>
              <a:rect l="0" t="0" r="0" b="0"/>
              <a:pathLst>
                <a:path w="1563" h="396">
                  <a:moveTo>
                    <a:pt x="0" y="396"/>
                  </a:moveTo>
                  <a:lnTo>
                    <a:pt x="1563" y="396"/>
                  </a:lnTo>
                  <a:lnTo>
                    <a:pt x="1563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FAC09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08" name="path"/>
            <p:cNvSpPr/>
            <p:nvPr/>
          </p:nvSpPr>
          <p:spPr>
            <a:xfrm>
              <a:off x="1642808" y="915403"/>
              <a:ext cx="2691892" cy="251498"/>
            </a:xfrm>
            <a:custGeom>
              <a:avLst/>
              <a:gdLst/>
              <a:ahLst/>
              <a:cxnLst/>
              <a:rect l="0" t="0" r="0" b="0"/>
              <a:pathLst>
                <a:path w="4239" h="396">
                  <a:moveTo>
                    <a:pt x="0" y="396"/>
                  </a:moveTo>
                  <a:lnTo>
                    <a:pt x="2105" y="396"/>
                  </a:lnTo>
                  <a:lnTo>
                    <a:pt x="2105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  <a:path w="4239" h="396">
                  <a:moveTo>
                    <a:pt x="2105" y="396"/>
                  </a:moveTo>
                  <a:lnTo>
                    <a:pt x="4239" y="396"/>
                  </a:lnTo>
                  <a:lnTo>
                    <a:pt x="4239" y="0"/>
                  </a:lnTo>
                  <a:lnTo>
                    <a:pt x="2105" y="0"/>
                  </a:lnTo>
                  <a:lnTo>
                    <a:pt x="2105" y="396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09" name="path"/>
            <p:cNvSpPr/>
            <p:nvPr/>
          </p:nvSpPr>
          <p:spPr>
            <a:xfrm>
              <a:off x="0" y="1166863"/>
              <a:ext cx="650240" cy="251498"/>
            </a:xfrm>
            <a:custGeom>
              <a:avLst/>
              <a:gdLst/>
              <a:ahLst/>
              <a:cxnLst/>
              <a:rect l="0" t="0" r="0" b="0"/>
              <a:pathLst>
                <a:path w="1024" h="396">
                  <a:moveTo>
                    <a:pt x="0" y="396"/>
                  </a:moveTo>
                  <a:lnTo>
                    <a:pt x="1024" y="396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C3D69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10" name="path"/>
            <p:cNvSpPr/>
            <p:nvPr/>
          </p:nvSpPr>
          <p:spPr>
            <a:xfrm>
              <a:off x="650176" y="1166863"/>
              <a:ext cx="992555" cy="251498"/>
            </a:xfrm>
            <a:custGeom>
              <a:avLst/>
              <a:gdLst/>
              <a:ahLst/>
              <a:cxnLst/>
              <a:rect l="0" t="0" r="0" b="0"/>
              <a:pathLst>
                <a:path w="1563" h="396">
                  <a:moveTo>
                    <a:pt x="0" y="396"/>
                  </a:moveTo>
                  <a:lnTo>
                    <a:pt x="1563" y="396"/>
                  </a:lnTo>
                  <a:lnTo>
                    <a:pt x="1563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FAC09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11" name="path"/>
            <p:cNvSpPr/>
            <p:nvPr/>
          </p:nvSpPr>
          <p:spPr>
            <a:xfrm>
              <a:off x="1642808" y="1166863"/>
              <a:ext cx="2691892" cy="251498"/>
            </a:xfrm>
            <a:custGeom>
              <a:avLst/>
              <a:gdLst/>
              <a:ahLst/>
              <a:cxnLst/>
              <a:rect l="0" t="0" r="0" b="0"/>
              <a:pathLst>
                <a:path w="4239" h="396">
                  <a:moveTo>
                    <a:pt x="0" y="396"/>
                  </a:moveTo>
                  <a:lnTo>
                    <a:pt x="2105" y="396"/>
                  </a:lnTo>
                  <a:lnTo>
                    <a:pt x="2105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  <a:path w="4239" h="396">
                  <a:moveTo>
                    <a:pt x="2105" y="396"/>
                  </a:moveTo>
                  <a:lnTo>
                    <a:pt x="4239" y="396"/>
                  </a:lnTo>
                  <a:lnTo>
                    <a:pt x="4239" y="0"/>
                  </a:lnTo>
                  <a:lnTo>
                    <a:pt x="2105" y="0"/>
                  </a:lnTo>
                  <a:lnTo>
                    <a:pt x="2105" y="396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12" name="path"/>
            <p:cNvSpPr/>
            <p:nvPr/>
          </p:nvSpPr>
          <p:spPr>
            <a:xfrm>
              <a:off x="0" y="1418450"/>
              <a:ext cx="650240" cy="251498"/>
            </a:xfrm>
            <a:custGeom>
              <a:avLst/>
              <a:gdLst/>
              <a:ahLst/>
              <a:cxnLst/>
              <a:rect l="0" t="0" r="0" b="0"/>
              <a:pathLst>
                <a:path w="1024" h="396">
                  <a:moveTo>
                    <a:pt x="0" y="396"/>
                  </a:moveTo>
                  <a:lnTo>
                    <a:pt x="1024" y="396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C3D69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13" name="path"/>
            <p:cNvSpPr/>
            <p:nvPr/>
          </p:nvSpPr>
          <p:spPr>
            <a:xfrm>
              <a:off x="650176" y="1418450"/>
              <a:ext cx="992555" cy="251498"/>
            </a:xfrm>
            <a:custGeom>
              <a:avLst/>
              <a:gdLst/>
              <a:ahLst/>
              <a:cxnLst/>
              <a:rect l="0" t="0" r="0" b="0"/>
              <a:pathLst>
                <a:path w="1563" h="396">
                  <a:moveTo>
                    <a:pt x="0" y="396"/>
                  </a:moveTo>
                  <a:lnTo>
                    <a:pt x="1563" y="396"/>
                  </a:lnTo>
                  <a:lnTo>
                    <a:pt x="1563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FAC09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14" name="path"/>
            <p:cNvSpPr/>
            <p:nvPr/>
          </p:nvSpPr>
          <p:spPr>
            <a:xfrm>
              <a:off x="1642808" y="1418450"/>
              <a:ext cx="2691892" cy="251498"/>
            </a:xfrm>
            <a:custGeom>
              <a:avLst/>
              <a:gdLst/>
              <a:ahLst/>
              <a:cxnLst/>
              <a:rect l="0" t="0" r="0" b="0"/>
              <a:pathLst>
                <a:path w="4239" h="396">
                  <a:moveTo>
                    <a:pt x="0" y="396"/>
                  </a:moveTo>
                  <a:lnTo>
                    <a:pt x="2105" y="396"/>
                  </a:lnTo>
                  <a:lnTo>
                    <a:pt x="2105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  <a:path w="4239" h="396">
                  <a:moveTo>
                    <a:pt x="2105" y="396"/>
                  </a:moveTo>
                  <a:lnTo>
                    <a:pt x="4239" y="396"/>
                  </a:lnTo>
                  <a:lnTo>
                    <a:pt x="4239" y="0"/>
                  </a:lnTo>
                  <a:lnTo>
                    <a:pt x="2105" y="0"/>
                  </a:lnTo>
                  <a:lnTo>
                    <a:pt x="2105" y="396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15" name="path"/>
            <p:cNvSpPr/>
            <p:nvPr/>
          </p:nvSpPr>
          <p:spPr>
            <a:xfrm>
              <a:off x="0" y="1669910"/>
              <a:ext cx="650240" cy="251498"/>
            </a:xfrm>
            <a:custGeom>
              <a:avLst/>
              <a:gdLst/>
              <a:ahLst/>
              <a:cxnLst/>
              <a:rect l="0" t="0" r="0" b="0"/>
              <a:pathLst>
                <a:path w="1024" h="396">
                  <a:moveTo>
                    <a:pt x="0" y="396"/>
                  </a:moveTo>
                  <a:lnTo>
                    <a:pt x="1024" y="396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C3D69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16" name="path"/>
            <p:cNvSpPr/>
            <p:nvPr/>
          </p:nvSpPr>
          <p:spPr>
            <a:xfrm>
              <a:off x="650176" y="1669910"/>
              <a:ext cx="992555" cy="251498"/>
            </a:xfrm>
            <a:custGeom>
              <a:avLst/>
              <a:gdLst/>
              <a:ahLst/>
              <a:cxnLst/>
              <a:rect l="0" t="0" r="0" b="0"/>
              <a:pathLst>
                <a:path w="1563" h="396">
                  <a:moveTo>
                    <a:pt x="0" y="396"/>
                  </a:moveTo>
                  <a:lnTo>
                    <a:pt x="1563" y="396"/>
                  </a:lnTo>
                  <a:lnTo>
                    <a:pt x="1563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FAC09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17" name="path"/>
            <p:cNvSpPr/>
            <p:nvPr/>
          </p:nvSpPr>
          <p:spPr>
            <a:xfrm>
              <a:off x="1642808" y="1669910"/>
              <a:ext cx="2691892" cy="251498"/>
            </a:xfrm>
            <a:custGeom>
              <a:avLst/>
              <a:gdLst/>
              <a:ahLst/>
              <a:cxnLst/>
              <a:rect l="0" t="0" r="0" b="0"/>
              <a:pathLst>
                <a:path w="4239" h="396">
                  <a:moveTo>
                    <a:pt x="0" y="396"/>
                  </a:moveTo>
                  <a:lnTo>
                    <a:pt x="2105" y="396"/>
                  </a:lnTo>
                  <a:lnTo>
                    <a:pt x="2105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  <a:path w="4239" h="396">
                  <a:moveTo>
                    <a:pt x="2105" y="396"/>
                  </a:moveTo>
                  <a:lnTo>
                    <a:pt x="4239" y="396"/>
                  </a:lnTo>
                  <a:lnTo>
                    <a:pt x="4239" y="0"/>
                  </a:lnTo>
                  <a:lnTo>
                    <a:pt x="2105" y="0"/>
                  </a:lnTo>
                  <a:lnTo>
                    <a:pt x="2105" y="396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518" name="picture 15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7960" y="2334767"/>
            <a:ext cx="146304" cy="207264"/>
          </a:xfrm>
          <a:prstGeom prst="rect">
            <a:avLst/>
          </a:prstGeom>
        </p:spPr>
      </p:pic>
      <p:pic>
        <p:nvPicPr>
          <p:cNvPr id="1519" name="picture 15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93494" y="2334767"/>
            <a:ext cx="327151" cy="207264"/>
          </a:xfrm>
          <a:prstGeom prst="rect">
            <a:avLst/>
          </a:prstGeom>
        </p:spPr>
      </p:pic>
      <p:graphicFrame>
        <p:nvGraphicFramePr>
          <p:cNvPr id="1520" name="table 1520"/>
          <p:cNvGraphicFramePr>
            <a:graphicFrameLocks noGrp="1"/>
          </p:cNvGraphicFramePr>
          <p:nvPr/>
        </p:nvGraphicFramePr>
        <p:xfrm>
          <a:off x="753237" y="1904872"/>
          <a:ext cx="4356735" cy="1930400"/>
        </p:xfrm>
        <a:graphic>
          <a:graphicData uri="http://schemas.openxmlformats.org/drawingml/2006/table">
            <a:tbl>
              <a:tblPr/>
              <a:tblGrid>
                <a:gridCol w="666750"/>
                <a:gridCol w="989330"/>
                <a:gridCol w="2700655"/>
              </a:tblGrid>
              <a:tr h="42799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5024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905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521" name="picture 15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graphicFrame>
        <p:nvGraphicFramePr>
          <p:cNvPr id="1522" name="table 1522"/>
          <p:cNvGraphicFramePr>
            <a:graphicFrameLocks noGrp="1"/>
          </p:cNvGraphicFramePr>
          <p:nvPr/>
        </p:nvGraphicFramePr>
        <p:xfrm>
          <a:off x="8721597" y="1904746"/>
          <a:ext cx="899159" cy="2281555"/>
        </p:xfrm>
        <a:graphic>
          <a:graphicData uri="http://schemas.openxmlformats.org/drawingml/2006/table">
            <a:tbl>
              <a:tblPr/>
              <a:tblGrid>
                <a:gridCol w="291464"/>
                <a:gridCol w="155575"/>
                <a:gridCol w="154939"/>
                <a:gridCol w="297179"/>
              </a:tblGrid>
              <a:tr h="426719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96215" algn="l" rtl="0" eaLnBrk="0">
                        <a:lnSpc>
                          <a:spcPct val="73000"/>
                        </a:lnSpc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91770" algn="l" rtl="0" eaLnBrk="0">
                        <a:lnSpc>
                          <a:spcPct val="73000"/>
                        </a:lnSpc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457200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marL="19621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marL="19304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1359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97000"/>
                        </a:lnSpc>
                      </a:pPr>
                      <a:endParaRPr lang="en-US" altLang="en-US" sz="1000" dirty="0"/>
                    </a:p>
                    <a:p>
                      <a:pPr marL="127635" algn="l" rtl="0" eaLnBrk="0">
                        <a:lnSpc>
                          <a:spcPts val="1355"/>
                        </a:lnSpc>
                        <a:spcBef>
                          <a:spcPts val="5"/>
                        </a:spcBef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11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97000"/>
                        </a:lnSpc>
                      </a:pPr>
                      <a:endParaRPr lang="en-US" altLang="en-US" sz="1000" dirty="0"/>
                    </a:p>
                    <a:p>
                      <a:pPr marL="122555" algn="l" rtl="0" eaLnBrk="0">
                        <a:lnSpc>
                          <a:spcPts val="1355"/>
                        </a:lnSpc>
                        <a:spcBef>
                          <a:spcPts val="5"/>
                        </a:spcBef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11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23" name="table 1523"/>
          <p:cNvGraphicFramePr>
            <a:graphicFrameLocks noGrp="1"/>
          </p:cNvGraphicFramePr>
          <p:nvPr/>
        </p:nvGraphicFramePr>
        <p:xfrm>
          <a:off x="8721597" y="4378197"/>
          <a:ext cx="899159" cy="2125980"/>
        </p:xfrm>
        <a:graphic>
          <a:graphicData uri="http://schemas.openxmlformats.org/drawingml/2006/table">
            <a:tbl>
              <a:tblPr/>
              <a:tblGrid>
                <a:gridCol w="291464"/>
                <a:gridCol w="155575"/>
                <a:gridCol w="154939"/>
                <a:gridCol w="297179"/>
              </a:tblGrid>
              <a:tr h="426719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1000" dirty="0"/>
                    </a:p>
                    <a:p>
                      <a:pPr marL="103505" algn="l" rtl="0" eaLnBrk="0">
                        <a:lnSpc>
                          <a:spcPct val="76000"/>
                        </a:lnSpc>
                        <a:spcBef>
                          <a:spcPts val="5"/>
                        </a:spcBef>
                      </a:pPr>
                      <a:r>
                        <a:rPr sz="10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ose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marL="144145" algn="l" rtl="0" eaLnBrk="0">
                        <a:lnSpc>
                          <a:spcPct val="76000"/>
                        </a:lnSpc>
                        <a:spcBef>
                          <a:spcPts val="5"/>
                        </a:spcBef>
                      </a:pPr>
                      <a:r>
                        <a:rPr sz="10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ee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46685" algn="l" rtl="0" eaLnBrk="0">
                        <a:lnSpc>
                          <a:spcPct val="93000"/>
                        </a:lnSpc>
                      </a:pPr>
                      <a:r>
                        <a:rPr sz="10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Li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ly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784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55000"/>
                        </a:lnSpc>
                      </a:pPr>
                      <a:endParaRPr lang="en-US" altLang="en-US" sz="1000" dirty="0"/>
                    </a:p>
                    <a:p>
                      <a:pPr marL="16383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r>
                        <a:rPr sz="12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55000"/>
                        </a:lnSpc>
                      </a:pPr>
                      <a:endParaRPr lang="en-US" altLang="en-US" sz="1000" dirty="0"/>
                    </a:p>
                    <a:p>
                      <a:pPr marL="19304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24" name="table 1524"/>
          <p:cNvGraphicFramePr>
            <a:graphicFrameLocks noGrp="1"/>
          </p:cNvGraphicFramePr>
          <p:nvPr/>
        </p:nvGraphicFramePr>
        <p:xfrm>
          <a:off x="758888" y="3973004"/>
          <a:ext cx="5103495" cy="373379"/>
        </p:xfrm>
        <a:graphic>
          <a:graphicData uri="http://schemas.openxmlformats.org/drawingml/2006/table">
            <a:tbl>
              <a:tblPr/>
              <a:tblGrid>
                <a:gridCol w="5103495"/>
              </a:tblGrid>
              <a:tr h="37020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525" name="table 1525"/>
          <p:cNvGraphicFramePr>
            <a:graphicFrameLocks noGrp="1"/>
          </p:cNvGraphicFramePr>
          <p:nvPr/>
        </p:nvGraphicFramePr>
        <p:xfrm>
          <a:off x="768032" y="4809680"/>
          <a:ext cx="5102225" cy="371475"/>
        </p:xfrm>
        <a:graphic>
          <a:graphicData uri="http://schemas.openxmlformats.org/drawingml/2006/table">
            <a:tbl>
              <a:tblPr/>
              <a:tblGrid>
                <a:gridCol w="5102225"/>
              </a:tblGrid>
              <a:tr h="3683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26" name="textbox 1526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527" name="picture 15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60476" y="3974591"/>
            <a:ext cx="5100828" cy="370332"/>
          </a:xfrm>
          <a:prstGeom prst="rect">
            <a:avLst/>
          </a:prstGeom>
        </p:spPr>
      </p:pic>
      <p:pic>
        <p:nvPicPr>
          <p:cNvPr id="1528" name="picture 15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69619" y="4811267"/>
            <a:ext cx="5099303" cy="368807"/>
          </a:xfrm>
          <a:prstGeom prst="rect">
            <a:avLst/>
          </a:prstGeom>
        </p:spPr>
      </p:pic>
      <p:pic>
        <p:nvPicPr>
          <p:cNvPr id="1529" name="picture 15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310509" y="4537709"/>
            <a:ext cx="5404485" cy="273811"/>
          </a:xfrm>
          <a:prstGeom prst="rect">
            <a:avLst/>
          </a:prstGeom>
        </p:spPr>
      </p:pic>
      <p:pic>
        <p:nvPicPr>
          <p:cNvPr id="1530" name="picture 15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4077589" y="2044954"/>
            <a:ext cx="771525" cy="1755012"/>
          </a:xfrm>
          <a:prstGeom prst="rect">
            <a:avLst/>
          </a:prstGeom>
        </p:spPr>
      </p:pic>
      <p:pic>
        <p:nvPicPr>
          <p:cNvPr id="1531" name="picture 15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graphicFrame>
        <p:nvGraphicFramePr>
          <p:cNvPr id="1532" name="table 1532"/>
          <p:cNvGraphicFramePr>
            <a:graphicFrameLocks noGrp="1"/>
          </p:cNvGraphicFramePr>
          <p:nvPr/>
        </p:nvGraphicFramePr>
        <p:xfrm>
          <a:off x="7022338" y="3040126"/>
          <a:ext cx="902334" cy="1146175"/>
        </p:xfrm>
        <a:graphic>
          <a:graphicData uri="http://schemas.openxmlformats.org/drawingml/2006/table">
            <a:tbl>
              <a:tblPr/>
              <a:tblGrid>
                <a:gridCol w="445769"/>
                <a:gridCol w="456565"/>
              </a:tblGrid>
              <a:tr h="4254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marL="19812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marL="19685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7000"/>
                        </a:lnSpc>
                      </a:pPr>
                      <a:endParaRPr lang="en-US" altLang="en-US" sz="1000" dirty="0"/>
                    </a:p>
                    <a:p>
                      <a:pPr marL="123825" algn="l" rtl="0" eaLnBrk="0">
                        <a:lnSpc>
                          <a:spcPts val="1355"/>
                        </a:lnSpc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11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7000"/>
                        </a:lnSpc>
                      </a:pPr>
                      <a:endParaRPr lang="en-US" altLang="en-US" sz="1000" dirty="0"/>
                    </a:p>
                    <a:p>
                      <a:pPr marL="123190" algn="l" rtl="0" eaLnBrk="0">
                        <a:lnSpc>
                          <a:spcPts val="1355"/>
                        </a:lnSpc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11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33" name="table 1533"/>
          <p:cNvGraphicFramePr>
            <a:graphicFrameLocks noGrp="1"/>
          </p:cNvGraphicFramePr>
          <p:nvPr/>
        </p:nvGraphicFramePr>
        <p:xfrm>
          <a:off x="7025385" y="5513578"/>
          <a:ext cx="899159" cy="990600"/>
        </p:xfrm>
        <a:graphic>
          <a:graphicData uri="http://schemas.openxmlformats.org/drawingml/2006/table">
            <a:tbl>
              <a:tblPr/>
              <a:tblGrid>
                <a:gridCol w="448309"/>
                <a:gridCol w="450850"/>
              </a:tblGrid>
              <a:tr h="4254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marL="113030" algn="l" rtl="0" eaLnBrk="0">
                        <a:lnSpc>
                          <a:spcPts val="136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Ar</a:t>
                      </a:r>
                      <a:r>
                        <a:rPr sz="1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1000" dirty="0"/>
                    </a:p>
                    <a:p>
                      <a:pPr marL="128905" algn="l" rtl="0" eaLnBrk="0">
                        <a:lnSpc>
                          <a:spcPct val="76000"/>
                        </a:lnSpc>
                        <a:spcBef>
                          <a:spcPts val="0"/>
                        </a:spcBef>
                      </a:pPr>
                      <a:r>
                        <a:rPr sz="10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oc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5000"/>
                        </a:lnSpc>
                      </a:pPr>
                      <a:endParaRPr lang="en-US" altLang="en-US" sz="1000" dirty="0"/>
                    </a:p>
                    <a:p>
                      <a:pPr marL="196215" algn="l" rtl="0" eaLnBrk="0">
                        <a:lnSpc>
                          <a:spcPct val="73000"/>
                        </a:lnSpc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186055" algn="l" rtl="0" eaLnBrk="0">
                        <a:lnSpc>
                          <a:spcPct val="73000"/>
                        </a:lnSpc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34" name="table 1534"/>
          <p:cNvGraphicFramePr>
            <a:graphicFrameLocks noGrp="1"/>
          </p:cNvGraphicFramePr>
          <p:nvPr/>
        </p:nvGraphicFramePr>
        <p:xfrm>
          <a:off x="10442194" y="5513578"/>
          <a:ext cx="893445" cy="990600"/>
        </p:xfrm>
        <a:graphic>
          <a:graphicData uri="http://schemas.openxmlformats.org/drawingml/2006/table">
            <a:tbl>
              <a:tblPr/>
              <a:tblGrid>
                <a:gridCol w="446405"/>
                <a:gridCol w="447040"/>
              </a:tblGrid>
              <a:tr h="4254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marL="114300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90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Ros</a:t>
                      </a:r>
                      <a:r>
                        <a:rPr sz="9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marL="128270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9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Zo</a:t>
                      </a:r>
                      <a:r>
                        <a:rPr sz="90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196215" algn="l" rtl="0" eaLnBrk="0">
                        <a:lnSpc>
                          <a:spcPct val="73000"/>
                        </a:lnSpc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190500" algn="l" rtl="0" eaLnBrk="0">
                        <a:lnSpc>
                          <a:spcPct val="73000"/>
                        </a:lnSpc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</a:tr>
            </a:tbl>
          </a:graphicData>
        </a:graphic>
      </p:graphicFrame>
      <p:pic>
        <p:nvPicPr>
          <p:cNvPr id="1535" name="picture 15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graphicFrame>
        <p:nvGraphicFramePr>
          <p:cNvPr id="1536" name="table 1536"/>
          <p:cNvGraphicFramePr>
            <a:graphicFrameLocks noGrp="1"/>
          </p:cNvGraphicFramePr>
          <p:nvPr/>
        </p:nvGraphicFramePr>
        <p:xfrm>
          <a:off x="10442194" y="3040126"/>
          <a:ext cx="452755" cy="1146175"/>
        </p:xfrm>
        <a:graphic>
          <a:graphicData uri="http://schemas.openxmlformats.org/drawingml/2006/table">
            <a:tbl>
              <a:tblPr/>
              <a:tblGrid>
                <a:gridCol w="452755"/>
              </a:tblGrid>
              <a:tr h="4254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marL="19494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7000"/>
                        </a:lnSpc>
                      </a:pPr>
                      <a:endParaRPr lang="en-US" altLang="en-US" sz="1000" dirty="0"/>
                    </a:p>
                    <a:p>
                      <a:pPr marL="126365" algn="l" rtl="0" eaLnBrk="0">
                        <a:lnSpc>
                          <a:spcPts val="1355"/>
                        </a:lnSpc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11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</a:tbl>
          </a:graphicData>
        </a:graphic>
      </p:graphicFrame>
      <p:sp>
        <p:nvSpPr>
          <p:cNvPr id="1537" name="path"/>
          <p:cNvSpPr/>
          <p:nvPr/>
        </p:nvSpPr>
        <p:spPr>
          <a:xfrm>
            <a:off x="9476948" y="2481261"/>
            <a:ext cx="1420331" cy="570613"/>
          </a:xfrm>
          <a:custGeom>
            <a:avLst/>
            <a:gdLst/>
            <a:ahLst/>
            <a:cxnLst/>
            <a:rect l="0" t="0" r="0" b="0"/>
            <a:pathLst>
              <a:path w="2236" h="898">
                <a:moveTo>
                  <a:pt x="3" y="9"/>
                </a:moveTo>
                <a:lnTo>
                  <a:pt x="2233" y="889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38" name="path"/>
          <p:cNvSpPr/>
          <p:nvPr/>
        </p:nvSpPr>
        <p:spPr>
          <a:xfrm>
            <a:off x="9476948" y="4954713"/>
            <a:ext cx="1420331" cy="570612"/>
          </a:xfrm>
          <a:custGeom>
            <a:avLst/>
            <a:gdLst/>
            <a:ahLst/>
            <a:cxnLst/>
            <a:rect l="0" t="0" r="0" b="0"/>
            <a:pathLst>
              <a:path w="2236" h="898">
                <a:moveTo>
                  <a:pt x="3" y="9"/>
                </a:moveTo>
                <a:lnTo>
                  <a:pt x="2233" y="889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39" name="path"/>
          <p:cNvSpPr/>
          <p:nvPr/>
        </p:nvSpPr>
        <p:spPr>
          <a:xfrm>
            <a:off x="7468272" y="2481279"/>
            <a:ext cx="1389940" cy="570577"/>
          </a:xfrm>
          <a:custGeom>
            <a:avLst/>
            <a:gdLst/>
            <a:ahLst/>
            <a:cxnLst/>
            <a:rect l="0" t="0" r="0" b="0"/>
            <a:pathLst>
              <a:path w="2188" h="898">
                <a:moveTo>
                  <a:pt x="2185" y="9"/>
                </a:moveTo>
                <a:lnTo>
                  <a:pt x="3" y="889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40" name="path"/>
          <p:cNvSpPr/>
          <p:nvPr/>
        </p:nvSpPr>
        <p:spPr>
          <a:xfrm>
            <a:off x="7468272" y="4954731"/>
            <a:ext cx="1389940" cy="570577"/>
          </a:xfrm>
          <a:custGeom>
            <a:avLst/>
            <a:gdLst/>
            <a:ahLst/>
            <a:cxnLst/>
            <a:rect l="0" t="0" r="0" b="0"/>
            <a:pathLst>
              <a:path w="2188" h="898">
                <a:moveTo>
                  <a:pt x="2185" y="9"/>
                </a:moveTo>
                <a:lnTo>
                  <a:pt x="3" y="889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41" name="textbox 1541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aphicFrame>
        <p:nvGraphicFramePr>
          <p:cNvPr id="1542" name="table 1542"/>
          <p:cNvGraphicFramePr>
            <a:graphicFrameLocks noGrp="1"/>
          </p:cNvGraphicFramePr>
          <p:nvPr/>
        </p:nvGraphicFramePr>
        <p:xfrm>
          <a:off x="10888980" y="3040126"/>
          <a:ext cx="452755" cy="1146175"/>
        </p:xfrm>
        <a:graphic>
          <a:graphicData uri="http://schemas.openxmlformats.org/drawingml/2006/table">
            <a:tbl>
              <a:tblPr/>
              <a:tblGrid>
                <a:gridCol w="452755"/>
              </a:tblGrid>
              <a:tr h="4254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marL="15875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r>
                        <a:rPr sz="12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7000"/>
                        </a:lnSpc>
                      </a:pPr>
                      <a:endParaRPr lang="en-US" altLang="en-US" sz="1000" dirty="0"/>
                    </a:p>
                    <a:p>
                      <a:pPr marL="119380" algn="l" rtl="0" eaLnBrk="0">
                        <a:lnSpc>
                          <a:spcPts val="1355"/>
                        </a:lnSpc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11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</a:tbl>
          </a:graphicData>
        </a:graphic>
      </p:graphicFrame>
      <p:sp>
        <p:nvSpPr>
          <p:cNvPr id="1543" name="textbox 1543"/>
          <p:cNvSpPr/>
          <p:nvPr/>
        </p:nvSpPr>
        <p:spPr>
          <a:xfrm>
            <a:off x="802054" y="1112723"/>
            <a:ext cx="1013460" cy="305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索引使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2000" dirty="0"/>
          </a:p>
        </p:txBody>
      </p:sp>
      <p:sp>
        <p:nvSpPr>
          <p:cNvPr id="1544" name="textbox 1544"/>
          <p:cNvSpPr/>
          <p:nvPr/>
        </p:nvSpPr>
        <p:spPr>
          <a:xfrm>
            <a:off x="854012" y="1603133"/>
            <a:ext cx="1182369" cy="2616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60"/>
              </a:lnSpc>
            </a:pP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覆</a:t>
            </a:r>
            <a:r>
              <a:rPr sz="1500" spc="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盖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endParaRPr lang="en-US" altLang="en-US" sz="1500" dirty="0"/>
          </a:p>
        </p:txBody>
      </p:sp>
      <p:sp>
        <p:nvSpPr>
          <p:cNvPr id="1545" name="path"/>
          <p:cNvSpPr/>
          <p:nvPr/>
        </p:nvSpPr>
        <p:spPr>
          <a:xfrm>
            <a:off x="7036307" y="5939028"/>
            <a:ext cx="440435" cy="559308"/>
          </a:xfrm>
          <a:custGeom>
            <a:avLst/>
            <a:gdLst/>
            <a:ahLst/>
            <a:cxnLst/>
            <a:rect l="0" t="0" r="0" b="0"/>
            <a:pathLst>
              <a:path w="693" h="880">
                <a:moveTo>
                  <a:pt x="0" y="880"/>
                </a:moveTo>
                <a:lnTo>
                  <a:pt x="693" y="880"/>
                </a:lnTo>
                <a:lnTo>
                  <a:pt x="693" y="0"/>
                </a:lnTo>
                <a:lnTo>
                  <a:pt x="0" y="0"/>
                </a:lnTo>
                <a:lnTo>
                  <a:pt x="0" y="880"/>
                </a:lnTo>
                <a:close/>
              </a:path>
            </a:pathLst>
          </a:custGeom>
          <a:solidFill>
            <a:srgbClr val="FCD5B5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64" name="group 26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546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47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548" name="picture 15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1549" name="textbox 1549"/>
          <p:cNvSpPr/>
          <p:nvPr/>
        </p:nvSpPr>
        <p:spPr>
          <a:xfrm>
            <a:off x="9720428" y="4791202"/>
            <a:ext cx="1102360" cy="191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辅助索引</a:t>
            </a: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ame</a:t>
            </a: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lang="en-US" altLang="en-US" sz="1200" dirty="0"/>
          </a:p>
        </p:txBody>
      </p:sp>
      <p:sp>
        <p:nvSpPr>
          <p:cNvPr id="1550" name="textbox 1550"/>
          <p:cNvSpPr/>
          <p:nvPr/>
        </p:nvSpPr>
        <p:spPr>
          <a:xfrm>
            <a:off x="9717685" y="2278456"/>
            <a:ext cx="852805" cy="1924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聚集索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(id)</a:t>
            </a:r>
            <a:endParaRPr lang="en-US" altLang="en-US" sz="1200" dirty="0"/>
          </a:p>
        </p:txBody>
      </p:sp>
      <p:pic>
        <p:nvPicPr>
          <p:cNvPr id="1551" name="picture 15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2853182" y="2044954"/>
            <a:ext cx="531622" cy="217932"/>
          </a:xfrm>
          <a:prstGeom prst="rect">
            <a:avLst/>
          </a:prstGeom>
        </p:spPr>
      </p:pic>
      <p:graphicFrame>
        <p:nvGraphicFramePr>
          <p:cNvPr id="1552" name="table 1552"/>
          <p:cNvGraphicFramePr>
            <a:graphicFrameLocks noGrp="1"/>
          </p:cNvGraphicFramePr>
          <p:nvPr/>
        </p:nvGraphicFramePr>
        <p:xfrm>
          <a:off x="8804529" y="4436745"/>
          <a:ext cx="326390" cy="323850"/>
        </p:xfrm>
        <a:graphic>
          <a:graphicData uri="http://schemas.openxmlformats.org/drawingml/2006/table">
            <a:tbl>
              <a:tblPr/>
              <a:tblGrid>
                <a:gridCol w="326390"/>
              </a:tblGrid>
              <a:tr h="3048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700" dirty="0"/>
                    </a:p>
                    <a:p>
                      <a:pPr marL="57150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Lee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53" name="picture 15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732533" y="2044954"/>
            <a:ext cx="459104" cy="217932"/>
          </a:xfrm>
          <a:prstGeom prst="rect">
            <a:avLst/>
          </a:prstGeom>
        </p:spPr>
      </p:pic>
      <p:pic>
        <p:nvPicPr>
          <p:cNvPr id="1554" name="picture 15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770633" y="2837941"/>
            <a:ext cx="363854" cy="207264"/>
          </a:xfrm>
          <a:prstGeom prst="rect">
            <a:avLst/>
          </a:prstGeom>
        </p:spPr>
      </p:pic>
      <p:pic>
        <p:nvPicPr>
          <p:cNvPr id="1555" name="picture 15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796541" y="3089402"/>
            <a:ext cx="316991" cy="207264"/>
          </a:xfrm>
          <a:prstGeom prst="rect">
            <a:avLst/>
          </a:prstGeom>
        </p:spPr>
      </p:pic>
      <p:pic>
        <p:nvPicPr>
          <p:cNvPr id="1556" name="picture 15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799589" y="3341242"/>
            <a:ext cx="308863" cy="207264"/>
          </a:xfrm>
          <a:prstGeom prst="rect">
            <a:avLst/>
          </a:prstGeom>
        </p:spPr>
      </p:pic>
      <p:pic>
        <p:nvPicPr>
          <p:cNvPr id="1557" name="picture 15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7918704" y="3217164"/>
            <a:ext cx="809370" cy="76200"/>
          </a:xfrm>
          <a:prstGeom prst="rect">
            <a:avLst/>
          </a:prstGeom>
        </p:spPr>
      </p:pic>
      <p:pic>
        <p:nvPicPr>
          <p:cNvPr id="1558" name="picture 15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9614916" y="3203447"/>
            <a:ext cx="809370" cy="76200"/>
          </a:xfrm>
          <a:prstGeom prst="rect">
            <a:avLst/>
          </a:prstGeom>
        </p:spPr>
      </p:pic>
      <p:pic>
        <p:nvPicPr>
          <p:cNvPr id="1559" name="picture 15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7918704" y="5692140"/>
            <a:ext cx="809370" cy="76200"/>
          </a:xfrm>
          <a:prstGeom prst="rect">
            <a:avLst/>
          </a:prstGeom>
        </p:spPr>
      </p:pic>
      <p:pic>
        <p:nvPicPr>
          <p:cNvPr id="1560" name="picture 156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9614916" y="5678423"/>
            <a:ext cx="809370" cy="76200"/>
          </a:xfrm>
          <a:prstGeom prst="rect">
            <a:avLst/>
          </a:prstGeom>
        </p:spPr>
      </p:pic>
      <p:pic>
        <p:nvPicPr>
          <p:cNvPr id="1561" name="picture 156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1808733" y="3592703"/>
            <a:ext cx="284479" cy="207263"/>
          </a:xfrm>
          <a:prstGeom prst="rect">
            <a:avLst/>
          </a:prstGeom>
        </p:spPr>
      </p:pic>
      <p:pic>
        <p:nvPicPr>
          <p:cNvPr id="1562" name="picture 156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1819401" y="2586482"/>
            <a:ext cx="240029" cy="207264"/>
          </a:xfrm>
          <a:prstGeom prst="rect">
            <a:avLst/>
          </a:prstGeom>
        </p:spPr>
      </p:pic>
      <p:pic>
        <p:nvPicPr>
          <p:cNvPr id="1563" name="picture 156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1021384" y="3592703"/>
            <a:ext cx="219455" cy="207263"/>
          </a:xfrm>
          <a:prstGeom prst="rect">
            <a:avLst/>
          </a:prstGeom>
        </p:spPr>
      </p:pic>
      <p:pic>
        <p:nvPicPr>
          <p:cNvPr id="1564" name="picture 156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1035100" y="2044954"/>
            <a:ext cx="178308" cy="217932"/>
          </a:xfrm>
          <a:prstGeom prst="rect">
            <a:avLst/>
          </a:prstGeom>
        </p:spPr>
      </p:pic>
      <p:pic>
        <p:nvPicPr>
          <p:cNvPr id="1565" name="picture 15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7960" y="3089402"/>
            <a:ext cx="146304" cy="207264"/>
          </a:xfrm>
          <a:prstGeom prst="rect">
            <a:avLst/>
          </a:prstGeom>
        </p:spPr>
      </p:pic>
      <p:pic>
        <p:nvPicPr>
          <p:cNvPr id="1566" name="picture 15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7960" y="2837941"/>
            <a:ext cx="146304" cy="207264"/>
          </a:xfrm>
          <a:prstGeom prst="rect">
            <a:avLst/>
          </a:prstGeom>
        </p:spPr>
      </p:pic>
      <p:pic>
        <p:nvPicPr>
          <p:cNvPr id="1567" name="picture 15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043682" y="2334767"/>
            <a:ext cx="146304" cy="207264"/>
          </a:xfrm>
          <a:prstGeom prst="rect">
            <a:avLst/>
          </a:prstGeom>
        </p:spPr>
      </p:pic>
      <p:pic>
        <p:nvPicPr>
          <p:cNvPr id="1568" name="picture 15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043682" y="3089402"/>
            <a:ext cx="146304" cy="207264"/>
          </a:xfrm>
          <a:prstGeom prst="rect">
            <a:avLst/>
          </a:prstGeom>
        </p:spPr>
      </p:pic>
      <p:pic>
        <p:nvPicPr>
          <p:cNvPr id="1569" name="picture 15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043682" y="3341242"/>
            <a:ext cx="146304" cy="207264"/>
          </a:xfrm>
          <a:prstGeom prst="rect">
            <a:avLst/>
          </a:prstGeom>
        </p:spPr>
      </p:pic>
      <p:pic>
        <p:nvPicPr>
          <p:cNvPr id="1570" name="picture 15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7960" y="2586482"/>
            <a:ext cx="146304" cy="207264"/>
          </a:xfrm>
          <a:prstGeom prst="rect">
            <a:avLst/>
          </a:prstGeom>
        </p:spPr>
      </p:pic>
      <p:pic>
        <p:nvPicPr>
          <p:cNvPr id="1571" name="picture 15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7960" y="3341242"/>
            <a:ext cx="146304" cy="207264"/>
          </a:xfrm>
          <a:prstGeom prst="rect">
            <a:avLst/>
          </a:prstGeom>
        </p:spPr>
      </p:pic>
      <p:pic>
        <p:nvPicPr>
          <p:cNvPr id="1572" name="picture 15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043682" y="2586482"/>
            <a:ext cx="146304" cy="207264"/>
          </a:xfrm>
          <a:prstGeom prst="rect">
            <a:avLst/>
          </a:prstGeom>
        </p:spPr>
      </p:pic>
      <p:pic>
        <p:nvPicPr>
          <p:cNvPr id="1573" name="picture 15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043682" y="2837941"/>
            <a:ext cx="146304" cy="207264"/>
          </a:xfrm>
          <a:prstGeom prst="rect">
            <a:avLst/>
          </a:prstGeom>
        </p:spPr>
      </p:pic>
      <p:pic>
        <p:nvPicPr>
          <p:cNvPr id="1574" name="picture 15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043682" y="3592703"/>
            <a:ext cx="146304" cy="207263"/>
          </a:xfrm>
          <a:prstGeom prst="rect">
            <a:avLst/>
          </a:prstGeom>
        </p:spPr>
      </p:pic>
      <p:sp>
        <p:nvSpPr>
          <p:cNvPr id="1575" name="textbox 1575"/>
          <p:cNvSpPr/>
          <p:nvPr/>
        </p:nvSpPr>
        <p:spPr>
          <a:xfrm>
            <a:off x="7214387" y="6161785"/>
            <a:ext cx="94614" cy="1600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</a:pP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</a:t>
            </a:r>
            <a:endParaRPr lang="en-US" altLang="en-US" sz="1200" dirty="0"/>
          </a:p>
        </p:txBody>
      </p:sp>
      <p:sp>
        <p:nvSpPr>
          <p:cNvPr id="1576" name="rect"/>
          <p:cNvSpPr/>
          <p:nvPr/>
        </p:nvSpPr>
        <p:spPr>
          <a:xfrm>
            <a:off x="3743071" y="1904872"/>
            <a:ext cx="12700" cy="418719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77" name="table 1577"/>
          <p:cNvGraphicFramePr>
            <a:graphicFrameLocks noGrp="1"/>
          </p:cNvGraphicFramePr>
          <p:nvPr/>
        </p:nvGraphicFramePr>
        <p:xfrm>
          <a:off x="10442194" y="5513578"/>
          <a:ext cx="893445" cy="990600"/>
        </p:xfrm>
        <a:graphic>
          <a:graphicData uri="http://schemas.openxmlformats.org/drawingml/2006/table">
            <a:tbl>
              <a:tblPr/>
              <a:tblGrid>
                <a:gridCol w="446405"/>
                <a:gridCol w="447040"/>
              </a:tblGrid>
              <a:tr h="4254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marL="114300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90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Ros</a:t>
                      </a:r>
                      <a:r>
                        <a:rPr sz="9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marL="128270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9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Zo</a:t>
                      </a:r>
                      <a:r>
                        <a:rPr sz="90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196215" algn="l" rtl="0" eaLnBrk="0">
                        <a:lnSpc>
                          <a:spcPct val="73000"/>
                        </a:lnSpc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190500" algn="l" rtl="0" eaLnBrk="0">
                        <a:lnSpc>
                          <a:spcPct val="73000"/>
                        </a:lnSpc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78" name="table 1578"/>
          <p:cNvGraphicFramePr>
            <a:graphicFrameLocks noGrp="1"/>
          </p:cNvGraphicFramePr>
          <p:nvPr/>
        </p:nvGraphicFramePr>
        <p:xfrm>
          <a:off x="8721597" y="4378197"/>
          <a:ext cx="899159" cy="2125980"/>
        </p:xfrm>
        <a:graphic>
          <a:graphicData uri="http://schemas.openxmlformats.org/drawingml/2006/table">
            <a:tbl>
              <a:tblPr/>
              <a:tblGrid>
                <a:gridCol w="291464"/>
                <a:gridCol w="155575"/>
                <a:gridCol w="154939"/>
                <a:gridCol w="297179"/>
              </a:tblGrid>
              <a:tr h="426719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1000" dirty="0"/>
                    </a:p>
                    <a:p>
                      <a:pPr marL="103505" algn="l" rtl="0" eaLnBrk="0">
                        <a:lnSpc>
                          <a:spcPct val="76000"/>
                        </a:lnSpc>
                        <a:spcBef>
                          <a:spcPts val="5"/>
                        </a:spcBef>
                      </a:pPr>
                      <a:r>
                        <a:rPr sz="10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ose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marL="144145" algn="l" rtl="0" eaLnBrk="0">
                        <a:lnSpc>
                          <a:spcPct val="76000"/>
                        </a:lnSpc>
                        <a:spcBef>
                          <a:spcPts val="5"/>
                        </a:spcBef>
                      </a:pPr>
                      <a:r>
                        <a:rPr sz="10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ee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46685" algn="l" rtl="0" eaLnBrk="0">
                        <a:lnSpc>
                          <a:spcPct val="93000"/>
                        </a:lnSpc>
                      </a:pPr>
                      <a:r>
                        <a:rPr sz="10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Li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ly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784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55000"/>
                        </a:lnSpc>
                      </a:pPr>
                      <a:endParaRPr lang="en-US" altLang="en-US" sz="1000" dirty="0"/>
                    </a:p>
                    <a:p>
                      <a:pPr marL="16383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r>
                        <a:rPr sz="12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55000"/>
                        </a:lnSpc>
                      </a:pPr>
                      <a:endParaRPr lang="en-US" altLang="en-US" sz="1000" dirty="0"/>
                    </a:p>
                    <a:p>
                      <a:pPr marL="19304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</a:tr>
            </a:tbl>
          </a:graphicData>
        </a:graphic>
      </p:graphicFrame>
      <p:pic>
        <p:nvPicPr>
          <p:cNvPr id="1579" name="picture 15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614916" y="5678423"/>
            <a:ext cx="809370" cy="76200"/>
          </a:xfrm>
          <a:prstGeom prst="rect">
            <a:avLst/>
          </a:prstGeom>
        </p:spPr>
      </p:pic>
      <p:sp>
        <p:nvSpPr>
          <p:cNvPr id="1580" name="path"/>
          <p:cNvSpPr/>
          <p:nvPr/>
        </p:nvSpPr>
        <p:spPr>
          <a:xfrm>
            <a:off x="9476948" y="4954713"/>
            <a:ext cx="1420331" cy="570612"/>
          </a:xfrm>
          <a:custGeom>
            <a:avLst/>
            <a:gdLst/>
            <a:ahLst/>
            <a:cxnLst/>
            <a:rect l="0" t="0" r="0" b="0"/>
            <a:pathLst>
              <a:path w="2236" h="898">
                <a:moveTo>
                  <a:pt x="3" y="9"/>
                </a:moveTo>
                <a:lnTo>
                  <a:pt x="2233" y="889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81" name="picture 15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869685" y="4557521"/>
            <a:ext cx="2858261" cy="1307261"/>
          </a:xfrm>
          <a:prstGeom prst="rect">
            <a:avLst/>
          </a:prstGeom>
        </p:spPr>
      </p:pic>
      <p:graphicFrame>
        <p:nvGraphicFramePr>
          <p:cNvPr id="1582" name="table 1582"/>
          <p:cNvGraphicFramePr>
            <a:graphicFrameLocks noGrp="1"/>
          </p:cNvGraphicFramePr>
          <p:nvPr/>
        </p:nvGraphicFramePr>
        <p:xfrm>
          <a:off x="7025385" y="5513578"/>
          <a:ext cx="899159" cy="425450"/>
        </p:xfrm>
        <a:graphic>
          <a:graphicData uri="http://schemas.openxmlformats.org/drawingml/2006/table">
            <a:tbl>
              <a:tblPr/>
              <a:tblGrid>
                <a:gridCol w="448309"/>
                <a:gridCol w="450850"/>
              </a:tblGrid>
              <a:tr h="4254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marL="113030" algn="l" rtl="0" eaLnBrk="0">
                        <a:lnSpc>
                          <a:spcPts val="136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Ar</a:t>
                      </a:r>
                      <a:r>
                        <a:rPr sz="1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1000" dirty="0"/>
                    </a:p>
                    <a:p>
                      <a:pPr marL="128905" algn="l" rtl="0" eaLnBrk="0">
                        <a:lnSpc>
                          <a:spcPct val="76000"/>
                        </a:lnSpc>
                        <a:spcBef>
                          <a:spcPts val="0"/>
                        </a:spcBef>
                      </a:pPr>
                      <a:r>
                        <a:rPr sz="10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oc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583" name="path"/>
          <p:cNvSpPr/>
          <p:nvPr/>
        </p:nvSpPr>
        <p:spPr>
          <a:xfrm>
            <a:off x="7468272" y="4954731"/>
            <a:ext cx="1389940" cy="570577"/>
          </a:xfrm>
          <a:custGeom>
            <a:avLst/>
            <a:gdLst/>
            <a:ahLst/>
            <a:cxnLst/>
            <a:rect l="0" t="0" r="0" b="0"/>
            <a:pathLst>
              <a:path w="2188" h="898">
                <a:moveTo>
                  <a:pt x="2185" y="9"/>
                </a:moveTo>
                <a:lnTo>
                  <a:pt x="3" y="889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84" name="picture 15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918704" y="5692140"/>
            <a:ext cx="809370" cy="76200"/>
          </a:xfrm>
          <a:prstGeom prst="rect">
            <a:avLst/>
          </a:prstGeom>
        </p:spPr>
      </p:pic>
      <p:sp>
        <p:nvSpPr>
          <p:cNvPr id="1585" name="textbox 1585"/>
          <p:cNvSpPr/>
          <p:nvPr/>
        </p:nvSpPr>
        <p:spPr>
          <a:xfrm>
            <a:off x="7209180" y="6161785"/>
            <a:ext cx="94614" cy="1600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</a:pP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</a:t>
            </a:r>
            <a:endParaRPr lang="en-US" altLang="en-US" sz="1200" dirty="0"/>
          </a:p>
        </p:txBody>
      </p:sp>
      <p:graphicFrame>
        <p:nvGraphicFramePr>
          <p:cNvPr id="1586" name="table 1586"/>
          <p:cNvGraphicFramePr>
            <a:graphicFrameLocks noGrp="1"/>
          </p:cNvGraphicFramePr>
          <p:nvPr/>
        </p:nvGraphicFramePr>
        <p:xfrm>
          <a:off x="7025385" y="5932678"/>
          <a:ext cx="892809" cy="571500"/>
        </p:xfrm>
        <a:graphic>
          <a:graphicData uri="http://schemas.openxmlformats.org/drawingml/2006/table">
            <a:tbl>
              <a:tblPr/>
              <a:tblGrid>
                <a:gridCol w="448309"/>
                <a:gridCol w="444500"/>
              </a:tblGrid>
              <a:tr h="5715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</a:tr>
            </a:tbl>
          </a:graphicData>
        </a:graphic>
      </p:graphicFrame>
      <p:sp>
        <p:nvSpPr>
          <p:cNvPr id="1587" name="path"/>
          <p:cNvSpPr/>
          <p:nvPr/>
        </p:nvSpPr>
        <p:spPr>
          <a:xfrm>
            <a:off x="7036307" y="5939028"/>
            <a:ext cx="440435" cy="559308"/>
          </a:xfrm>
          <a:custGeom>
            <a:avLst/>
            <a:gdLst/>
            <a:ahLst/>
            <a:cxnLst/>
            <a:rect l="0" t="0" r="0" b="0"/>
            <a:pathLst>
              <a:path w="693" h="880">
                <a:moveTo>
                  <a:pt x="0" y="880"/>
                </a:moveTo>
                <a:lnTo>
                  <a:pt x="693" y="880"/>
                </a:lnTo>
                <a:lnTo>
                  <a:pt x="693" y="0"/>
                </a:lnTo>
                <a:lnTo>
                  <a:pt x="0" y="0"/>
                </a:lnTo>
                <a:lnTo>
                  <a:pt x="0" y="880"/>
                </a:lnTo>
                <a:close/>
              </a:path>
            </a:pathLst>
          </a:custGeom>
          <a:solidFill>
            <a:srgbClr val="FCD5B5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1588" name="table 1588"/>
          <p:cNvGraphicFramePr>
            <a:graphicFrameLocks noGrp="1"/>
          </p:cNvGraphicFramePr>
          <p:nvPr/>
        </p:nvGraphicFramePr>
        <p:xfrm>
          <a:off x="8804529" y="4436745"/>
          <a:ext cx="326390" cy="323850"/>
        </p:xfrm>
        <a:graphic>
          <a:graphicData uri="http://schemas.openxmlformats.org/drawingml/2006/table">
            <a:tbl>
              <a:tblPr/>
              <a:tblGrid>
                <a:gridCol w="326390"/>
              </a:tblGrid>
              <a:tr h="3048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700" dirty="0"/>
                    </a:p>
                    <a:p>
                      <a:pPr marL="57150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Lee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89" name="picture 15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247001" y="2084070"/>
            <a:ext cx="4267200" cy="4476153"/>
          </a:xfrm>
          <a:prstGeom prst="rect">
            <a:avLst/>
          </a:prstGeom>
        </p:spPr>
      </p:pic>
      <p:grpSp>
        <p:nvGrpSpPr>
          <p:cNvPr id="266" name="group 266"/>
          <p:cNvGrpSpPr/>
          <p:nvPr/>
        </p:nvGrpSpPr>
        <p:grpSpPr>
          <a:xfrm rot="21600000">
            <a:off x="769429" y="1911197"/>
            <a:ext cx="4334700" cy="1921408"/>
            <a:chOff x="0" y="0"/>
            <a:chExt cx="4334700" cy="1921408"/>
          </a:xfrm>
        </p:grpSpPr>
        <p:sp>
          <p:nvSpPr>
            <p:cNvPr id="1590" name="path"/>
            <p:cNvSpPr/>
            <p:nvPr/>
          </p:nvSpPr>
          <p:spPr>
            <a:xfrm>
              <a:off x="0" y="0"/>
              <a:ext cx="4334700" cy="412394"/>
            </a:xfrm>
            <a:custGeom>
              <a:avLst/>
              <a:gdLst/>
              <a:ahLst/>
              <a:cxnLst/>
              <a:rect l="0" t="0" r="0" b="0"/>
              <a:pathLst>
                <a:path w="6826" h="649">
                  <a:moveTo>
                    <a:pt x="0" y="649"/>
                  </a:moveTo>
                  <a:lnTo>
                    <a:pt x="1024" y="649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649"/>
                  </a:lnTo>
                  <a:close/>
                </a:path>
                <a:path w="6826" h="649">
                  <a:moveTo>
                    <a:pt x="1023" y="649"/>
                  </a:moveTo>
                  <a:lnTo>
                    <a:pt x="2586" y="649"/>
                  </a:lnTo>
                  <a:lnTo>
                    <a:pt x="2586" y="0"/>
                  </a:lnTo>
                  <a:lnTo>
                    <a:pt x="1023" y="0"/>
                  </a:lnTo>
                  <a:lnTo>
                    <a:pt x="1023" y="649"/>
                  </a:lnTo>
                  <a:close/>
                </a:path>
                <a:path w="6826" h="649">
                  <a:moveTo>
                    <a:pt x="2587" y="649"/>
                  </a:moveTo>
                  <a:lnTo>
                    <a:pt x="4692" y="649"/>
                  </a:lnTo>
                  <a:lnTo>
                    <a:pt x="4692" y="0"/>
                  </a:lnTo>
                  <a:lnTo>
                    <a:pt x="2587" y="0"/>
                  </a:lnTo>
                  <a:lnTo>
                    <a:pt x="2587" y="649"/>
                  </a:lnTo>
                  <a:close/>
                </a:path>
                <a:path w="6826" h="649">
                  <a:moveTo>
                    <a:pt x="4692" y="649"/>
                  </a:moveTo>
                  <a:lnTo>
                    <a:pt x="6826" y="649"/>
                  </a:lnTo>
                  <a:lnTo>
                    <a:pt x="6826" y="0"/>
                  </a:lnTo>
                  <a:lnTo>
                    <a:pt x="4692" y="0"/>
                  </a:lnTo>
                  <a:lnTo>
                    <a:pt x="4692" y="649"/>
                  </a:lnTo>
                  <a:close/>
                </a:path>
              </a:pathLst>
            </a:custGeom>
            <a:solidFill>
              <a:srgbClr val="AD2B2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91" name="path"/>
            <p:cNvSpPr/>
            <p:nvPr/>
          </p:nvSpPr>
          <p:spPr>
            <a:xfrm>
              <a:off x="0" y="412356"/>
              <a:ext cx="650240" cy="251498"/>
            </a:xfrm>
            <a:custGeom>
              <a:avLst/>
              <a:gdLst/>
              <a:ahLst/>
              <a:cxnLst/>
              <a:rect l="0" t="0" r="0" b="0"/>
              <a:pathLst>
                <a:path w="1024" h="396">
                  <a:moveTo>
                    <a:pt x="0" y="396"/>
                  </a:moveTo>
                  <a:lnTo>
                    <a:pt x="1024" y="396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C3D69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92" name="path"/>
            <p:cNvSpPr/>
            <p:nvPr/>
          </p:nvSpPr>
          <p:spPr>
            <a:xfrm>
              <a:off x="650176" y="412356"/>
              <a:ext cx="992555" cy="251498"/>
            </a:xfrm>
            <a:custGeom>
              <a:avLst/>
              <a:gdLst/>
              <a:ahLst/>
              <a:cxnLst/>
              <a:rect l="0" t="0" r="0" b="0"/>
              <a:pathLst>
                <a:path w="1563" h="396">
                  <a:moveTo>
                    <a:pt x="0" y="396"/>
                  </a:moveTo>
                  <a:lnTo>
                    <a:pt x="1563" y="396"/>
                  </a:lnTo>
                  <a:lnTo>
                    <a:pt x="1563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FAC09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93" name="path"/>
            <p:cNvSpPr/>
            <p:nvPr/>
          </p:nvSpPr>
          <p:spPr>
            <a:xfrm>
              <a:off x="1642808" y="412356"/>
              <a:ext cx="2691892" cy="251498"/>
            </a:xfrm>
            <a:custGeom>
              <a:avLst/>
              <a:gdLst/>
              <a:ahLst/>
              <a:cxnLst/>
              <a:rect l="0" t="0" r="0" b="0"/>
              <a:pathLst>
                <a:path w="4239" h="396">
                  <a:moveTo>
                    <a:pt x="0" y="396"/>
                  </a:moveTo>
                  <a:lnTo>
                    <a:pt x="2105" y="396"/>
                  </a:lnTo>
                  <a:lnTo>
                    <a:pt x="2105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  <a:path w="4239" h="396">
                  <a:moveTo>
                    <a:pt x="2105" y="396"/>
                  </a:moveTo>
                  <a:lnTo>
                    <a:pt x="4239" y="396"/>
                  </a:lnTo>
                  <a:lnTo>
                    <a:pt x="4239" y="0"/>
                  </a:lnTo>
                  <a:lnTo>
                    <a:pt x="2105" y="0"/>
                  </a:lnTo>
                  <a:lnTo>
                    <a:pt x="2105" y="396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94" name="path"/>
            <p:cNvSpPr/>
            <p:nvPr/>
          </p:nvSpPr>
          <p:spPr>
            <a:xfrm>
              <a:off x="0" y="663943"/>
              <a:ext cx="650240" cy="251498"/>
            </a:xfrm>
            <a:custGeom>
              <a:avLst/>
              <a:gdLst/>
              <a:ahLst/>
              <a:cxnLst/>
              <a:rect l="0" t="0" r="0" b="0"/>
              <a:pathLst>
                <a:path w="1024" h="396">
                  <a:moveTo>
                    <a:pt x="0" y="396"/>
                  </a:moveTo>
                  <a:lnTo>
                    <a:pt x="1024" y="396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C3D69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95" name="path"/>
            <p:cNvSpPr/>
            <p:nvPr/>
          </p:nvSpPr>
          <p:spPr>
            <a:xfrm>
              <a:off x="650176" y="663943"/>
              <a:ext cx="992555" cy="251498"/>
            </a:xfrm>
            <a:custGeom>
              <a:avLst/>
              <a:gdLst/>
              <a:ahLst/>
              <a:cxnLst/>
              <a:rect l="0" t="0" r="0" b="0"/>
              <a:pathLst>
                <a:path w="1563" h="396">
                  <a:moveTo>
                    <a:pt x="0" y="396"/>
                  </a:moveTo>
                  <a:lnTo>
                    <a:pt x="1563" y="396"/>
                  </a:lnTo>
                  <a:lnTo>
                    <a:pt x="1563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FAC09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96" name="path"/>
            <p:cNvSpPr/>
            <p:nvPr/>
          </p:nvSpPr>
          <p:spPr>
            <a:xfrm>
              <a:off x="1642808" y="663943"/>
              <a:ext cx="2691892" cy="251498"/>
            </a:xfrm>
            <a:custGeom>
              <a:avLst/>
              <a:gdLst/>
              <a:ahLst/>
              <a:cxnLst/>
              <a:rect l="0" t="0" r="0" b="0"/>
              <a:pathLst>
                <a:path w="4239" h="396">
                  <a:moveTo>
                    <a:pt x="0" y="396"/>
                  </a:moveTo>
                  <a:lnTo>
                    <a:pt x="2105" y="396"/>
                  </a:lnTo>
                  <a:lnTo>
                    <a:pt x="2105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  <a:path w="4239" h="396">
                  <a:moveTo>
                    <a:pt x="2105" y="396"/>
                  </a:moveTo>
                  <a:lnTo>
                    <a:pt x="4239" y="396"/>
                  </a:lnTo>
                  <a:lnTo>
                    <a:pt x="4239" y="0"/>
                  </a:lnTo>
                  <a:lnTo>
                    <a:pt x="2105" y="0"/>
                  </a:lnTo>
                  <a:lnTo>
                    <a:pt x="2105" y="396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97" name="path"/>
            <p:cNvSpPr/>
            <p:nvPr/>
          </p:nvSpPr>
          <p:spPr>
            <a:xfrm>
              <a:off x="0" y="915403"/>
              <a:ext cx="650240" cy="251498"/>
            </a:xfrm>
            <a:custGeom>
              <a:avLst/>
              <a:gdLst/>
              <a:ahLst/>
              <a:cxnLst/>
              <a:rect l="0" t="0" r="0" b="0"/>
              <a:pathLst>
                <a:path w="1024" h="396">
                  <a:moveTo>
                    <a:pt x="0" y="396"/>
                  </a:moveTo>
                  <a:lnTo>
                    <a:pt x="1024" y="396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C3D69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98" name="path"/>
            <p:cNvSpPr/>
            <p:nvPr/>
          </p:nvSpPr>
          <p:spPr>
            <a:xfrm>
              <a:off x="650176" y="915403"/>
              <a:ext cx="992555" cy="251498"/>
            </a:xfrm>
            <a:custGeom>
              <a:avLst/>
              <a:gdLst/>
              <a:ahLst/>
              <a:cxnLst/>
              <a:rect l="0" t="0" r="0" b="0"/>
              <a:pathLst>
                <a:path w="1563" h="396">
                  <a:moveTo>
                    <a:pt x="0" y="396"/>
                  </a:moveTo>
                  <a:lnTo>
                    <a:pt x="1563" y="396"/>
                  </a:lnTo>
                  <a:lnTo>
                    <a:pt x="1563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FAC09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99" name="path"/>
            <p:cNvSpPr/>
            <p:nvPr/>
          </p:nvSpPr>
          <p:spPr>
            <a:xfrm>
              <a:off x="1642808" y="915403"/>
              <a:ext cx="2691892" cy="251498"/>
            </a:xfrm>
            <a:custGeom>
              <a:avLst/>
              <a:gdLst/>
              <a:ahLst/>
              <a:cxnLst/>
              <a:rect l="0" t="0" r="0" b="0"/>
              <a:pathLst>
                <a:path w="4239" h="396">
                  <a:moveTo>
                    <a:pt x="0" y="396"/>
                  </a:moveTo>
                  <a:lnTo>
                    <a:pt x="2105" y="396"/>
                  </a:lnTo>
                  <a:lnTo>
                    <a:pt x="2105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  <a:path w="4239" h="396">
                  <a:moveTo>
                    <a:pt x="2105" y="396"/>
                  </a:moveTo>
                  <a:lnTo>
                    <a:pt x="4239" y="396"/>
                  </a:lnTo>
                  <a:lnTo>
                    <a:pt x="4239" y="0"/>
                  </a:lnTo>
                  <a:lnTo>
                    <a:pt x="2105" y="0"/>
                  </a:lnTo>
                  <a:lnTo>
                    <a:pt x="2105" y="396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00" name="path"/>
            <p:cNvSpPr/>
            <p:nvPr/>
          </p:nvSpPr>
          <p:spPr>
            <a:xfrm>
              <a:off x="0" y="1166863"/>
              <a:ext cx="650240" cy="251498"/>
            </a:xfrm>
            <a:custGeom>
              <a:avLst/>
              <a:gdLst/>
              <a:ahLst/>
              <a:cxnLst/>
              <a:rect l="0" t="0" r="0" b="0"/>
              <a:pathLst>
                <a:path w="1024" h="396">
                  <a:moveTo>
                    <a:pt x="0" y="396"/>
                  </a:moveTo>
                  <a:lnTo>
                    <a:pt x="1024" y="396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C3D69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01" name="path"/>
            <p:cNvSpPr/>
            <p:nvPr/>
          </p:nvSpPr>
          <p:spPr>
            <a:xfrm>
              <a:off x="650176" y="1166863"/>
              <a:ext cx="992555" cy="251498"/>
            </a:xfrm>
            <a:custGeom>
              <a:avLst/>
              <a:gdLst/>
              <a:ahLst/>
              <a:cxnLst/>
              <a:rect l="0" t="0" r="0" b="0"/>
              <a:pathLst>
                <a:path w="1563" h="396">
                  <a:moveTo>
                    <a:pt x="0" y="396"/>
                  </a:moveTo>
                  <a:lnTo>
                    <a:pt x="1563" y="396"/>
                  </a:lnTo>
                  <a:lnTo>
                    <a:pt x="1563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FAC09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02" name="path"/>
            <p:cNvSpPr/>
            <p:nvPr/>
          </p:nvSpPr>
          <p:spPr>
            <a:xfrm>
              <a:off x="1642808" y="1166863"/>
              <a:ext cx="2691892" cy="251498"/>
            </a:xfrm>
            <a:custGeom>
              <a:avLst/>
              <a:gdLst/>
              <a:ahLst/>
              <a:cxnLst/>
              <a:rect l="0" t="0" r="0" b="0"/>
              <a:pathLst>
                <a:path w="4239" h="396">
                  <a:moveTo>
                    <a:pt x="0" y="396"/>
                  </a:moveTo>
                  <a:lnTo>
                    <a:pt x="2105" y="396"/>
                  </a:lnTo>
                  <a:lnTo>
                    <a:pt x="2105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  <a:path w="4239" h="396">
                  <a:moveTo>
                    <a:pt x="2105" y="396"/>
                  </a:moveTo>
                  <a:lnTo>
                    <a:pt x="4239" y="396"/>
                  </a:lnTo>
                  <a:lnTo>
                    <a:pt x="4239" y="0"/>
                  </a:lnTo>
                  <a:lnTo>
                    <a:pt x="2105" y="0"/>
                  </a:lnTo>
                  <a:lnTo>
                    <a:pt x="2105" y="396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03" name="path"/>
            <p:cNvSpPr/>
            <p:nvPr/>
          </p:nvSpPr>
          <p:spPr>
            <a:xfrm>
              <a:off x="0" y="1418450"/>
              <a:ext cx="650240" cy="251498"/>
            </a:xfrm>
            <a:custGeom>
              <a:avLst/>
              <a:gdLst/>
              <a:ahLst/>
              <a:cxnLst/>
              <a:rect l="0" t="0" r="0" b="0"/>
              <a:pathLst>
                <a:path w="1024" h="396">
                  <a:moveTo>
                    <a:pt x="0" y="396"/>
                  </a:moveTo>
                  <a:lnTo>
                    <a:pt x="1024" y="396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C3D69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04" name="path"/>
            <p:cNvSpPr/>
            <p:nvPr/>
          </p:nvSpPr>
          <p:spPr>
            <a:xfrm>
              <a:off x="650176" y="1418450"/>
              <a:ext cx="992555" cy="251498"/>
            </a:xfrm>
            <a:custGeom>
              <a:avLst/>
              <a:gdLst/>
              <a:ahLst/>
              <a:cxnLst/>
              <a:rect l="0" t="0" r="0" b="0"/>
              <a:pathLst>
                <a:path w="1563" h="396">
                  <a:moveTo>
                    <a:pt x="0" y="396"/>
                  </a:moveTo>
                  <a:lnTo>
                    <a:pt x="1563" y="396"/>
                  </a:lnTo>
                  <a:lnTo>
                    <a:pt x="1563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FAC09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05" name="path"/>
            <p:cNvSpPr/>
            <p:nvPr/>
          </p:nvSpPr>
          <p:spPr>
            <a:xfrm>
              <a:off x="1642808" y="1418450"/>
              <a:ext cx="2691892" cy="251498"/>
            </a:xfrm>
            <a:custGeom>
              <a:avLst/>
              <a:gdLst/>
              <a:ahLst/>
              <a:cxnLst/>
              <a:rect l="0" t="0" r="0" b="0"/>
              <a:pathLst>
                <a:path w="4239" h="396">
                  <a:moveTo>
                    <a:pt x="0" y="396"/>
                  </a:moveTo>
                  <a:lnTo>
                    <a:pt x="2105" y="396"/>
                  </a:lnTo>
                  <a:lnTo>
                    <a:pt x="2105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  <a:path w="4239" h="396">
                  <a:moveTo>
                    <a:pt x="2105" y="396"/>
                  </a:moveTo>
                  <a:lnTo>
                    <a:pt x="4239" y="396"/>
                  </a:lnTo>
                  <a:lnTo>
                    <a:pt x="4239" y="0"/>
                  </a:lnTo>
                  <a:lnTo>
                    <a:pt x="2105" y="0"/>
                  </a:lnTo>
                  <a:lnTo>
                    <a:pt x="2105" y="396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06" name="path"/>
            <p:cNvSpPr/>
            <p:nvPr/>
          </p:nvSpPr>
          <p:spPr>
            <a:xfrm>
              <a:off x="0" y="1669910"/>
              <a:ext cx="650240" cy="251498"/>
            </a:xfrm>
            <a:custGeom>
              <a:avLst/>
              <a:gdLst/>
              <a:ahLst/>
              <a:cxnLst/>
              <a:rect l="0" t="0" r="0" b="0"/>
              <a:pathLst>
                <a:path w="1024" h="396">
                  <a:moveTo>
                    <a:pt x="0" y="396"/>
                  </a:moveTo>
                  <a:lnTo>
                    <a:pt x="1024" y="396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C3D69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07" name="path"/>
            <p:cNvSpPr/>
            <p:nvPr/>
          </p:nvSpPr>
          <p:spPr>
            <a:xfrm>
              <a:off x="650176" y="1669910"/>
              <a:ext cx="992555" cy="251498"/>
            </a:xfrm>
            <a:custGeom>
              <a:avLst/>
              <a:gdLst/>
              <a:ahLst/>
              <a:cxnLst/>
              <a:rect l="0" t="0" r="0" b="0"/>
              <a:pathLst>
                <a:path w="1563" h="396">
                  <a:moveTo>
                    <a:pt x="0" y="396"/>
                  </a:moveTo>
                  <a:lnTo>
                    <a:pt x="1563" y="396"/>
                  </a:lnTo>
                  <a:lnTo>
                    <a:pt x="1563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FAC09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08" name="path"/>
            <p:cNvSpPr/>
            <p:nvPr/>
          </p:nvSpPr>
          <p:spPr>
            <a:xfrm>
              <a:off x="1642808" y="1669910"/>
              <a:ext cx="2691892" cy="251498"/>
            </a:xfrm>
            <a:custGeom>
              <a:avLst/>
              <a:gdLst/>
              <a:ahLst/>
              <a:cxnLst/>
              <a:rect l="0" t="0" r="0" b="0"/>
              <a:pathLst>
                <a:path w="4239" h="396">
                  <a:moveTo>
                    <a:pt x="0" y="396"/>
                  </a:moveTo>
                  <a:lnTo>
                    <a:pt x="2105" y="396"/>
                  </a:lnTo>
                  <a:lnTo>
                    <a:pt x="2105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  <a:path w="4239" h="396">
                  <a:moveTo>
                    <a:pt x="2105" y="396"/>
                  </a:moveTo>
                  <a:lnTo>
                    <a:pt x="4239" y="396"/>
                  </a:lnTo>
                  <a:lnTo>
                    <a:pt x="4239" y="0"/>
                  </a:lnTo>
                  <a:lnTo>
                    <a:pt x="2105" y="0"/>
                  </a:lnTo>
                  <a:lnTo>
                    <a:pt x="2105" y="396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609" name="picture 16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57960" y="2334767"/>
            <a:ext cx="146304" cy="207264"/>
          </a:xfrm>
          <a:prstGeom prst="rect">
            <a:avLst/>
          </a:prstGeom>
        </p:spPr>
      </p:pic>
      <p:pic>
        <p:nvPicPr>
          <p:cNvPr id="1610" name="picture 16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93494" y="2334767"/>
            <a:ext cx="327151" cy="207264"/>
          </a:xfrm>
          <a:prstGeom prst="rect">
            <a:avLst/>
          </a:prstGeom>
        </p:spPr>
      </p:pic>
      <p:graphicFrame>
        <p:nvGraphicFramePr>
          <p:cNvPr id="1611" name="table 1611"/>
          <p:cNvGraphicFramePr>
            <a:graphicFrameLocks noGrp="1"/>
          </p:cNvGraphicFramePr>
          <p:nvPr/>
        </p:nvGraphicFramePr>
        <p:xfrm>
          <a:off x="753237" y="1904872"/>
          <a:ext cx="4356735" cy="1930400"/>
        </p:xfrm>
        <a:graphic>
          <a:graphicData uri="http://schemas.openxmlformats.org/drawingml/2006/table">
            <a:tbl>
              <a:tblPr/>
              <a:tblGrid>
                <a:gridCol w="666750"/>
                <a:gridCol w="989330"/>
                <a:gridCol w="2700655"/>
              </a:tblGrid>
              <a:tr h="42799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5024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905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612" name="table 1612"/>
          <p:cNvGraphicFramePr>
            <a:graphicFrameLocks noGrp="1"/>
          </p:cNvGraphicFramePr>
          <p:nvPr/>
        </p:nvGraphicFramePr>
        <p:xfrm>
          <a:off x="7022338" y="3040126"/>
          <a:ext cx="902334" cy="1146175"/>
        </p:xfrm>
        <a:graphic>
          <a:graphicData uri="http://schemas.openxmlformats.org/drawingml/2006/table">
            <a:tbl>
              <a:tblPr/>
              <a:tblGrid>
                <a:gridCol w="445769"/>
                <a:gridCol w="456565"/>
              </a:tblGrid>
              <a:tr h="4254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marL="19812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marL="19685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7000"/>
                        </a:lnSpc>
                      </a:pPr>
                      <a:endParaRPr lang="en-US" altLang="en-US" sz="1000" dirty="0"/>
                    </a:p>
                    <a:p>
                      <a:pPr marL="123825" algn="l" rtl="0" eaLnBrk="0">
                        <a:lnSpc>
                          <a:spcPts val="1355"/>
                        </a:lnSpc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11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7000"/>
                        </a:lnSpc>
                      </a:pPr>
                      <a:endParaRPr lang="en-US" altLang="en-US" sz="1000" dirty="0"/>
                    </a:p>
                    <a:p>
                      <a:pPr marL="123190" algn="l" rtl="0" eaLnBrk="0">
                        <a:lnSpc>
                          <a:spcPts val="1355"/>
                        </a:lnSpc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11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</a:tbl>
          </a:graphicData>
        </a:graphic>
      </p:graphicFrame>
      <p:grpSp>
        <p:nvGrpSpPr>
          <p:cNvPr id="268" name="group 268"/>
          <p:cNvGrpSpPr/>
          <p:nvPr/>
        </p:nvGrpSpPr>
        <p:grpSpPr>
          <a:xfrm rot="21600000">
            <a:off x="7021448" y="1960245"/>
            <a:ext cx="2097785" cy="2234945"/>
            <a:chOff x="0" y="0"/>
            <a:chExt cx="2097785" cy="2234945"/>
          </a:xfrm>
        </p:grpSpPr>
        <p:sp>
          <p:nvSpPr>
            <p:cNvPr id="1613" name="path"/>
            <p:cNvSpPr/>
            <p:nvPr/>
          </p:nvSpPr>
          <p:spPr>
            <a:xfrm>
              <a:off x="1770888" y="0"/>
              <a:ext cx="326897" cy="323850"/>
            </a:xfrm>
            <a:custGeom>
              <a:avLst/>
              <a:gdLst/>
              <a:ahLst/>
              <a:cxnLst/>
              <a:rect l="0" t="0" r="0" b="0"/>
              <a:pathLst>
                <a:path w="514" h="510">
                  <a:moveTo>
                    <a:pt x="15" y="495"/>
                  </a:moveTo>
                  <a:lnTo>
                    <a:pt x="499" y="495"/>
                  </a:lnTo>
                  <a:lnTo>
                    <a:pt x="499" y="15"/>
                  </a:lnTo>
                  <a:lnTo>
                    <a:pt x="15" y="15"/>
                  </a:lnTo>
                  <a:lnTo>
                    <a:pt x="15" y="495"/>
                  </a:lnTo>
                  <a:close/>
                </a:path>
              </a:pathLst>
            </a:custGeom>
            <a:noFill/>
            <a:ln w="19050" cap="flat">
              <a:solidFill>
                <a:srgbClr val="00B05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14" name="path"/>
            <p:cNvSpPr/>
            <p:nvPr/>
          </p:nvSpPr>
          <p:spPr>
            <a:xfrm>
              <a:off x="0" y="1501139"/>
              <a:ext cx="459485" cy="733806"/>
            </a:xfrm>
            <a:custGeom>
              <a:avLst/>
              <a:gdLst/>
              <a:ahLst/>
              <a:cxnLst/>
              <a:rect l="0" t="0" r="0" b="0"/>
              <a:pathLst>
                <a:path w="723" h="1155">
                  <a:moveTo>
                    <a:pt x="15" y="1140"/>
                  </a:moveTo>
                  <a:lnTo>
                    <a:pt x="708" y="1140"/>
                  </a:lnTo>
                  <a:lnTo>
                    <a:pt x="708" y="15"/>
                  </a:lnTo>
                  <a:lnTo>
                    <a:pt x="15" y="15"/>
                  </a:lnTo>
                  <a:lnTo>
                    <a:pt x="15" y="1140"/>
                  </a:lnTo>
                  <a:close/>
                </a:path>
              </a:pathLst>
            </a:custGeom>
            <a:noFill/>
            <a:ln w="19050" cap="flat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615" name="picture 16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graphicFrame>
        <p:nvGraphicFramePr>
          <p:cNvPr id="1616" name="table 1616"/>
          <p:cNvGraphicFramePr>
            <a:graphicFrameLocks noGrp="1"/>
          </p:cNvGraphicFramePr>
          <p:nvPr/>
        </p:nvGraphicFramePr>
        <p:xfrm>
          <a:off x="8721597" y="1904746"/>
          <a:ext cx="899159" cy="2281555"/>
        </p:xfrm>
        <a:graphic>
          <a:graphicData uri="http://schemas.openxmlformats.org/drawingml/2006/table">
            <a:tbl>
              <a:tblPr/>
              <a:tblGrid>
                <a:gridCol w="291464"/>
                <a:gridCol w="155575"/>
                <a:gridCol w="154939"/>
                <a:gridCol w="297179"/>
              </a:tblGrid>
              <a:tr h="426719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96215" algn="l" rtl="0" eaLnBrk="0">
                        <a:lnSpc>
                          <a:spcPct val="73000"/>
                        </a:lnSpc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91770" algn="l" rtl="0" eaLnBrk="0">
                        <a:lnSpc>
                          <a:spcPct val="73000"/>
                        </a:lnSpc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457200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marL="19621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marL="19304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1359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97000"/>
                        </a:lnSpc>
                      </a:pPr>
                      <a:endParaRPr lang="en-US" altLang="en-US" sz="1000" dirty="0"/>
                    </a:p>
                    <a:p>
                      <a:pPr marL="127635" algn="l" rtl="0" eaLnBrk="0">
                        <a:lnSpc>
                          <a:spcPts val="1355"/>
                        </a:lnSpc>
                        <a:spcBef>
                          <a:spcPts val="5"/>
                        </a:spcBef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11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97000"/>
                        </a:lnSpc>
                      </a:pPr>
                      <a:endParaRPr lang="en-US" altLang="en-US" sz="1000" dirty="0"/>
                    </a:p>
                    <a:p>
                      <a:pPr marL="122555" algn="l" rtl="0" eaLnBrk="0">
                        <a:lnSpc>
                          <a:spcPts val="1355"/>
                        </a:lnSpc>
                        <a:spcBef>
                          <a:spcPts val="5"/>
                        </a:spcBef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11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17" name="table 1617"/>
          <p:cNvGraphicFramePr>
            <a:graphicFrameLocks noGrp="1"/>
          </p:cNvGraphicFramePr>
          <p:nvPr/>
        </p:nvGraphicFramePr>
        <p:xfrm>
          <a:off x="758888" y="3973004"/>
          <a:ext cx="5103495" cy="373379"/>
        </p:xfrm>
        <a:graphic>
          <a:graphicData uri="http://schemas.openxmlformats.org/drawingml/2006/table">
            <a:tbl>
              <a:tblPr/>
              <a:tblGrid>
                <a:gridCol w="5103495"/>
              </a:tblGrid>
              <a:tr h="37020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18" name="table 1618"/>
          <p:cNvGraphicFramePr>
            <a:graphicFrameLocks noGrp="1"/>
          </p:cNvGraphicFramePr>
          <p:nvPr/>
        </p:nvGraphicFramePr>
        <p:xfrm>
          <a:off x="768032" y="5669216"/>
          <a:ext cx="5102225" cy="371475"/>
        </p:xfrm>
        <a:graphic>
          <a:graphicData uri="http://schemas.openxmlformats.org/drawingml/2006/table">
            <a:tbl>
              <a:tblPr/>
              <a:tblGrid>
                <a:gridCol w="5102225"/>
              </a:tblGrid>
              <a:tr h="3683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19" name="table 1619"/>
          <p:cNvGraphicFramePr>
            <a:graphicFrameLocks noGrp="1"/>
          </p:cNvGraphicFramePr>
          <p:nvPr/>
        </p:nvGraphicFramePr>
        <p:xfrm>
          <a:off x="768032" y="4809680"/>
          <a:ext cx="5102225" cy="371475"/>
        </p:xfrm>
        <a:graphic>
          <a:graphicData uri="http://schemas.openxmlformats.org/drawingml/2006/table">
            <a:tbl>
              <a:tblPr/>
              <a:tblGrid>
                <a:gridCol w="5102225"/>
              </a:tblGrid>
              <a:tr h="3683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20" name="textbox 1620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621" name="picture 1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60476" y="3974591"/>
            <a:ext cx="5100828" cy="370332"/>
          </a:xfrm>
          <a:prstGeom prst="rect">
            <a:avLst/>
          </a:prstGeom>
        </p:spPr>
      </p:pic>
      <p:pic>
        <p:nvPicPr>
          <p:cNvPr id="1622" name="picture 16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769619" y="5670803"/>
            <a:ext cx="5099303" cy="368808"/>
          </a:xfrm>
          <a:prstGeom prst="rect">
            <a:avLst/>
          </a:prstGeom>
        </p:spPr>
      </p:pic>
      <p:pic>
        <p:nvPicPr>
          <p:cNvPr id="1623" name="picture 16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769619" y="4811267"/>
            <a:ext cx="5099303" cy="368807"/>
          </a:xfrm>
          <a:prstGeom prst="rect">
            <a:avLst/>
          </a:prstGeom>
        </p:spPr>
      </p:pic>
      <p:pic>
        <p:nvPicPr>
          <p:cNvPr id="1624" name="picture 16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4077589" y="2044954"/>
            <a:ext cx="771525" cy="1755012"/>
          </a:xfrm>
          <a:prstGeom prst="rect">
            <a:avLst/>
          </a:prstGeom>
        </p:spPr>
      </p:pic>
      <p:pic>
        <p:nvPicPr>
          <p:cNvPr id="1625" name="picture 16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sp>
        <p:nvSpPr>
          <p:cNvPr id="1626" name="textbox 1626"/>
          <p:cNvSpPr/>
          <p:nvPr/>
        </p:nvSpPr>
        <p:spPr>
          <a:xfrm>
            <a:off x="9720428" y="4363542"/>
            <a:ext cx="1786889" cy="6191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algn="r" rtl="0" eaLnBrk="0">
              <a:lnSpc>
                <a:spcPct val="92000"/>
              </a:lnSpc>
            </a:pPr>
            <a:r>
              <a:rPr sz="14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回表</a:t>
            </a:r>
            <a:endParaRPr lang="en-US" altLang="en-US" sz="1400" dirty="0"/>
          </a:p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1000"/>
              </a:lnSpc>
              <a:spcBef>
                <a:spcPts val="5"/>
              </a:spcBef>
            </a:pP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辅助索引</a:t>
            </a: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ame</a:t>
            </a: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lang="en-US" altLang="en-US" sz="1200" dirty="0"/>
          </a:p>
        </p:txBody>
      </p:sp>
      <p:sp>
        <p:nvSpPr>
          <p:cNvPr id="1627" name="textbox 1627"/>
          <p:cNvSpPr/>
          <p:nvPr/>
        </p:nvSpPr>
        <p:spPr>
          <a:xfrm>
            <a:off x="802054" y="1112723"/>
            <a:ext cx="1234439" cy="7524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索引使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20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64770" algn="l" rtl="0" eaLnBrk="0">
              <a:lnSpc>
                <a:spcPts val="1860"/>
              </a:lnSpc>
              <a:spcBef>
                <a:spcPts val="5"/>
              </a:spcBef>
            </a:pP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覆</a:t>
            </a:r>
            <a:r>
              <a:rPr sz="1500" spc="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盖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endParaRPr lang="en-US" altLang="en-US" sz="1500" dirty="0"/>
          </a:p>
        </p:txBody>
      </p:sp>
      <p:graphicFrame>
        <p:nvGraphicFramePr>
          <p:cNvPr id="1628" name="table 1628"/>
          <p:cNvGraphicFramePr>
            <a:graphicFrameLocks noGrp="1"/>
          </p:cNvGraphicFramePr>
          <p:nvPr/>
        </p:nvGraphicFramePr>
        <p:xfrm>
          <a:off x="10442194" y="3040126"/>
          <a:ext cx="452755" cy="1146175"/>
        </p:xfrm>
        <a:graphic>
          <a:graphicData uri="http://schemas.openxmlformats.org/drawingml/2006/table">
            <a:tbl>
              <a:tblPr/>
              <a:tblGrid>
                <a:gridCol w="452755"/>
              </a:tblGrid>
              <a:tr h="4254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marL="19494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7000"/>
                        </a:lnSpc>
                      </a:pPr>
                      <a:endParaRPr lang="en-US" altLang="en-US" sz="1000" dirty="0"/>
                    </a:p>
                    <a:p>
                      <a:pPr marL="126365" algn="l" rtl="0" eaLnBrk="0">
                        <a:lnSpc>
                          <a:spcPts val="1355"/>
                        </a:lnSpc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11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</a:tbl>
          </a:graphicData>
        </a:graphic>
      </p:graphicFrame>
      <p:sp>
        <p:nvSpPr>
          <p:cNvPr id="1629" name="path"/>
          <p:cNvSpPr/>
          <p:nvPr/>
        </p:nvSpPr>
        <p:spPr>
          <a:xfrm>
            <a:off x="9476948" y="2481261"/>
            <a:ext cx="1420331" cy="570613"/>
          </a:xfrm>
          <a:custGeom>
            <a:avLst/>
            <a:gdLst/>
            <a:ahLst/>
            <a:cxnLst/>
            <a:rect l="0" t="0" r="0" b="0"/>
            <a:pathLst>
              <a:path w="2236" h="898">
                <a:moveTo>
                  <a:pt x="3" y="9"/>
                </a:moveTo>
                <a:lnTo>
                  <a:pt x="2233" y="889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30" name="path"/>
          <p:cNvSpPr/>
          <p:nvPr/>
        </p:nvSpPr>
        <p:spPr>
          <a:xfrm>
            <a:off x="7468272" y="2481279"/>
            <a:ext cx="1389940" cy="570577"/>
          </a:xfrm>
          <a:custGeom>
            <a:avLst/>
            <a:gdLst/>
            <a:ahLst/>
            <a:cxnLst/>
            <a:rect l="0" t="0" r="0" b="0"/>
            <a:pathLst>
              <a:path w="2188" h="898">
                <a:moveTo>
                  <a:pt x="2185" y="9"/>
                </a:moveTo>
                <a:lnTo>
                  <a:pt x="3" y="889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31" name="rect"/>
          <p:cNvSpPr/>
          <p:nvPr/>
        </p:nvSpPr>
        <p:spPr>
          <a:xfrm>
            <a:off x="0" y="6773989"/>
            <a:ext cx="10047731" cy="9525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32" name="rect"/>
          <p:cNvSpPr/>
          <p:nvPr/>
        </p:nvSpPr>
        <p:spPr>
          <a:xfrm>
            <a:off x="10042969" y="6778752"/>
            <a:ext cx="9525" cy="79244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33" name="textbox 1633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aphicFrame>
        <p:nvGraphicFramePr>
          <p:cNvPr id="1634" name="table 1634"/>
          <p:cNvGraphicFramePr>
            <a:graphicFrameLocks noGrp="1"/>
          </p:cNvGraphicFramePr>
          <p:nvPr/>
        </p:nvGraphicFramePr>
        <p:xfrm>
          <a:off x="10888980" y="3040126"/>
          <a:ext cx="452755" cy="1146175"/>
        </p:xfrm>
        <a:graphic>
          <a:graphicData uri="http://schemas.openxmlformats.org/drawingml/2006/table">
            <a:tbl>
              <a:tblPr/>
              <a:tblGrid>
                <a:gridCol w="452755"/>
              </a:tblGrid>
              <a:tr h="4254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marL="15875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r>
                        <a:rPr sz="12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7000"/>
                        </a:lnSpc>
                      </a:pPr>
                      <a:endParaRPr lang="en-US" altLang="en-US" sz="1000" dirty="0"/>
                    </a:p>
                    <a:p>
                      <a:pPr marL="119380" algn="l" rtl="0" eaLnBrk="0">
                        <a:lnSpc>
                          <a:spcPts val="1355"/>
                        </a:lnSpc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11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</a:tbl>
          </a:graphicData>
        </a:graphic>
      </p:graphicFrame>
      <p:grpSp>
        <p:nvGrpSpPr>
          <p:cNvPr id="270" name="group 27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635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36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637" name="picture 16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1638" name="textbox 1638"/>
          <p:cNvSpPr/>
          <p:nvPr/>
        </p:nvSpPr>
        <p:spPr>
          <a:xfrm>
            <a:off x="9717685" y="2278456"/>
            <a:ext cx="852805" cy="1924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聚集索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(id)</a:t>
            </a:r>
            <a:endParaRPr lang="en-US" altLang="en-US" sz="1200" dirty="0"/>
          </a:p>
        </p:txBody>
      </p:sp>
      <p:pic>
        <p:nvPicPr>
          <p:cNvPr id="1639" name="picture 16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2853182" y="2044954"/>
            <a:ext cx="531622" cy="217932"/>
          </a:xfrm>
          <a:prstGeom prst="rect">
            <a:avLst/>
          </a:prstGeom>
        </p:spPr>
      </p:pic>
      <p:pic>
        <p:nvPicPr>
          <p:cNvPr id="1640" name="picture 16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732533" y="2044954"/>
            <a:ext cx="459104" cy="217932"/>
          </a:xfrm>
          <a:prstGeom prst="rect">
            <a:avLst/>
          </a:prstGeom>
        </p:spPr>
      </p:pic>
      <p:pic>
        <p:nvPicPr>
          <p:cNvPr id="1641" name="picture 16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1770633" y="2837941"/>
            <a:ext cx="363854" cy="207264"/>
          </a:xfrm>
          <a:prstGeom prst="rect">
            <a:avLst/>
          </a:prstGeom>
        </p:spPr>
      </p:pic>
      <p:pic>
        <p:nvPicPr>
          <p:cNvPr id="1642" name="picture 16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1796541" y="3089402"/>
            <a:ext cx="316991" cy="207264"/>
          </a:xfrm>
          <a:prstGeom prst="rect">
            <a:avLst/>
          </a:prstGeom>
        </p:spPr>
      </p:pic>
      <p:pic>
        <p:nvPicPr>
          <p:cNvPr id="1643" name="picture 164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1799589" y="3341242"/>
            <a:ext cx="308863" cy="207264"/>
          </a:xfrm>
          <a:prstGeom prst="rect">
            <a:avLst/>
          </a:prstGeom>
        </p:spPr>
      </p:pic>
      <p:sp>
        <p:nvSpPr>
          <p:cNvPr id="1644" name="textbox 1644"/>
          <p:cNvSpPr/>
          <p:nvPr/>
        </p:nvSpPr>
        <p:spPr>
          <a:xfrm>
            <a:off x="11533109" y="4363542"/>
            <a:ext cx="372745" cy="2266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查询</a:t>
            </a:r>
            <a:endParaRPr lang="en-US" altLang="en-US" sz="1400" dirty="0"/>
          </a:p>
        </p:txBody>
      </p:sp>
      <p:pic>
        <p:nvPicPr>
          <p:cNvPr id="1645" name="picture 164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7918704" y="3217164"/>
            <a:ext cx="809370" cy="76200"/>
          </a:xfrm>
          <a:prstGeom prst="rect">
            <a:avLst/>
          </a:prstGeom>
        </p:spPr>
      </p:pic>
      <p:pic>
        <p:nvPicPr>
          <p:cNvPr id="1646" name="picture 164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9614916" y="3203447"/>
            <a:ext cx="809370" cy="76200"/>
          </a:xfrm>
          <a:prstGeom prst="rect">
            <a:avLst/>
          </a:prstGeom>
        </p:spPr>
      </p:pic>
      <p:pic>
        <p:nvPicPr>
          <p:cNvPr id="1647" name="picture 164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1808733" y="3592703"/>
            <a:ext cx="284479" cy="207263"/>
          </a:xfrm>
          <a:prstGeom prst="rect">
            <a:avLst/>
          </a:prstGeom>
        </p:spPr>
      </p:pic>
      <p:pic>
        <p:nvPicPr>
          <p:cNvPr id="1648" name="picture 164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1819401" y="2586482"/>
            <a:ext cx="240029" cy="207264"/>
          </a:xfrm>
          <a:prstGeom prst="rect">
            <a:avLst/>
          </a:prstGeom>
        </p:spPr>
      </p:pic>
      <p:pic>
        <p:nvPicPr>
          <p:cNvPr id="1649" name="picture 164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1021384" y="3592703"/>
            <a:ext cx="219455" cy="207263"/>
          </a:xfrm>
          <a:prstGeom prst="rect">
            <a:avLst/>
          </a:prstGeom>
        </p:spPr>
      </p:pic>
      <p:sp>
        <p:nvSpPr>
          <p:cNvPr id="1650" name="textbox 1650"/>
          <p:cNvSpPr/>
          <p:nvPr/>
        </p:nvSpPr>
        <p:spPr>
          <a:xfrm>
            <a:off x="8835694" y="6572198"/>
            <a:ext cx="323215" cy="203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0000"/>
              </a:lnSpc>
            </a:pPr>
            <a:r>
              <a:rPr sz="1200" b="1" spc="-30" dirty="0">
                <a:solidFill>
                  <a:srgbClr val="00B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</a:t>
            </a:r>
            <a:r>
              <a:rPr sz="1200" b="1" spc="0" dirty="0">
                <a:solidFill>
                  <a:srgbClr val="00B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</a:t>
            </a:r>
            <a:r>
              <a:rPr sz="1200" b="1" spc="-30" dirty="0">
                <a:solidFill>
                  <a:srgbClr val="00B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=2</a:t>
            </a:r>
            <a:endParaRPr lang="en-US" altLang="en-US" sz="1200" dirty="0"/>
          </a:p>
        </p:txBody>
      </p:sp>
      <p:pic>
        <p:nvPicPr>
          <p:cNvPr id="1651" name="picture 165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1035100" y="2044954"/>
            <a:ext cx="178308" cy="217932"/>
          </a:xfrm>
          <a:prstGeom prst="rect">
            <a:avLst/>
          </a:prstGeom>
        </p:spPr>
      </p:pic>
      <p:pic>
        <p:nvPicPr>
          <p:cNvPr id="1652" name="picture 16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57960" y="2586482"/>
            <a:ext cx="146304" cy="207264"/>
          </a:xfrm>
          <a:prstGeom prst="rect">
            <a:avLst/>
          </a:prstGeom>
        </p:spPr>
      </p:pic>
      <p:pic>
        <p:nvPicPr>
          <p:cNvPr id="1653" name="picture 16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43682" y="2586482"/>
            <a:ext cx="146304" cy="207264"/>
          </a:xfrm>
          <a:prstGeom prst="rect">
            <a:avLst/>
          </a:prstGeom>
        </p:spPr>
      </p:pic>
      <p:pic>
        <p:nvPicPr>
          <p:cNvPr id="1654" name="picture 16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57960" y="2837941"/>
            <a:ext cx="146304" cy="207264"/>
          </a:xfrm>
          <a:prstGeom prst="rect">
            <a:avLst/>
          </a:prstGeom>
        </p:spPr>
      </p:pic>
      <p:pic>
        <p:nvPicPr>
          <p:cNvPr id="1655" name="picture 16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43682" y="2334767"/>
            <a:ext cx="146304" cy="207264"/>
          </a:xfrm>
          <a:prstGeom prst="rect">
            <a:avLst/>
          </a:prstGeom>
        </p:spPr>
      </p:pic>
      <p:pic>
        <p:nvPicPr>
          <p:cNvPr id="1656" name="picture 16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43682" y="3341242"/>
            <a:ext cx="146304" cy="207264"/>
          </a:xfrm>
          <a:prstGeom prst="rect">
            <a:avLst/>
          </a:prstGeom>
        </p:spPr>
      </p:pic>
      <p:pic>
        <p:nvPicPr>
          <p:cNvPr id="1657" name="picture 16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43682" y="3089402"/>
            <a:ext cx="146304" cy="207264"/>
          </a:xfrm>
          <a:prstGeom prst="rect">
            <a:avLst/>
          </a:prstGeom>
        </p:spPr>
      </p:pic>
      <p:pic>
        <p:nvPicPr>
          <p:cNvPr id="1658" name="picture 16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43682" y="2837941"/>
            <a:ext cx="146304" cy="207264"/>
          </a:xfrm>
          <a:prstGeom prst="rect">
            <a:avLst/>
          </a:prstGeom>
        </p:spPr>
      </p:pic>
      <p:pic>
        <p:nvPicPr>
          <p:cNvPr id="1659" name="picture 16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57960" y="3089402"/>
            <a:ext cx="146304" cy="207264"/>
          </a:xfrm>
          <a:prstGeom prst="rect">
            <a:avLst/>
          </a:prstGeom>
        </p:spPr>
      </p:pic>
      <p:pic>
        <p:nvPicPr>
          <p:cNvPr id="1660" name="picture 16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57960" y="3341242"/>
            <a:ext cx="146304" cy="207264"/>
          </a:xfrm>
          <a:prstGeom prst="rect">
            <a:avLst/>
          </a:prstGeom>
        </p:spPr>
      </p:pic>
      <p:pic>
        <p:nvPicPr>
          <p:cNvPr id="1661" name="picture 16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43682" y="3592703"/>
            <a:ext cx="146304" cy="207263"/>
          </a:xfrm>
          <a:prstGeom prst="rect">
            <a:avLst/>
          </a:prstGeom>
        </p:spPr>
      </p:pic>
      <p:sp>
        <p:nvSpPr>
          <p:cNvPr id="1662" name="textbox 1662"/>
          <p:cNvSpPr/>
          <p:nvPr/>
        </p:nvSpPr>
        <p:spPr>
          <a:xfrm>
            <a:off x="7647177" y="6161785"/>
            <a:ext cx="97155" cy="1600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</a:pP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8</a:t>
            </a:r>
            <a:endParaRPr lang="en-US" altLang="en-US" sz="1200" dirty="0"/>
          </a:p>
        </p:txBody>
      </p:sp>
      <p:sp>
        <p:nvSpPr>
          <p:cNvPr id="1663" name="textbox 1663"/>
          <p:cNvSpPr/>
          <p:nvPr/>
        </p:nvSpPr>
        <p:spPr>
          <a:xfrm>
            <a:off x="7214387" y="6161785"/>
            <a:ext cx="94614" cy="1600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</a:pP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</a:t>
            </a:r>
            <a:endParaRPr lang="en-US" altLang="en-US" sz="1200" dirty="0"/>
          </a:p>
        </p:txBody>
      </p:sp>
      <p:sp>
        <p:nvSpPr>
          <p:cNvPr id="1664" name="rect"/>
          <p:cNvSpPr/>
          <p:nvPr/>
        </p:nvSpPr>
        <p:spPr>
          <a:xfrm>
            <a:off x="3743071" y="1904872"/>
            <a:ext cx="12700" cy="418719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4"/>
          <p:cNvSpPr/>
          <p:nvPr/>
        </p:nvSpPr>
        <p:spPr>
          <a:xfrm>
            <a:off x="806864" y="1759636"/>
            <a:ext cx="10420350" cy="4426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</a:t>
            </a:r>
            <a:r>
              <a:rPr sz="150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</a:t>
            </a:r>
            <a:endParaRPr lang="en-US" altLang="en-US" sz="1500" dirty="0"/>
          </a:p>
          <a:p>
            <a:pPr marL="279400" indent="3810" algn="l" rtl="0" eaLnBrk="0">
              <a:lnSpc>
                <a:spcPct val="151000"/>
              </a:lnSpc>
              <a:spcBef>
                <a:spcPts val="485"/>
              </a:spcBef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最上层是一些客户端和链接服务，主要完成一些类似于连接处理、授权认证、及相关的安全方案。服务器也会为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全接入的每个客户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端验证它所具有的操作权限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  <a:p>
            <a:pPr algn="l" rtl="0" eaLnBrk="0">
              <a:lnSpc>
                <a:spcPct val="169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460"/>
              </a:spcBef>
            </a:pP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</a:t>
            </a:r>
            <a:r>
              <a:rPr sz="150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务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</a:t>
            </a:r>
            <a:endParaRPr lang="en-US" altLang="en-US" sz="1500" dirty="0"/>
          </a:p>
          <a:p>
            <a:pPr marL="279400" indent="2540" algn="l" rtl="0" eaLnBrk="0">
              <a:lnSpc>
                <a:spcPct val="151000"/>
              </a:lnSpc>
              <a:spcBef>
                <a:spcPts val="1045"/>
              </a:spcBef>
            </a:pP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第二层架构主要完成大多数的核心服务功能，如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接口，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并完成缓存的查询，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的分析和优化，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部分内置函数的执行。所有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跨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储引擎的功能也在这一层实现，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过程、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数等。</a:t>
            </a:r>
            <a:endParaRPr lang="en-US" altLang="en-US" sz="14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460"/>
              </a:spcBef>
            </a:pP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r>
              <a:rPr sz="150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擎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</a:t>
            </a:r>
            <a:endParaRPr lang="en-US" altLang="en-US" sz="1500" dirty="0"/>
          </a:p>
          <a:p>
            <a:pPr marL="279400" indent="635" algn="l" rtl="0" eaLnBrk="0">
              <a:lnSpc>
                <a:spcPct val="149000"/>
              </a:lnSpc>
              <a:spcBef>
                <a:spcPts val="610"/>
              </a:spcBef>
            </a:pP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存储引擎真正的负责了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中数据的存储和提取，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服务器通过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API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和存储引擎进行通信。不同的存储引擎具有不同的功能，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这样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们可以根据自己的需要，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来选取合适的存储引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擎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  <a:p>
            <a:pPr algn="l" rtl="0" eaLnBrk="0">
              <a:lnSpc>
                <a:spcPct val="16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455"/>
              </a:spcBef>
            </a:pP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500" spc="-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</a:t>
            </a:r>
            <a:r>
              <a:rPr sz="150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储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marL="284480" algn="l" rtl="0" eaLnBrk="0">
              <a:lnSpc>
                <a:spcPct val="91000"/>
              </a:lnSpc>
            </a:pP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主要是将数据存储在文件系统之上，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并完成与存储引擎的交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互。</a:t>
            </a:r>
            <a:endParaRPr lang="en-US" altLang="en-US" sz="1400" dirty="0"/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46" name="textbox 46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47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49" name="textbox 49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50" name="textbox 50"/>
          <p:cNvSpPr/>
          <p:nvPr/>
        </p:nvSpPr>
        <p:spPr>
          <a:xfrm>
            <a:off x="810708" y="1112977"/>
            <a:ext cx="1835785" cy="2768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2000"/>
              </a:lnSpc>
            </a:pPr>
            <a:r>
              <a:rPr sz="2000" spc="-6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</a:t>
            </a: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2000" spc="-6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体系结构</a:t>
            </a:r>
            <a:endParaRPr lang="en-US" altLang="en-US" sz="2000" dirty="0"/>
          </a:p>
        </p:txBody>
      </p:sp>
      <p:grpSp>
        <p:nvGrpSpPr>
          <p:cNvPr id="8" name="group 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51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2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roup 272"/>
          <p:cNvGrpSpPr/>
          <p:nvPr/>
        </p:nvGrpSpPr>
        <p:grpSpPr>
          <a:xfrm rot="21600000">
            <a:off x="769429" y="1911197"/>
            <a:ext cx="4334700" cy="1921408"/>
            <a:chOff x="0" y="0"/>
            <a:chExt cx="4334700" cy="1921408"/>
          </a:xfrm>
        </p:grpSpPr>
        <p:sp>
          <p:nvSpPr>
            <p:cNvPr id="1665" name="path"/>
            <p:cNvSpPr/>
            <p:nvPr/>
          </p:nvSpPr>
          <p:spPr>
            <a:xfrm>
              <a:off x="0" y="0"/>
              <a:ext cx="4334700" cy="412394"/>
            </a:xfrm>
            <a:custGeom>
              <a:avLst/>
              <a:gdLst/>
              <a:ahLst/>
              <a:cxnLst/>
              <a:rect l="0" t="0" r="0" b="0"/>
              <a:pathLst>
                <a:path w="6826" h="649">
                  <a:moveTo>
                    <a:pt x="0" y="649"/>
                  </a:moveTo>
                  <a:lnTo>
                    <a:pt x="1024" y="649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649"/>
                  </a:lnTo>
                  <a:close/>
                </a:path>
                <a:path w="6826" h="649">
                  <a:moveTo>
                    <a:pt x="1023" y="649"/>
                  </a:moveTo>
                  <a:lnTo>
                    <a:pt x="2586" y="649"/>
                  </a:lnTo>
                  <a:lnTo>
                    <a:pt x="2586" y="0"/>
                  </a:lnTo>
                  <a:lnTo>
                    <a:pt x="1023" y="0"/>
                  </a:lnTo>
                  <a:lnTo>
                    <a:pt x="1023" y="649"/>
                  </a:lnTo>
                  <a:close/>
                </a:path>
                <a:path w="6826" h="649">
                  <a:moveTo>
                    <a:pt x="2587" y="649"/>
                  </a:moveTo>
                  <a:lnTo>
                    <a:pt x="4692" y="649"/>
                  </a:lnTo>
                  <a:lnTo>
                    <a:pt x="4692" y="0"/>
                  </a:lnTo>
                  <a:lnTo>
                    <a:pt x="2587" y="0"/>
                  </a:lnTo>
                  <a:lnTo>
                    <a:pt x="2587" y="649"/>
                  </a:lnTo>
                  <a:close/>
                </a:path>
                <a:path w="6826" h="649">
                  <a:moveTo>
                    <a:pt x="4692" y="649"/>
                  </a:moveTo>
                  <a:lnTo>
                    <a:pt x="6826" y="649"/>
                  </a:lnTo>
                  <a:lnTo>
                    <a:pt x="6826" y="0"/>
                  </a:lnTo>
                  <a:lnTo>
                    <a:pt x="4692" y="0"/>
                  </a:lnTo>
                  <a:lnTo>
                    <a:pt x="4692" y="649"/>
                  </a:lnTo>
                  <a:close/>
                </a:path>
              </a:pathLst>
            </a:custGeom>
            <a:solidFill>
              <a:srgbClr val="AD2B2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66" name="path"/>
            <p:cNvSpPr/>
            <p:nvPr/>
          </p:nvSpPr>
          <p:spPr>
            <a:xfrm>
              <a:off x="0" y="412356"/>
              <a:ext cx="650240" cy="251498"/>
            </a:xfrm>
            <a:custGeom>
              <a:avLst/>
              <a:gdLst/>
              <a:ahLst/>
              <a:cxnLst/>
              <a:rect l="0" t="0" r="0" b="0"/>
              <a:pathLst>
                <a:path w="1024" h="396">
                  <a:moveTo>
                    <a:pt x="0" y="396"/>
                  </a:moveTo>
                  <a:lnTo>
                    <a:pt x="1024" y="396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C3D69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67" name="path"/>
            <p:cNvSpPr/>
            <p:nvPr/>
          </p:nvSpPr>
          <p:spPr>
            <a:xfrm>
              <a:off x="650176" y="412356"/>
              <a:ext cx="992555" cy="251498"/>
            </a:xfrm>
            <a:custGeom>
              <a:avLst/>
              <a:gdLst/>
              <a:ahLst/>
              <a:cxnLst/>
              <a:rect l="0" t="0" r="0" b="0"/>
              <a:pathLst>
                <a:path w="1563" h="396">
                  <a:moveTo>
                    <a:pt x="0" y="396"/>
                  </a:moveTo>
                  <a:lnTo>
                    <a:pt x="1563" y="396"/>
                  </a:lnTo>
                  <a:lnTo>
                    <a:pt x="1563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FAC09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68" name="path"/>
            <p:cNvSpPr/>
            <p:nvPr/>
          </p:nvSpPr>
          <p:spPr>
            <a:xfrm>
              <a:off x="1642808" y="412356"/>
              <a:ext cx="2691892" cy="251498"/>
            </a:xfrm>
            <a:custGeom>
              <a:avLst/>
              <a:gdLst/>
              <a:ahLst/>
              <a:cxnLst/>
              <a:rect l="0" t="0" r="0" b="0"/>
              <a:pathLst>
                <a:path w="4239" h="396">
                  <a:moveTo>
                    <a:pt x="0" y="396"/>
                  </a:moveTo>
                  <a:lnTo>
                    <a:pt x="2105" y="396"/>
                  </a:lnTo>
                  <a:lnTo>
                    <a:pt x="2105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  <a:path w="4239" h="396">
                  <a:moveTo>
                    <a:pt x="2105" y="396"/>
                  </a:moveTo>
                  <a:lnTo>
                    <a:pt x="4239" y="396"/>
                  </a:lnTo>
                  <a:lnTo>
                    <a:pt x="4239" y="0"/>
                  </a:lnTo>
                  <a:lnTo>
                    <a:pt x="2105" y="0"/>
                  </a:lnTo>
                  <a:lnTo>
                    <a:pt x="2105" y="396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69" name="path"/>
            <p:cNvSpPr/>
            <p:nvPr/>
          </p:nvSpPr>
          <p:spPr>
            <a:xfrm>
              <a:off x="0" y="663943"/>
              <a:ext cx="650240" cy="251498"/>
            </a:xfrm>
            <a:custGeom>
              <a:avLst/>
              <a:gdLst/>
              <a:ahLst/>
              <a:cxnLst/>
              <a:rect l="0" t="0" r="0" b="0"/>
              <a:pathLst>
                <a:path w="1024" h="396">
                  <a:moveTo>
                    <a:pt x="0" y="396"/>
                  </a:moveTo>
                  <a:lnTo>
                    <a:pt x="1024" y="396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C3D69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70" name="path"/>
            <p:cNvSpPr/>
            <p:nvPr/>
          </p:nvSpPr>
          <p:spPr>
            <a:xfrm>
              <a:off x="650176" y="663943"/>
              <a:ext cx="992555" cy="251498"/>
            </a:xfrm>
            <a:custGeom>
              <a:avLst/>
              <a:gdLst/>
              <a:ahLst/>
              <a:cxnLst/>
              <a:rect l="0" t="0" r="0" b="0"/>
              <a:pathLst>
                <a:path w="1563" h="396">
                  <a:moveTo>
                    <a:pt x="0" y="396"/>
                  </a:moveTo>
                  <a:lnTo>
                    <a:pt x="1563" y="396"/>
                  </a:lnTo>
                  <a:lnTo>
                    <a:pt x="1563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FAC09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71" name="path"/>
            <p:cNvSpPr/>
            <p:nvPr/>
          </p:nvSpPr>
          <p:spPr>
            <a:xfrm>
              <a:off x="1642808" y="663943"/>
              <a:ext cx="2691892" cy="251498"/>
            </a:xfrm>
            <a:custGeom>
              <a:avLst/>
              <a:gdLst/>
              <a:ahLst/>
              <a:cxnLst/>
              <a:rect l="0" t="0" r="0" b="0"/>
              <a:pathLst>
                <a:path w="4239" h="396">
                  <a:moveTo>
                    <a:pt x="0" y="396"/>
                  </a:moveTo>
                  <a:lnTo>
                    <a:pt x="2105" y="396"/>
                  </a:lnTo>
                  <a:lnTo>
                    <a:pt x="2105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  <a:path w="4239" h="396">
                  <a:moveTo>
                    <a:pt x="2105" y="396"/>
                  </a:moveTo>
                  <a:lnTo>
                    <a:pt x="4239" y="396"/>
                  </a:lnTo>
                  <a:lnTo>
                    <a:pt x="4239" y="0"/>
                  </a:lnTo>
                  <a:lnTo>
                    <a:pt x="2105" y="0"/>
                  </a:lnTo>
                  <a:lnTo>
                    <a:pt x="2105" y="396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72" name="path"/>
            <p:cNvSpPr/>
            <p:nvPr/>
          </p:nvSpPr>
          <p:spPr>
            <a:xfrm>
              <a:off x="0" y="915403"/>
              <a:ext cx="650240" cy="251498"/>
            </a:xfrm>
            <a:custGeom>
              <a:avLst/>
              <a:gdLst/>
              <a:ahLst/>
              <a:cxnLst/>
              <a:rect l="0" t="0" r="0" b="0"/>
              <a:pathLst>
                <a:path w="1024" h="396">
                  <a:moveTo>
                    <a:pt x="0" y="396"/>
                  </a:moveTo>
                  <a:lnTo>
                    <a:pt x="1024" y="396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C3D69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73" name="path"/>
            <p:cNvSpPr/>
            <p:nvPr/>
          </p:nvSpPr>
          <p:spPr>
            <a:xfrm>
              <a:off x="650176" y="915403"/>
              <a:ext cx="992555" cy="251498"/>
            </a:xfrm>
            <a:custGeom>
              <a:avLst/>
              <a:gdLst/>
              <a:ahLst/>
              <a:cxnLst/>
              <a:rect l="0" t="0" r="0" b="0"/>
              <a:pathLst>
                <a:path w="1563" h="396">
                  <a:moveTo>
                    <a:pt x="0" y="396"/>
                  </a:moveTo>
                  <a:lnTo>
                    <a:pt x="1563" y="396"/>
                  </a:lnTo>
                  <a:lnTo>
                    <a:pt x="1563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FAC09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74" name="path"/>
            <p:cNvSpPr/>
            <p:nvPr/>
          </p:nvSpPr>
          <p:spPr>
            <a:xfrm>
              <a:off x="1642808" y="915403"/>
              <a:ext cx="2691892" cy="251498"/>
            </a:xfrm>
            <a:custGeom>
              <a:avLst/>
              <a:gdLst/>
              <a:ahLst/>
              <a:cxnLst/>
              <a:rect l="0" t="0" r="0" b="0"/>
              <a:pathLst>
                <a:path w="4239" h="396">
                  <a:moveTo>
                    <a:pt x="0" y="396"/>
                  </a:moveTo>
                  <a:lnTo>
                    <a:pt x="2105" y="396"/>
                  </a:lnTo>
                  <a:lnTo>
                    <a:pt x="2105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  <a:path w="4239" h="396">
                  <a:moveTo>
                    <a:pt x="2105" y="396"/>
                  </a:moveTo>
                  <a:lnTo>
                    <a:pt x="4239" y="396"/>
                  </a:lnTo>
                  <a:lnTo>
                    <a:pt x="4239" y="0"/>
                  </a:lnTo>
                  <a:lnTo>
                    <a:pt x="2105" y="0"/>
                  </a:lnTo>
                  <a:lnTo>
                    <a:pt x="2105" y="396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75" name="path"/>
            <p:cNvSpPr/>
            <p:nvPr/>
          </p:nvSpPr>
          <p:spPr>
            <a:xfrm>
              <a:off x="0" y="1166863"/>
              <a:ext cx="650240" cy="251498"/>
            </a:xfrm>
            <a:custGeom>
              <a:avLst/>
              <a:gdLst/>
              <a:ahLst/>
              <a:cxnLst/>
              <a:rect l="0" t="0" r="0" b="0"/>
              <a:pathLst>
                <a:path w="1024" h="396">
                  <a:moveTo>
                    <a:pt x="0" y="396"/>
                  </a:moveTo>
                  <a:lnTo>
                    <a:pt x="1024" y="396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C3D69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76" name="path"/>
            <p:cNvSpPr/>
            <p:nvPr/>
          </p:nvSpPr>
          <p:spPr>
            <a:xfrm>
              <a:off x="650176" y="1166863"/>
              <a:ext cx="992555" cy="251498"/>
            </a:xfrm>
            <a:custGeom>
              <a:avLst/>
              <a:gdLst/>
              <a:ahLst/>
              <a:cxnLst/>
              <a:rect l="0" t="0" r="0" b="0"/>
              <a:pathLst>
                <a:path w="1563" h="396">
                  <a:moveTo>
                    <a:pt x="0" y="396"/>
                  </a:moveTo>
                  <a:lnTo>
                    <a:pt x="1563" y="396"/>
                  </a:lnTo>
                  <a:lnTo>
                    <a:pt x="1563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FAC09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77" name="path"/>
            <p:cNvSpPr/>
            <p:nvPr/>
          </p:nvSpPr>
          <p:spPr>
            <a:xfrm>
              <a:off x="1642808" y="1166863"/>
              <a:ext cx="2691892" cy="251498"/>
            </a:xfrm>
            <a:custGeom>
              <a:avLst/>
              <a:gdLst/>
              <a:ahLst/>
              <a:cxnLst/>
              <a:rect l="0" t="0" r="0" b="0"/>
              <a:pathLst>
                <a:path w="4239" h="396">
                  <a:moveTo>
                    <a:pt x="0" y="396"/>
                  </a:moveTo>
                  <a:lnTo>
                    <a:pt x="2105" y="396"/>
                  </a:lnTo>
                  <a:lnTo>
                    <a:pt x="2105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  <a:path w="4239" h="396">
                  <a:moveTo>
                    <a:pt x="2105" y="396"/>
                  </a:moveTo>
                  <a:lnTo>
                    <a:pt x="4239" y="396"/>
                  </a:lnTo>
                  <a:lnTo>
                    <a:pt x="4239" y="0"/>
                  </a:lnTo>
                  <a:lnTo>
                    <a:pt x="2105" y="0"/>
                  </a:lnTo>
                  <a:lnTo>
                    <a:pt x="2105" y="396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78" name="path"/>
            <p:cNvSpPr/>
            <p:nvPr/>
          </p:nvSpPr>
          <p:spPr>
            <a:xfrm>
              <a:off x="0" y="1418450"/>
              <a:ext cx="650240" cy="251498"/>
            </a:xfrm>
            <a:custGeom>
              <a:avLst/>
              <a:gdLst/>
              <a:ahLst/>
              <a:cxnLst/>
              <a:rect l="0" t="0" r="0" b="0"/>
              <a:pathLst>
                <a:path w="1024" h="396">
                  <a:moveTo>
                    <a:pt x="0" y="396"/>
                  </a:moveTo>
                  <a:lnTo>
                    <a:pt x="1024" y="396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C3D69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79" name="path"/>
            <p:cNvSpPr/>
            <p:nvPr/>
          </p:nvSpPr>
          <p:spPr>
            <a:xfrm>
              <a:off x="650176" y="1418450"/>
              <a:ext cx="992555" cy="251498"/>
            </a:xfrm>
            <a:custGeom>
              <a:avLst/>
              <a:gdLst/>
              <a:ahLst/>
              <a:cxnLst/>
              <a:rect l="0" t="0" r="0" b="0"/>
              <a:pathLst>
                <a:path w="1563" h="396">
                  <a:moveTo>
                    <a:pt x="0" y="396"/>
                  </a:moveTo>
                  <a:lnTo>
                    <a:pt x="1563" y="396"/>
                  </a:lnTo>
                  <a:lnTo>
                    <a:pt x="1563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FAC09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80" name="path"/>
            <p:cNvSpPr/>
            <p:nvPr/>
          </p:nvSpPr>
          <p:spPr>
            <a:xfrm>
              <a:off x="1642808" y="1418450"/>
              <a:ext cx="2691892" cy="251498"/>
            </a:xfrm>
            <a:custGeom>
              <a:avLst/>
              <a:gdLst/>
              <a:ahLst/>
              <a:cxnLst/>
              <a:rect l="0" t="0" r="0" b="0"/>
              <a:pathLst>
                <a:path w="4239" h="396">
                  <a:moveTo>
                    <a:pt x="0" y="396"/>
                  </a:moveTo>
                  <a:lnTo>
                    <a:pt x="2105" y="396"/>
                  </a:lnTo>
                  <a:lnTo>
                    <a:pt x="2105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  <a:path w="4239" h="396">
                  <a:moveTo>
                    <a:pt x="2105" y="396"/>
                  </a:moveTo>
                  <a:lnTo>
                    <a:pt x="4239" y="396"/>
                  </a:lnTo>
                  <a:lnTo>
                    <a:pt x="4239" y="0"/>
                  </a:lnTo>
                  <a:lnTo>
                    <a:pt x="2105" y="0"/>
                  </a:lnTo>
                  <a:lnTo>
                    <a:pt x="2105" y="396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81" name="path"/>
            <p:cNvSpPr/>
            <p:nvPr/>
          </p:nvSpPr>
          <p:spPr>
            <a:xfrm>
              <a:off x="0" y="1669910"/>
              <a:ext cx="650240" cy="251498"/>
            </a:xfrm>
            <a:custGeom>
              <a:avLst/>
              <a:gdLst/>
              <a:ahLst/>
              <a:cxnLst/>
              <a:rect l="0" t="0" r="0" b="0"/>
              <a:pathLst>
                <a:path w="1024" h="396">
                  <a:moveTo>
                    <a:pt x="0" y="396"/>
                  </a:moveTo>
                  <a:lnTo>
                    <a:pt x="1024" y="396"/>
                  </a:lnTo>
                  <a:lnTo>
                    <a:pt x="1024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C3D69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82" name="path"/>
            <p:cNvSpPr/>
            <p:nvPr/>
          </p:nvSpPr>
          <p:spPr>
            <a:xfrm>
              <a:off x="650176" y="1669910"/>
              <a:ext cx="992555" cy="251498"/>
            </a:xfrm>
            <a:custGeom>
              <a:avLst/>
              <a:gdLst/>
              <a:ahLst/>
              <a:cxnLst/>
              <a:rect l="0" t="0" r="0" b="0"/>
              <a:pathLst>
                <a:path w="1563" h="396">
                  <a:moveTo>
                    <a:pt x="0" y="396"/>
                  </a:moveTo>
                  <a:lnTo>
                    <a:pt x="1563" y="396"/>
                  </a:lnTo>
                  <a:lnTo>
                    <a:pt x="1563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FAC09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83" name="path"/>
            <p:cNvSpPr/>
            <p:nvPr/>
          </p:nvSpPr>
          <p:spPr>
            <a:xfrm>
              <a:off x="1642808" y="1669910"/>
              <a:ext cx="2691892" cy="251498"/>
            </a:xfrm>
            <a:custGeom>
              <a:avLst/>
              <a:gdLst/>
              <a:ahLst/>
              <a:cxnLst/>
              <a:rect l="0" t="0" r="0" b="0"/>
              <a:pathLst>
                <a:path w="4239" h="396">
                  <a:moveTo>
                    <a:pt x="0" y="396"/>
                  </a:moveTo>
                  <a:lnTo>
                    <a:pt x="2105" y="396"/>
                  </a:lnTo>
                  <a:lnTo>
                    <a:pt x="2105" y="0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  <a:path w="4239" h="396">
                  <a:moveTo>
                    <a:pt x="2105" y="396"/>
                  </a:moveTo>
                  <a:lnTo>
                    <a:pt x="4239" y="396"/>
                  </a:lnTo>
                  <a:lnTo>
                    <a:pt x="4239" y="0"/>
                  </a:lnTo>
                  <a:lnTo>
                    <a:pt x="2105" y="0"/>
                  </a:lnTo>
                  <a:lnTo>
                    <a:pt x="2105" y="396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684" name="picture 16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7960" y="2334767"/>
            <a:ext cx="146304" cy="207264"/>
          </a:xfrm>
          <a:prstGeom prst="rect">
            <a:avLst/>
          </a:prstGeom>
        </p:spPr>
      </p:pic>
      <p:pic>
        <p:nvPicPr>
          <p:cNvPr id="1685" name="picture 16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93494" y="2334767"/>
            <a:ext cx="327151" cy="207264"/>
          </a:xfrm>
          <a:prstGeom prst="rect">
            <a:avLst/>
          </a:prstGeom>
        </p:spPr>
      </p:pic>
      <p:graphicFrame>
        <p:nvGraphicFramePr>
          <p:cNvPr id="1686" name="table 1686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753237" y="1904872"/>
          <a:ext cx="4356735" cy="1930400"/>
        </p:xfrm>
        <a:graphic>
          <a:graphicData uri="http://schemas.openxmlformats.org/drawingml/2006/table">
            <a:tbl>
              <a:tblPr/>
              <a:tblGrid>
                <a:gridCol w="666750"/>
                <a:gridCol w="989330"/>
                <a:gridCol w="2700655"/>
              </a:tblGrid>
              <a:tr h="42799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5024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905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687" name="picture 16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graphicFrame>
        <p:nvGraphicFramePr>
          <p:cNvPr id="1688" name="table 1688"/>
          <p:cNvGraphicFramePr>
            <a:graphicFrameLocks noGrp="1"/>
          </p:cNvGraphicFramePr>
          <p:nvPr/>
        </p:nvGraphicFramePr>
        <p:xfrm>
          <a:off x="8721597" y="1904746"/>
          <a:ext cx="899159" cy="2281555"/>
        </p:xfrm>
        <a:graphic>
          <a:graphicData uri="http://schemas.openxmlformats.org/drawingml/2006/table">
            <a:tbl>
              <a:tblPr/>
              <a:tblGrid>
                <a:gridCol w="291464"/>
                <a:gridCol w="155575"/>
                <a:gridCol w="154939"/>
                <a:gridCol w="297179"/>
              </a:tblGrid>
              <a:tr h="426719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96215" algn="l" rtl="0" eaLnBrk="0">
                        <a:lnSpc>
                          <a:spcPct val="73000"/>
                        </a:lnSpc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91770" algn="l" rtl="0" eaLnBrk="0">
                        <a:lnSpc>
                          <a:spcPct val="73000"/>
                        </a:lnSpc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457200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marL="19621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marL="19304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1359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97000"/>
                        </a:lnSpc>
                      </a:pPr>
                      <a:endParaRPr lang="en-US" altLang="en-US" sz="1000" dirty="0"/>
                    </a:p>
                    <a:p>
                      <a:pPr marL="127635" algn="l" rtl="0" eaLnBrk="0">
                        <a:lnSpc>
                          <a:spcPts val="1355"/>
                        </a:lnSpc>
                        <a:spcBef>
                          <a:spcPts val="5"/>
                        </a:spcBef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11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97000"/>
                        </a:lnSpc>
                      </a:pPr>
                      <a:endParaRPr lang="en-US" altLang="en-US" sz="1000" dirty="0"/>
                    </a:p>
                    <a:p>
                      <a:pPr marL="122555" algn="l" rtl="0" eaLnBrk="0">
                        <a:lnSpc>
                          <a:spcPts val="1355"/>
                        </a:lnSpc>
                        <a:spcBef>
                          <a:spcPts val="5"/>
                        </a:spcBef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11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89" name="table 1689"/>
          <p:cNvGraphicFramePr>
            <a:graphicFrameLocks noGrp="1"/>
          </p:cNvGraphicFramePr>
          <p:nvPr/>
        </p:nvGraphicFramePr>
        <p:xfrm>
          <a:off x="8721597" y="4378197"/>
          <a:ext cx="899159" cy="2125980"/>
        </p:xfrm>
        <a:graphic>
          <a:graphicData uri="http://schemas.openxmlformats.org/drawingml/2006/table">
            <a:tbl>
              <a:tblPr/>
              <a:tblGrid>
                <a:gridCol w="291464"/>
                <a:gridCol w="155575"/>
                <a:gridCol w="154939"/>
                <a:gridCol w="297179"/>
              </a:tblGrid>
              <a:tr h="426719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39700" algn="l" rtl="0" eaLnBrk="0">
                        <a:lnSpc>
                          <a:spcPct val="73000"/>
                        </a:lnSpc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Lee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1000" dirty="0"/>
                    </a:p>
                    <a:p>
                      <a:pPr marL="103505" algn="l" rtl="0" eaLnBrk="0">
                        <a:lnSpc>
                          <a:spcPct val="76000"/>
                        </a:lnSpc>
                        <a:spcBef>
                          <a:spcPts val="5"/>
                        </a:spcBef>
                      </a:pPr>
                      <a:r>
                        <a:rPr sz="10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ose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marL="144145" algn="l" rtl="0" eaLnBrk="0">
                        <a:lnSpc>
                          <a:spcPct val="76000"/>
                        </a:lnSpc>
                        <a:spcBef>
                          <a:spcPts val="5"/>
                        </a:spcBef>
                      </a:pPr>
                      <a:r>
                        <a:rPr sz="10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ee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46685" algn="l" rtl="0" eaLnBrk="0">
                        <a:lnSpc>
                          <a:spcPct val="93000"/>
                        </a:lnSpc>
                      </a:pPr>
                      <a:r>
                        <a:rPr sz="10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Li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ly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784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55000"/>
                        </a:lnSpc>
                      </a:pPr>
                      <a:endParaRPr lang="en-US" altLang="en-US" sz="1000" dirty="0"/>
                    </a:p>
                    <a:p>
                      <a:pPr marL="16383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r>
                        <a:rPr sz="12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55000"/>
                        </a:lnSpc>
                      </a:pPr>
                      <a:endParaRPr lang="en-US" altLang="en-US" sz="1000" dirty="0"/>
                    </a:p>
                    <a:p>
                      <a:pPr marL="19304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90" name="table 1690"/>
          <p:cNvGraphicFramePr>
            <a:graphicFrameLocks noGrp="1"/>
          </p:cNvGraphicFramePr>
          <p:nvPr/>
        </p:nvGraphicFramePr>
        <p:xfrm>
          <a:off x="758888" y="5224208"/>
          <a:ext cx="5103495" cy="373380"/>
        </p:xfrm>
        <a:graphic>
          <a:graphicData uri="http://schemas.openxmlformats.org/drawingml/2006/table">
            <a:tbl>
              <a:tblPr/>
              <a:tblGrid>
                <a:gridCol w="5103495"/>
              </a:tblGrid>
              <a:tr h="37020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91" name="textbox 1691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692" name="picture 16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60476" y="5225795"/>
            <a:ext cx="5100828" cy="370332"/>
          </a:xfrm>
          <a:prstGeom prst="rect">
            <a:avLst/>
          </a:prstGeom>
        </p:spPr>
      </p:pic>
      <p:graphicFrame>
        <p:nvGraphicFramePr>
          <p:cNvPr id="1693" name="table 1693"/>
          <p:cNvGraphicFramePr>
            <a:graphicFrameLocks noGrp="1"/>
          </p:cNvGraphicFramePr>
          <p:nvPr/>
        </p:nvGraphicFramePr>
        <p:xfrm>
          <a:off x="758888" y="4332668"/>
          <a:ext cx="5103495" cy="346075"/>
        </p:xfrm>
        <a:graphic>
          <a:graphicData uri="http://schemas.openxmlformats.org/drawingml/2006/table">
            <a:tbl>
              <a:tblPr/>
              <a:tblGrid>
                <a:gridCol w="5103495"/>
              </a:tblGrid>
              <a:tr h="342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694" name="picture 169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60476" y="4334255"/>
            <a:ext cx="5100828" cy="342900"/>
          </a:xfrm>
          <a:prstGeom prst="rect">
            <a:avLst/>
          </a:prstGeom>
        </p:spPr>
      </p:pic>
      <p:pic>
        <p:nvPicPr>
          <p:cNvPr id="1695" name="picture 16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4077589" y="2044954"/>
            <a:ext cx="771525" cy="1755012"/>
          </a:xfrm>
          <a:prstGeom prst="rect">
            <a:avLst/>
          </a:prstGeom>
        </p:spPr>
      </p:pic>
      <p:pic>
        <p:nvPicPr>
          <p:cNvPr id="1696" name="picture 169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graphicFrame>
        <p:nvGraphicFramePr>
          <p:cNvPr id="1697" name="table 1697"/>
          <p:cNvGraphicFramePr>
            <a:graphicFrameLocks noGrp="1"/>
          </p:cNvGraphicFramePr>
          <p:nvPr/>
        </p:nvGraphicFramePr>
        <p:xfrm>
          <a:off x="7022338" y="3040126"/>
          <a:ext cx="902334" cy="1146175"/>
        </p:xfrm>
        <a:graphic>
          <a:graphicData uri="http://schemas.openxmlformats.org/drawingml/2006/table">
            <a:tbl>
              <a:tblPr/>
              <a:tblGrid>
                <a:gridCol w="445769"/>
                <a:gridCol w="456565"/>
              </a:tblGrid>
              <a:tr h="4254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marL="19812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marL="19685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7000"/>
                        </a:lnSpc>
                      </a:pPr>
                      <a:endParaRPr lang="en-US" altLang="en-US" sz="1000" dirty="0"/>
                    </a:p>
                    <a:p>
                      <a:pPr marL="123825" algn="l" rtl="0" eaLnBrk="0">
                        <a:lnSpc>
                          <a:spcPts val="1355"/>
                        </a:lnSpc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11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7000"/>
                        </a:lnSpc>
                      </a:pPr>
                      <a:endParaRPr lang="en-US" altLang="en-US" sz="1000" dirty="0"/>
                    </a:p>
                    <a:p>
                      <a:pPr marL="123190" algn="l" rtl="0" eaLnBrk="0">
                        <a:lnSpc>
                          <a:spcPts val="1355"/>
                        </a:lnSpc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11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98" name="table 1698"/>
          <p:cNvGraphicFramePr>
            <a:graphicFrameLocks noGrp="1"/>
          </p:cNvGraphicFramePr>
          <p:nvPr/>
        </p:nvGraphicFramePr>
        <p:xfrm>
          <a:off x="7025385" y="5513578"/>
          <a:ext cx="899159" cy="990600"/>
        </p:xfrm>
        <a:graphic>
          <a:graphicData uri="http://schemas.openxmlformats.org/drawingml/2006/table">
            <a:tbl>
              <a:tblPr/>
              <a:tblGrid>
                <a:gridCol w="448309"/>
                <a:gridCol w="450850"/>
              </a:tblGrid>
              <a:tr h="4254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marL="113030" algn="l" rtl="0" eaLnBrk="0">
                        <a:lnSpc>
                          <a:spcPts val="136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Ar</a:t>
                      </a:r>
                      <a:r>
                        <a:rPr sz="1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1000" dirty="0"/>
                    </a:p>
                    <a:p>
                      <a:pPr marL="128905" algn="l" rtl="0" eaLnBrk="0">
                        <a:lnSpc>
                          <a:spcPct val="76000"/>
                        </a:lnSpc>
                        <a:spcBef>
                          <a:spcPts val="0"/>
                        </a:spcBef>
                      </a:pPr>
                      <a:r>
                        <a:rPr sz="10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oc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5000"/>
                        </a:lnSpc>
                      </a:pPr>
                      <a:endParaRPr lang="en-US" altLang="en-US" sz="1000" dirty="0"/>
                    </a:p>
                    <a:p>
                      <a:pPr marL="196215" algn="l" rtl="0" eaLnBrk="0">
                        <a:lnSpc>
                          <a:spcPct val="73000"/>
                        </a:lnSpc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186055" algn="l" rtl="0" eaLnBrk="0">
                        <a:lnSpc>
                          <a:spcPct val="73000"/>
                        </a:lnSpc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99" name="table 1699"/>
          <p:cNvGraphicFramePr>
            <a:graphicFrameLocks noGrp="1"/>
          </p:cNvGraphicFramePr>
          <p:nvPr/>
        </p:nvGraphicFramePr>
        <p:xfrm>
          <a:off x="10442194" y="5513578"/>
          <a:ext cx="893445" cy="990600"/>
        </p:xfrm>
        <a:graphic>
          <a:graphicData uri="http://schemas.openxmlformats.org/drawingml/2006/table">
            <a:tbl>
              <a:tblPr/>
              <a:tblGrid>
                <a:gridCol w="446405"/>
                <a:gridCol w="447040"/>
              </a:tblGrid>
              <a:tr h="4254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marL="114300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90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Ros</a:t>
                      </a:r>
                      <a:r>
                        <a:rPr sz="9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marL="128270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9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Zo</a:t>
                      </a:r>
                      <a:r>
                        <a:rPr sz="90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196215" algn="l" rtl="0" eaLnBrk="0">
                        <a:lnSpc>
                          <a:spcPct val="73000"/>
                        </a:lnSpc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190500" algn="l" rtl="0" eaLnBrk="0">
                        <a:lnSpc>
                          <a:spcPct val="73000"/>
                        </a:lnSpc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</a:tr>
            </a:tbl>
          </a:graphicData>
        </a:graphic>
      </p:graphicFrame>
      <p:pic>
        <p:nvPicPr>
          <p:cNvPr id="1700" name="picture 17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graphicFrame>
        <p:nvGraphicFramePr>
          <p:cNvPr id="1701" name="table 1701"/>
          <p:cNvGraphicFramePr>
            <a:graphicFrameLocks noGrp="1"/>
          </p:cNvGraphicFramePr>
          <p:nvPr/>
        </p:nvGraphicFramePr>
        <p:xfrm>
          <a:off x="10442194" y="3040126"/>
          <a:ext cx="452755" cy="1146175"/>
        </p:xfrm>
        <a:graphic>
          <a:graphicData uri="http://schemas.openxmlformats.org/drawingml/2006/table">
            <a:tbl>
              <a:tblPr/>
              <a:tblGrid>
                <a:gridCol w="452755"/>
              </a:tblGrid>
              <a:tr h="4254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marL="19494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7000"/>
                        </a:lnSpc>
                      </a:pPr>
                      <a:endParaRPr lang="en-US" altLang="en-US" sz="1000" dirty="0"/>
                    </a:p>
                    <a:p>
                      <a:pPr marL="126365" algn="l" rtl="0" eaLnBrk="0">
                        <a:lnSpc>
                          <a:spcPts val="1355"/>
                        </a:lnSpc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11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</a:tbl>
          </a:graphicData>
        </a:graphic>
      </p:graphicFrame>
      <p:sp>
        <p:nvSpPr>
          <p:cNvPr id="1702" name="path"/>
          <p:cNvSpPr/>
          <p:nvPr/>
        </p:nvSpPr>
        <p:spPr>
          <a:xfrm>
            <a:off x="9476948" y="2481261"/>
            <a:ext cx="1420331" cy="570613"/>
          </a:xfrm>
          <a:custGeom>
            <a:avLst/>
            <a:gdLst/>
            <a:ahLst/>
            <a:cxnLst/>
            <a:rect l="0" t="0" r="0" b="0"/>
            <a:pathLst>
              <a:path w="2236" h="898">
                <a:moveTo>
                  <a:pt x="3" y="9"/>
                </a:moveTo>
                <a:lnTo>
                  <a:pt x="2233" y="889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03" name="path"/>
          <p:cNvSpPr/>
          <p:nvPr/>
        </p:nvSpPr>
        <p:spPr>
          <a:xfrm>
            <a:off x="9476948" y="4954713"/>
            <a:ext cx="1420331" cy="570612"/>
          </a:xfrm>
          <a:custGeom>
            <a:avLst/>
            <a:gdLst/>
            <a:ahLst/>
            <a:cxnLst/>
            <a:rect l="0" t="0" r="0" b="0"/>
            <a:pathLst>
              <a:path w="2236" h="898">
                <a:moveTo>
                  <a:pt x="3" y="9"/>
                </a:moveTo>
                <a:lnTo>
                  <a:pt x="2233" y="889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04" name="path"/>
          <p:cNvSpPr/>
          <p:nvPr/>
        </p:nvSpPr>
        <p:spPr>
          <a:xfrm>
            <a:off x="7468272" y="4954731"/>
            <a:ext cx="1389940" cy="570577"/>
          </a:xfrm>
          <a:custGeom>
            <a:avLst/>
            <a:gdLst/>
            <a:ahLst/>
            <a:cxnLst/>
            <a:rect l="0" t="0" r="0" b="0"/>
            <a:pathLst>
              <a:path w="2188" h="898">
                <a:moveTo>
                  <a:pt x="2185" y="9"/>
                </a:moveTo>
                <a:lnTo>
                  <a:pt x="3" y="889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05" name="path"/>
          <p:cNvSpPr/>
          <p:nvPr/>
        </p:nvSpPr>
        <p:spPr>
          <a:xfrm>
            <a:off x="7468272" y="2481279"/>
            <a:ext cx="1389940" cy="570577"/>
          </a:xfrm>
          <a:custGeom>
            <a:avLst/>
            <a:gdLst/>
            <a:ahLst/>
            <a:cxnLst/>
            <a:rect l="0" t="0" r="0" b="0"/>
            <a:pathLst>
              <a:path w="2188" h="898">
                <a:moveTo>
                  <a:pt x="2185" y="9"/>
                </a:moveTo>
                <a:lnTo>
                  <a:pt x="3" y="889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06" name="textbox 1706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aphicFrame>
        <p:nvGraphicFramePr>
          <p:cNvPr id="1707" name="table 1707"/>
          <p:cNvGraphicFramePr>
            <a:graphicFrameLocks noGrp="1"/>
          </p:cNvGraphicFramePr>
          <p:nvPr/>
        </p:nvGraphicFramePr>
        <p:xfrm>
          <a:off x="10888980" y="3040126"/>
          <a:ext cx="452755" cy="1146175"/>
        </p:xfrm>
        <a:graphic>
          <a:graphicData uri="http://schemas.openxmlformats.org/drawingml/2006/table">
            <a:tbl>
              <a:tblPr/>
              <a:tblGrid>
                <a:gridCol w="452755"/>
              </a:tblGrid>
              <a:tr h="4254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marL="15875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r>
                        <a:rPr sz="12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7000"/>
                        </a:lnSpc>
                      </a:pPr>
                      <a:endParaRPr lang="en-US" altLang="en-US" sz="1000" dirty="0"/>
                    </a:p>
                    <a:p>
                      <a:pPr marL="119380" algn="l" rtl="0" eaLnBrk="0">
                        <a:lnSpc>
                          <a:spcPts val="1355"/>
                        </a:lnSpc>
                      </a:pPr>
                      <a:r>
                        <a:rPr sz="1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11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</a:tbl>
          </a:graphicData>
        </a:graphic>
      </p:graphicFrame>
      <p:sp>
        <p:nvSpPr>
          <p:cNvPr id="1708" name="textbox 1708"/>
          <p:cNvSpPr/>
          <p:nvPr/>
        </p:nvSpPr>
        <p:spPr>
          <a:xfrm>
            <a:off x="802054" y="1112723"/>
            <a:ext cx="1013460" cy="305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索引使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2000" dirty="0"/>
          </a:p>
        </p:txBody>
      </p:sp>
      <p:sp>
        <p:nvSpPr>
          <p:cNvPr id="1709" name="textbox 1709"/>
          <p:cNvSpPr/>
          <p:nvPr/>
        </p:nvSpPr>
        <p:spPr>
          <a:xfrm>
            <a:off x="854012" y="1603133"/>
            <a:ext cx="1182369" cy="2616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60"/>
              </a:lnSpc>
            </a:pP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覆</a:t>
            </a:r>
            <a:r>
              <a:rPr sz="1500" spc="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盖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endParaRPr lang="en-US" altLang="en-US" sz="1500" dirty="0"/>
          </a:p>
        </p:txBody>
      </p:sp>
      <p:sp>
        <p:nvSpPr>
          <p:cNvPr id="1710" name="path"/>
          <p:cNvSpPr/>
          <p:nvPr/>
        </p:nvSpPr>
        <p:spPr>
          <a:xfrm>
            <a:off x="7036307" y="5939028"/>
            <a:ext cx="440435" cy="559308"/>
          </a:xfrm>
          <a:custGeom>
            <a:avLst/>
            <a:gdLst/>
            <a:ahLst/>
            <a:cxnLst/>
            <a:rect l="0" t="0" r="0" b="0"/>
            <a:pathLst>
              <a:path w="693" h="880">
                <a:moveTo>
                  <a:pt x="0" y="880"/>
                </a:moveTo>
                <a:lnTo>
                  <a:pt x="693" y="880"/>
                </a:lnTo>
                <a:lnTo>
                  <a:pt x="693" y="0"/>
                </a:lnTo>
                <a:lnTo>
                  <a:pt x="0" y="0"/>
                </a:lnTo>
                <a:lnTo>
                  <a:pt x="0" y="880"/>
                </a:lnTo>
                <a:close/>
              </a:path>
            </a:pathLst>
          </a:custGeom>
          <a:solidFill>
            <a:srgbClr val="FCD5B5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74" name="group 27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711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712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713" name="picture 17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1714" name="textbox 1714"/>
          <p:cNvSpPr/>
          <p:nvPr/>
        </p:nvSpPr>
        <p:spPr>
          <a:xfrm>
            <a:off x="9720428" y="4791202"/>
            <a:ext cx="1102360" cy="191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辅助索引</a:t>
            </a: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ame</a:t>
            </a: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lang="en-US" altLang="en-US" sz="1200" dirty="0"/>
          </a:p>
        </p:txBody>
      </p:sp>
      <p:sp>
        <p:nvSpPr>
          <p:cNvPr id="1715" name="textbox 1715"/>
          <p:cNvSpPr/>
          <p:nvPr/>
        </p:nvSpPr>
        <p:spPr>
          <a:xfrm>
            <a:off x="9717685" y="2278456"/>
            <a:ext cx="852805" cy="1924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聚集索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(id)</a:t>
            </a:r>
            <a:endParaRPr lang="en-US" altLang="en-US" sz="1200" dirty="0"/>
          </a:p>
        </p:txBody>
      </p:sp>
      <p:pic>
        <p:nvPicPr>
          <p:cNvPr id="1716" name="picture 17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2853182" y="2044954"/>
            <a:ext cx="531622" cy="217932"/>
          </a:xfrm>
          <a:prstGeom prst="rect">
            <a:avLst/>
          </a:prstGeom>
        </p:spPr>
      </p:pic>
      <p:pic>
        <p:nvPicPr>
          <p:cNvPr id="1717" name="picture 17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732533" y="2044954"/>
            <a:ext cx="459104" cy="217932"/>
          </a:xfrm>
          <a:prstGeom prst="rect">
            <a:avLst/>
          </a:prstGeom>
        </p:spPr>
      </p:pic>
      <p:pic>
        <p:nvPicPr>
          <p:cNvPr id="1718" name="picture 17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770633" y="2837941"/>
            <a:ext cx="363854" cy="207264"/>
          </a:xfrm>
          <a:prstGeom prst="rect">
            <a:avLst/>
          </a:prstGeom>
        </p:spPr>
      </p:pic>
      <p:pic>
        <p:nvPicPr>
          <p:cNvPr id="1719" name="picture 17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796541" y="3089402"/>
            <a:ext cx="316991" cy="207264"/>
          </a:xfrm>
          <a:prstGeom prst="rect">
            <a:avLst/>
          </a:prstGeom>
        </p:spPr>
      </p:pic>
      <p:pic>
        <p:nvPicPr>
          <p:cNvPr id="1720" name="picture 17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799589" y="3341242"/>
            <a:ext cx="308863" cy="207264"/>
          </a:xfrm>
          <a:prstGeom prst="rect">
            <a:avLst/>
          </a:prstGeom>
        </p:spPr>
      </p:pic>
      <p:pic>
        <p:nvPicPr>
          <p:cNvPr id="1721" name="picture 17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7918704" y="3217164"/>
            <a:ext cx="809370" cy="76200"/>
          </a:xfrm>
          <a:prstGeom prst="rect">
            <a:avLst/>
          </a:prstGeom>
        </p:spPr>
      </p:pic>
      <p:pic>
        <p:nvPicPr>
          <p:cNvPr id="1722" name="picture 17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9614916" y="3203447"/>
            <a:ext cx="809370" cy="76200"/>
          </a:xfrm>
          <a:prstGeom prst="rect">
            <a:avLst/>
          </a:prstGeom>
        </p:spPr>
      </p:pic>
      <p:pic>
        <p:nvPicPr>
          <p:cNvPr id="1723" name="picture 17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7918704" y="5692140"/>
            <a:ext cx="809370" cy="76200"/>
          </a:xfrm>
          <a:prstGeom prst="rect">
            <a:avLst/>
          </a:prstGeom>
        </p:spPr>
      </p:pic>
      <p:pic>
        <p:nvPicPr>
          <p:cNvPr id="1724" name="picture 17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9614916" y="5678423"/>
            <a:ext cx="809370" cy="76200"/>
          </a:xfrm>
          <a:prstGeom prst="rect">
            <a:avLst/>
          </a:prstGeom>
        </p:spPr>
      </p:pic>
      <p:pic>
        <p:nvPicPr>
          <p:cNvPr id="1725" name="picture 17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1808733" y="3592703"/>
            <a:ext cx="284479" cy="207263"/>
          </a:xfrm>
          <a:prstGeom prst="rect">
            <a:avLst/>
          </a:prstGeom>
        </p:spPr>
      </p:pic>
      <p:pic>
        <p:nvPicPr>
          <p:cNvPr id="1726" name="picture 17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1819401" y="2586482"/>
            <a:ext cx="240029" cy="207264"/>
          </a:xfrm>
          <a:prstGeom prst="rect">
            <a:avLst/>
          </a:prstGeom>
        </p:spPr>
      </p:pic>
      <p:pic>
        <p:nvPicPr>
          <p:cNvPr id="1727" name="picture 17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1021384" y="3592703"/>
            <a:ext cx="219455" cy="207263"/>
          </a:xfrm>
          <a:prstGeom prst="rect">
            <a:avLst/>
          </a:prstGeom>
        </p:spPr>
      </p:pic>
      <p:pic>
        <p:nvPicPr>
          <p:cNvPr id="1728" name="picture 17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1035100" y="2044954"/>
            <a:ext cx="178308" cy="217932"/>
          </a:xfrm>
          <a:prstGeom prst="rect">
            <a:avLst/>
          </a:prstGeom>
        </p:spPr>
      </p:pic>
      <p:pic>
        <p:nvPicPr>
          <p:cNvPr id="1729" name="picture 17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043682" y="2586482"/>
            <a:ext cx="146304" cy="207264"/>
          </a:xfrm>
          <a:prstGeom prst="rect">
            <a:avLst/>
          </a:prstGeom>
        </p:spPr>
      </p:pic>
      <p:pic>
        <p:nvPicPr>
          <p:cNvPr id="1730" name="picture 17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043682" y="2334767"/>
            <a:ext cx="146304" cy="207264"/>
          </a:xfrm>
          <a:prstGeom prst="rect">
            <a:avLst/>
          </a:prstGeom>
        </p:spPr>
      </p:pic>
      <p:pic>
        <p:nvPicPr>
          <p:cNvPr id="1731" name="picture 17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043682" y="3089402"/>
            <a:ext cx="146304" cy="207264"/>
          </a:xfrm>
          <a:prstGeom prst="rect">
            <a:avLst/>
          </a:prstGeom>
        </p:spPr>
      </p:pic>
      <p:pic>
        <p:nvPicPr>
          <p:cNvPr id="1732" name="picture 17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043682" y="2837941"/>
            <a:ext cx="146304" cy="207264"/>
          </a:xfrm>
          <a:prstGeom prst="rect">
            <a:avLst/>
          </a:prstGeom>
        </p:spPr>
      </p:pic>
      <p:pic>
        <p:nvPicPr>
          <p:cNvPr id="1733" name="picture 17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7960" y="3341242"/>
            <a:ext cx="146304" cy="207264"/>
          </a:xfrm>
          <a:prstGeom prst="rect">
            <a:avLst/>
          </a:prstGeom>
        </p:spPr>
      </p:pic>
      <p:pic>
        <p:nvPicPr>
          <p:cNvPr id="1734" name="picture 17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7960" y="2586482"/>
            <a:ext cx="146304" cy="207264"/>
          </a:xfrm>
          <a:prstGeom prst="rect">
            <a:avLst/>
          </a:prstGeom>
        </p:spPr>
      </p:pic>
      <p:pic>
        <p:nvPicPr>
          <p:cNvPr id="1735" name="picture 17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7960" y="3089402"/>
            <a:ext cx="146304" cy="207264"/>
          </a:xfrm>
          <a:prstGeom prst="rect">
            <a:avLst/>
          </a:prstGeom>
        </p:spPr>
      </p:pic>
      <p:pic>
        <p:nvPicPr>
          <p:cNvPr id="1736" name="picture 17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7960" y="2837941"/>
            <a:ext cx="146304" cy="207264"/>
          </a:xfrm>
          <a:prstGeom prst="rect">
            <a:avLst/>
          </a:prstGeom>
        </p:spPr>
      </p:pic>
      <p:pic>
        <p:nvPicPr>
          <p:cNvPr id="1737" name="picture 17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043682" y="3341242"/>
            <a:ext cx="146304" cy="207264"/>
          </a:xfrm>
          <a:prstGeom prst="rect">
            <a:avLst/>
          </a:prstGeom>
        </p:spPr>
      </p:pic>
      <p:pic>
        <p:nvPicPr>
          <p:cNvPr id="1738" name="picture 17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043682" y="3592703"/>
            <a:ext cx="146304" cy="207263"/>
          </a:xfrm>
          <a:prstGeom prst="rect">
            <a:avLst/>
          </a:prstGeom>
        </p:spPr>
      </p:pic>
      <p:sp>
        <p:nvSpPr>
          <p:cNvPr id="1739" name="textbox 1739"/>
          <p:cNvSpPr/>
          <p:nvPr/>
        </p:nvSpPr>
        <p:spPr>
          <a:xfrm>
            <a:off x="7214387" y="6161785"/>
            <a:ext cx="94614" cy="1600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</a:pP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</a:t>
            </a:r>
            <a:endParaRPr lang="en-US" altLang="en-US" sz="1200" dirty="0"/>
          </a:p>
        </p:txBody>
      </p:sp>
      <p:sp>
        <p:nvSpPr>
          <p:cNvPr id="1740" name="rect"/>
          <p:cNvSpPr/>
          <p:nvPr/>
        </p:nvSpPr>
        <p:spPr>
          <a:xfrm>
            <a:off x="3743071" y="1904872"/>
            <a:ext cx="12700" cy="418719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textbox 1741"/>
          <p:cNvSpPr/>
          <p:nvPr/>
        </p:nvSpPr>
        <p:spPr>
          <a:xfrm>
            <a:off x="5211375" y="2908680"/>
            <a:ext cx="5582920" cy="1374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9050" algn="l" rtl="0" eaLnBrk="0">
              <a:lnSpc>
                <a:spcPct val="83000"/>
              </a:lnSpc>
            </a:pPr>
            <a:r>
              <a:rPr sz="18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一张表,</a:t>
            </a:r>
            <a:r>
              <a:rPr sz="18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有四个字段(</a:t>
            </a:r>
            <a:r>
              <a:rPr sz="18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id</a:t>
            </a:r>
            <a:r>
              <a:rPr sz="18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18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username,</a:t>
            </a:r>
            <a:r>
              <a:rPr sz="18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password,</a:t>
            </a:r>
            <a:r>
              <a:rPr sz="18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status),</a:t>
            </a:r>
            <a:endParaRPr lang="en-US" altLang="en-US" sz="1800" dirty="0"/>
          </a:p>
          <a:p>
            <a:pPr marL="12700" indent="24765" algn="l" rtl="0" eaLnBrk="0">
              <a:lnSpc>
                <a:spcPct val="204000"/>
              </a:lnSpc>
              <a:spcBef>
                <a:spcPts val="25"/>
              </a:spcBef>
            </a:pPr>
            <a:r>
              <a:rPr sz="18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由于数据量大,</a:t>
            </a:r>
            <a:r>
              <a:rPr sz="18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需要对以下</a:t>
            </a:r>
            <a:r>
              <a:rPr sz="18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8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语句进行优化,</a:t>
            </a:r>
            <a:r>
              <a:rPr sz="18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该</a:t>
            </a:r>
            <a:r>
              <a:rPr sz="18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如何进</a:t>
            </a:r>
            <a:r>
              <a:rPr sz="18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8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行才是</a:t>
            </a:r>
            <a:r>
              <a:rPr sz="18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最优方案:</a:t>
            </a:r>
            <a:endParaRPr lang="en-US" altLang="en-US" sz="1800" dirty="0"/>
          </a:p>
        </p:txBody>
      </p:sp>
      <p:pic>
        <p:nvPicPr>
          <p:cNvPr id="1742" name="picture 17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550878" y="2336291"/>
            <a:ext cx="1801921" cy="2317587"/>
          </a:xfrm>
          <a:prstGeom prst="rect">
            <a:avLst/>
          </a:prstGeom>
        </p:spPr>
      </p:pic>
      <p:pic>
        <p:nvPicPr>
          <p:cNvPr id="1743" name="picture 17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graphicFrame>
        <p:nvGraphicFramePr>
          <p:cNvPr id="1744" name="table 1744"/>
          <p:cNvGraphicFramePr>
            <a:graphicFrameLocks noGrp="1"/>
          </p:cNvGraphicFramePr>
          <p:nvPr/>
        </p:nvGraphicFramePr>
        <p:xfrm>
          <a:off x="5237924" y="4453064"/>
          <a:ext cx="6344284" cy="388620"/>
        </p:xfrm>
        <a:graphic>
          <a:graphicData uri="http://schemas.openxmlformats.org/drawingml/2006/table">
            <a:tbl>
              <a:tblPr/>
              <a:tblGrid>
                <a:gridCol w="6344284"/>
              </a:tblGrid>
              <a:tr h="3854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745" name="picture 17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239511" y="4454652"/>
            <a:ext cx="6341364" cy="385572"/>
          </a:xfrm>
          <a:prstGeom prst="rect">
            <a:avLst/>
          </a:prstGeom>
        </p:spPr>
      </p:pic>
      <p:sp>
        <p:nvSpPr>
          <p:cNvPr id="1746" name="textbox 1746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747" name="picture 17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1748" name="picture 17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749" name="textbox 1749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1750" name="picture 17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249680" y="1656588"/>
            <a:ext cx="737615" cy="854963"/>
          </a:xfrm>
          <a:prstGeom prst="rect">
            <a:avLst/>
          </a:prstGeom>
        </p:spPr>
      </p:pic>
      <p:sp>
        <p:nvSpPr>
          <p:cNvPr id="1751" name="textbox 1751"/>
          <p:cNvSpPr/>
          <p:nvPr/>
        </p:nvSpPr>
        <p:spPr>
          <a:xfrm>
            <a:off x="1993127" y="3112942"/>
            <a:ext cx="998855" cy="6000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9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</a:t>
            </a:r>
            <a:r>
              <a:rPr sz="390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考</a:t>
            </a:r>
            <a:endParaRPr lang="en-US" altLang="en-US" sz="3900" dirty="0"/>
          </a:p>
        </p:txBody>
      </p:sp>
      <p:pic>
        <p:nvPicPr>
          <p:cNvPr id="1752" name="picture 17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22812" y="4105655"/>
            <a:ext cx="533745" cy="548223"/>
          </a:xfrm>
          <a:prstGeom prst="rect">
            <a:avLst/>
          </a:prstGeom>
        </p:spPr>
      </p:pic>
      <p:pic>
        <p:nvPicPr>
          <p:cNvPr id="1753" name="picture 17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332988" y="2110740"/>
            <a:ext cx="489203" cy="565403"/>
          </a:xfrm>
          <a:prstGeom prst="rect">
            <a:avLst/>
          </a:prstGeom>
        </p:spPr>
      </p:pic>
      <p:grpSp>
        <p:nvGrpSpPr>
          <p:cNvPr id="276" name="group 27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754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755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756" name="picture 17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1757" name="picture 17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022812" y="3417224"/>
            <a:ext cx="533745" cy="275391"/>
          </a:xfrm>
          <a:prstGeom prst="rect">
            <a:avLst/>
          </a:prstGeom>
        </p:spPr>
      </p:pic>
      <p:pic>
        <p:nvPicPr>
          <p:cNvPr id="1758" name="picture 175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3678485" y="4783698"/>
            <a:ext cx="496199" cy="138958"/>
          </a:xfrm>
          <a:prstGeom prst="rect">
            <a:avLst/>
          </a:prstGeom>
        </p:spPr>
      </p:pic>
      <p:pic>
        <p:nvPicPr>
          <p:cNvPr id="1759" name="picture 175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3678485" y="4338690"/>
            <a:ext cx="496199" cy="138958"/>
          </a:xfrm>
          <a:prstGeom prst="rect">
            <a:avLst/>
          </a:prstGeom>
        </p:spPr>
      </p:pic>
      <p:sp>
        <p:nvSpPr>
          <p:cNvPr id="1760" name="rect"/>
          <p:cNvSpPr/>
          <p:nvPr/>
        </p:nvSpPr>
        <p:spPr>
          <a:xfrm>
            <a:off x="1019301" y="3686936"/>
            <a:ext cx="12700" cy="697230"/>
          </a:xfrm>
          <a:prstGeom prst="rect">
            <a:avLst/>
          </a:prstGeom>
          <a:solidFill>
            <a:srgbClr val="515151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61" name="rect"/>
          <p:cNvSpPr/>
          <p:nvPr/>
        </p:nvSpPr>
        <p:spPr>
          <a:xfrm>
            <a:off x="3673220" y="4469129"/>
            <a:ext cx="19050" cy="323088"/>
          </a:xfrm>
          <a:prstGeom prst="rect">
            <a:avLst/>
          </a:prstGeom>
          <a:solidFill>
            <a:srgbClr val="AD2B2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62" name="rect"/>
          <p:cNvSpPr/>
          <p:nvPr/>
        </p:nvSpPr>
        <p:spPr>
          <a:xfrm>
            <a:off x="4160900" y="4469129"/>
            <a:ext cx="19050" cy="323088"/>
          </a:xfrm>
          <a:prstGeom prst="rect">
            <a:avLst/>
          </a:prstGeom>
          <a:solidFill>
            <a:srgbClr val="AD2B2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textbox 1763"/>
          <p:cNvSpPr/>
          <p:nvPr/>
        </p:nvSpPr>
        <p:spPr>
          <a:xfrm>
            <a:off x="799466" y="1733174"/>
            <a:ext cx="10636250" cy="11550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7780" algn="l" rtl="0" eaLnBrk="0">
              <a:lnSpc>
                <a:spcPts val="1860"/>
              </a:lnSpc>
            </a:pP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</a:t>
            </a:r>
            <a:r>
              <a:rPr sz="1500" spc="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缀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endParaRPr lang="en-US" altLang="en-US" sz="1500" dirty="0"/>
          </a:p>
          <a:p>
            <a:pPr algn="l" rtl="0" eaLnBrk="0">
              <a:lnSpc>
                <a:spcPct val="134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5000"/>
              </a:lnSpc>
              <a:spcBef>
                <a:spcPts val="425"/>
              </a:spcBef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当字段类型为字符串(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varchar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text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等)时，有时候需要索引很长的字符串，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这会让索引变得很大，查询时，浪费大量的磁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盘IO，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影</a:t>
            </a:r>
            <a:endParaRPr lang="en-US" altLang="en-US" sz="14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16000"/>
              </a:lnSpc>
            </a:pPr>
            <a:endParaRPr lang="en-US" altLang="en-US" sz="300" dirty="0"/>
          </a:p>
          <a:p>
            <a:pPr marL="14605" algn="l" rtl="0" eaLnBrk="0">
              <a:lnSpc>
                <a:spcPct val="97000"/>
              </a:lnSpc>
              <a:spcBef>
                <a:spcPts val="5"/>
              </a:spcBef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响查询效率。此时可以只将字符串的一部分前缀，建立索引，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样可以大大节约索引空间，从而提高索引效率。</a:t>
            </a:r>
            <a:endParaRPr lang="en-US" altLang="en-US" sz="1400" dirty="0"/>
          </a:p>
        </p:txBody>
      </p:sp>
      <p:sp>
        <p:nvSpPr>
          <p:cNvPr id="1764" name="textbox 1764"/>
          <p:cNvSpPr/>
          <p:nvPr/>
        </p:nvSpPr>
        <p:spPr>
          <a:xfrm>
            <a:off x="802537" y="4361815"/>
            <a:ext cx="10688955" cy="10877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100" spc="-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100" spc="-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前缀长度</a:t>
            </a:r>
            <a:endParaRPr lang="en-US" altLang="en-US" sz="1400" dirty="0"/>
          </a:p>
          <a:p>
            <a:pPr algn="l" rtl="0" eaLnBrk="0">
              <a:lnSpc>
                <a:spcPct val="108000"/>
              </a:lnSpc>
            </a:pPr>
            <a:endParaRPr lang="en-US" altLang="en-US" sz="1000" dirty="0"/>
          </a:p>
          <a:p>
            <a:pPr marL="363220" algn="l" rtl="0" eaLnBrk="0">
              <a:lnSpc>
                <a:spcPct val="95000"/>
              </a:lnSpc>
              <a:spcBef>
                <a:spcPts val="420"/>
              </a:spcBef>
            </a:pP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可以根据索引的选择性来决定，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而选择性是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指不重复的索引值(基数)和数据表的记录总数的比值，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索引选择性越高则查询效率越高</a:t>
            </a:r>
            <a:endParaRPr lang="en-US" altLang="en-US" sz="14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16000"/>
              </a:lnSpc>
            </a:pPr>
            <a:endParaRPr lang="en-US" altLang="en-US" sz="300" dirty="0"/>
          </a:p>
          <a:p>
            <a:pPr marL="26670" algn="l" rtl="0" eaLnBrk="0">
              <a:lnSpc>
                <a:spcPct val="97000"/>
              </a:lnSpc>
              <a:spcBef>
                <a:spcPts val="5"/>
              </a:spcBef>
            </a:pP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唯一索引的选择性是1，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这是最好的索引选择性，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性能也是最好的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</p:txBody>
      </p:sp>
      <p:graphicFrame>
        <p:nvGraphicFramePr>
          <p:cNvPr id="1765" name="table 1765"/>
          <p:cNvGraphicFramePr>
            <a:graphicFrameLocks noGrp="1"/>
          </p:cNvGraphicFramePr>
          <p:nvPr/>
        </p:nvGraphicFramePr>
        <p:xfrm>
          <a:off x="1150556" y="5518340"/>
          <a:ext cx="10452735" cy="742315"/>
        </p:xfrm>
        <a:graphic>
          <a:graphicData uri="http://schemas.openxmlformats.org/drawingml/2006/table">
            <a:tbl>
              <a:tblPr/>
              <a:tblGrid>
                <a:gridCol w="10452735"/>
              </a:tblGrid>
              <a:tr h="7391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1766" name="picture 17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152143" y="5519928"/>
            <a:ext cx="10450067" cy="739140"/>
          </a:xfrm>
          <a:prstGeom prst="rect">
            <a:avLst/>
          </a:prstGeom>
        </p:spPr>
      </p:pic>
      <p:graphicFrame>
        <p:nvGraphicFramePr>
          <p:cNvPr id="1767" name="table 1767"/>
          <p:cNvGraphicFramePr>
            <a:graphicFrameLocks noGrp="1"/>
          </p:cNvGraphicFramePr>
          <p:nvPr/>
        </p:nvGraphicFramePr>
        <p:xfrm>
          <a:off x="1150556" y="3755072"/>
          <a:ext cx="10452735" cy="398779"/>
        </p:xfrm>
        <a:graphic>
          <a:graphicData uri="http://schemas.openxmlformats.org/drawingml/2006/table">
            <a:tbl>
              <a:tblPr/>
              <a:tblGrid>
                <a:gridCol w="10452735"/>
              </a:tblGrid>
              <a:tr h="39560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768" name="picture 17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52143" y="3756659"/>
            <a:ext cx="10450067" cy="396239"/>
          </a:xfrm>
          <a:prstGeom prst="rect">
            <a:avLst/>
          </a:prstGeom>
        </p:spPr>
      </p:pic>
      <p:pic>
        <p:nvPicPr>
          <p:cNvPr id="1769" name="picture 17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770" name="textbox 1770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771" name="picture 17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1772" name="picture 17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773" name="textbox 1773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1774" name="textbox 1774"/>
          <p:cNvSpPr/>
          <p:nvPr/>
        </p:nvSpPr>
        <p:spPr>
          <a:xfrm>
            <a:off x="802054" y="1112723"/>
            <a:ext cx="1013460" cy="305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索引使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2000" dirty="0"/>
          </a:p>
        </p:txBody>
      </p:sp>
      <p:grpSp>
        <p:nvGrpSpPr>
          <p:cNvPr id="278" name="group 27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775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776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777" name="picture 17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1778" name="textbox 1778"/>
          <p:cNvSpPr/>
          <p:nvPr/>
        </p:nvSpPr>
        <p:spPr>
          <a:xfrm>
            <a:off x="802511" y="3508623"/>
            <a:ext cx="729615" cy="2349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100" spc="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语法</a:t>
            </a:r>
            <a:endParaRPr lang="en-US" altLang="en-US" sz="14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9" name="picture 17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308853" y="4167378"/>
            <a:ext cx="3433826" cy="1034034"/>
          </a:xfrm>
          <a:prstGeom prst="rect">
            <a:avLst/>
          </a:prstGeom>
        </p:spPr>
      </p:pic>
      <p:sp>
        <p:nvSpPr>
          <p:cNvPr id="1780" name="rect"/>
          <p:cNvSpPr/>
          <p:nvPr/>
        </p:nvSpPr>
        <p:spPr>
          <a:xfrm>
            <a:off x="7429500" y="4953000"/>
            <a:ext cx="356616" cy="257555"/>
          </a:xfrm>
          <a:prstGeom prst="rect">
            <a:avLst/>
          </a:prstGeom>
          <a:solidFill>
            <a:srgbClr val="BFBFB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81" name="path"/>
          <p:cNvSpPr/>
          <p:nvPr/>
        </p:nvSpPr>
        <p:spPr>
          <a:xfrm>
            <a:off x="7423150" y="4946650"/>
            <a:ext cx="191007" cy="270255"/>
          </a:xfrm>
          <a:custGeom>
            <a:avLst/>
            <a:gdLst/>
            <a:ahLst/>
            <a:cxnLst/>
            <a:rect l="0" t="0" r="0" b="0"/>
            <a:pathLst>
              <a:path w="300" h="425">
                <a:moveTo>
                  <a:pt x="10" y="415"/>
                </a:moveTo>
                <a:lnTo>
                  <a:pt x="290" y="415"/>
                </a:lnTo>
                <a:lnTo>
                  <a:pt x="290" y="10"/>
                </a:lnTo>
                <a:lnTo>
                  <a:pt x="10" y="10"/>
                </a:lnTo>
                <a:lnTo>
                  <a:pt x="10" y="415"/>
                </a:lnTo>
                <a:close/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1782" name="table 1782"/>
          <p:cNvGraphicFramePr>
            <a:graphicFrameLocks noGrp="1"/>
          </p:cNvGraphicFramePr>
          <p:nvPr/>
        </p:nvGraphicFramePr>
        <p:xfrm>
          <a:off x="6420358" y="5573014"/>
          <a:ext cx="688974" cy="758825"/>
        </p:xfrm>
        <a:graphic>
          <a:graphicData uri="http://schemas.openxmlformats.org/drawingml/2006/table">
            <a:tbl>
              <a:tblPr/>
              <a:tblGrid>
                <a:gridCol w="345439"/>
                <a:gridCol w="343534"/>
              </a:tblGrid>
              <a:tr h="3232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8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41910" algn="l" rtl="0" eaLnBrk="0">
                        <a:lnSpc>
                          <a:spcPct val="73000"/>
                        </a:lnSpc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8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34925" algn="l" rtl="0" eaLnBrk="0">
                        <a:lnSpc>
                          <a:spcPct val="73000"/>
                        </a:lnSpc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56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</a:pPr>
                      <a:endParaRPr lang="en-US" altLang="en-US" sz="1000" dirty="0"/>
                    </a:p>
                    <a:p>
                      <a:pPr marL="149860" algn="l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140335" algn="l" rtl="0" eaLnBrk="0">
                        <a:lnSpc>
                          <a:spcPct val="79000"/>
                        </a:lnSpc>
                      </a:pPr>
                      <a:r>
                        <a:rPr sz="90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sp>
        <p:nvSpPr>
          <p:cNvPr id="1783" name="path"/>
          <p:cNvSpPr/>
          <p:nvPr/>
        </p:nvSpPr>
        <p:spPr>
          <a:xfrm>
            <a:off x="6762206" y="5204871"/>
            <a:ext cx="759784" cy="386654"/>
          </a:xfrm>
          <a:custGeom>
            <a:avLst/>
            <a:gdLst/>
            <a:ahLst/>
            <a:cxnLst/>
            <a:rect l="0" t="0" r="0" b="0"/>
            <a:pathLst>
              <a:path w="1196" h="608">
                <a:moveTo>
                  <a:pt x="1192" y="8"/>
                </a:moveTo>
                <a:lnTo>
                  <a:pt x="4" y="599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1784" name="table 1784"/>
          <p:cNvGraphicFramePr>
            <a:graphicFrameLocks noGrp="1"/>
          </p:cNvGraphicFramePr>
          <p:nvPr/>
        </p:nvGraphicFramePr>
        <p:xfrm>
          <a:off x="7703566" y="4678426"/>
          <a:ext cx="274320" cy="536575"/>
        </p:xfrm>
        <a:graphic>
          <a:graphicData uri="http://schemas.openxmlformats.org/drawingml/2006/table">
            <a:tbl>
              <a:tblPr/>
              <a:tblGrid>
                <a:gridCol w="82550"/>
                <a:gridCol w="191770"/>
              </a:tblGrid>
              <a:tr h="271145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600" dirty="0"/>
                    </a:p>
                    <a:p>
                      <a:pPr marL="24130" algn="l" rtl="0" eaLnBrk="0">
                        <a:lnSpc>
                          <a:spcPts val="990"/>
                        </a:lnSpc>
                        <a:spcBef>
                          <a:spcPts val="0"/>
                        </a:spcBef>
                      </a:pPr>
                      <a:r>
                        <a:rPr sz="8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caoc</a:t>
                      </a:r>
                      <a:r>
                        <a:rPr sz="8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42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sp>
        <p:nvSpPr>
          <p:cNvPr id="1785" name="path"/>
          <p:cNvSpPr/>
          <p:nvPr/>
        </p:nvSpPr>
        <p:spPr>
          <a:xfrm>
            <a:off x="7604506" y="4946650"/>
            <a:ext cx="181609" cy="270255"/>
          </a:xfrm>
          <a:custGeom>
            <a:avLst/>
            <a:gdLst/>
            <a:ahLst/>
            <a:cxnLst/>
            <a:rect l="0" t="0" r="0" b="0"/>
            <a:pathLst>
              <a:path w="285" h="425">
                <a:moveTo>
                  <a:pt x="10" y="415"/>
                </a:moveTo>
                <a:lnTo>
                  <a:pt x="285" y="415"/>
                </a:lnTo>
                <a:moveTo>
                  <a:pt x="285" y="10"/>
                </a:moveTo>
                <a:lnTo>
                  <a:pt x="10" y="10"/>
                </a:lnTo>
                <a:lnTo>
                  <a:pt x="10" y="415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86" name="path"/>
          <p:cNvSpPr/>
          <p:nvPr/>
        </p:nvSpPr>
        <p:spPr>
          <a:xfrm>
            <a:off x="7691373" y="5210532"/>
            <a:ext cx="14097" cy="374697"/>
          </a:xfrm>
          <a:custGeom>
            <a:avLst/>
            <a:gdLst/>
            <a:ahLst/>
            <a:cxnLst/>
            <a:rect l="0" t="0" r="0" b="0"/>
            <a:pathLst>
              <a:path w="22" h="590">
                <a:moveTo>
                  <a:pt x="10" y="0"/>
                </a:moveTo>
                <a:lnTo>
                  <a:pt x="12" y="590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1787" name="table 1787"/>
          <p:cNvGraphicFramePr>
            <a:graphicFrameLocks noGrp="1"/>
          </p:cNvGraphicFramePr>
          <p:nvPr/>
        </p:nvGraphicFramePr>
        <p:xfrm>
          <a:off x="7351521" y="5579109"/>
          <a:ext cx="687705" cy="758825"/>
        </p:xfrm>
        <a:graphic>
          <a:graphicData uri="http://schemas.openxmlformats.org/drawingml/2006/table">
            <a:tbl>
              <a:tblPr/>
              <a:tblGrid>
                <a:gridCol w="344804"/>
                <a:gridCol w="342900"/>
              </a:tblGrid>
              <a:tr h="3232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8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41910" algn="l" rtl="0" eaLnBrk="0">
                        <a:lnSpc>
                          <a:spcPct val="73000"/>
                        </a:lnSpc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199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0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700" dirty="0"/>
                    </a:p>
                    <a:p>
                      <a:pPr marL="66040" algn="l" rtl="0" eaLnBrk="0">
                        <a:lnSpc>
                          <a:spcPct val="89000"/>
                        </a:lnSpc>
                        <a:spcBef>
                          <a:spcPts val="5"/>
                        </a:spcBef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baiq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56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1000" dirty="0"/>
                    </a:p>
                    <a:p>
                      <a:pPr marL="149225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lang="en-US" altLang="en-US" sz="100" dirty="0"/>
                    </a:p>
                    <a:p>
                      <a:pPr marL="116205" algn="l" rtl="0" eaLnBrk="0">
                        <a:lnSpc>
                          <a:spcPct val="79000"/>
                        </a:lnSpc>
                      </a:pPr>
                      <a:r>
                        <a:rPr sz="9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0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pic>
        <p:nvPicPr>
          <p:cNvPr id="1788" name="picture 17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031480" y="5700941"/>
            <a:ext cx="273431" cy="78054"/>
          </a:xfrm>
          <a:prstGeom prst="rect">
            <a:avLst/>
          </a:prstGeom>
        </p:spPr>
      </p:pic>
      <p:graphicFrame>
        <p:nvGraphicFramePr>
          <p:cNvPr id="1789" name="table 1789"/>
          <p:cNvGraphicFramePr>
            <a:graphicFrameLocks noGrp="1"/>
          </p:cNvGraphicFramePr>
          <p:nvPr/>
        </p:nvGraphicFramePr>
        <p:xfrm>
          <a:off x="8293354" y="5573014"/>
          <a:ext cx="688975" cy="758825"/>
        </p:xfrm>
        <a:graphic>
          <a:graphicData uri="http://schemas.openxmlformats.org/drawingml/2006/table">
            <a:tbl>
              <a:tblPr/>
              <a:tblGrid>
                <a:gridCol w="345439"/>
                <a:gridCol w="343534"/>
              </a:tblGrid>
              <a:tr h="3232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700" dirty="0"/>
                    </a:p>
                    <a:p>
                      <a:pPr marL="48895" algn="l" rtl="0" eaLnBrk="0">
                        <a:lnSpc>
                          <a:spcPts val="1105"/>
                        </a:lnSpc>
                        <a:spcBef>
                          <a:spcPts val="5"/>
                        </a:spcBef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cao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ca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36195" algn="l" rtl="0" eaLnBrk="0">
                        <a:lnSpc>
                          <a:spcPct val="88000"/>
                        </a:lnSpc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cheng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56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</a:pPr>
                      <a:endParaRPr lang="en-US" altLang="en-US" sz="1000" dirty="0"/>
                    </a:p>
                    <a:p>
                      <a:pPr marL="151130" algn="l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142240" algn="l" rtl="0" eaLnBrk="0">
                        <a:lnSpc>
                          <a:spcPct val="79000"/>
                        </a:lnSpc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pic>
        <p:nvPicPr>
          <p:cNvPr id="1790" name="picture 17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971788" y="5694845"/>
            <a:ext cx="273431" cy="78054"/>
          </a:xfrm>
          <a:prstGeom prst="rect">
            <a:avLst/>
          </a:prstGeom>
        </p:spPr>
      </p:pic>
      <p:graphicFrame>
        <p:nvGraphicFramePr>
          <p:cNvPr id="1791" name="table 1791"/>
          <p:cNvGraphicFramePr>
            <a:graphicFrameLocks noGrp="1"/>
          </p:cNvGraphicFramePr>
          <p:nvPr/>
        </p:nvGraphicFramePr>
        <p:xfrm>
          <a:off x="9233661" y="5566917"/>
          <a:ext cx="688975" cy="758825"/>
        </p:xfrm>
        <a:graphic>
          <a:graphicData uri="http://schemas.openxmlformats.org/drawingml/2006/table">
            <a:tbl>
              <a:tblPr/>
              <a:tblGrid>
                <a:gridCol w="344170"/>
                <a:gridCol w="344804"/>
              </a:tblGrid>
              <a:tr h="3232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700" dirty="0"/>
                    </a:p>
                    <a:p>
                      <a:pPr marL="54610" algn="l" rtl="0" eaLnBrk="0">
                        <a:lnSpc>
                          <a:spcPct val="89000"/>
                        </a:lnSpc>
                        <a:spcBef>
                          <a:spcPts val="5"/>
                        </a:spcBef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daq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ia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50800" algn="l" rtl="0" eaLnBrk="0">
                        <a:lnSpc>
                          <a:spcPct val="88000"/>
                        </a:lnSpc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lun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_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56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</a:pPr>
                      <a:endParaRPr lang="en-US" altLang="en-US" sz="1000" dirty="0"/>
                    </a:p>
                    <a:p>
                      <a:pPr marL="149860" algn="l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144145" algn="l" rtl="0" eaLnBrk="0">
                        <a:lnSpc>
                          <a:spcPct val="78000"/>
                        </a:lnSpc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7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pic>
        <p:nvPicPr>
          <p:cNvPr id="1792" name="picture 17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910571" y="5694845"/>
            <a:ext cx="273431" cy="78054"/>
          </a:xfrm>
          <a:prstGeom prst="rect">
            <a:avLst/>
          </a:prstGeom>
        </p:spPr>
      </p:pic>
      <p:graphicFrame>
        <p:nvGraphicFramePr>
          <p:cNvPr id="1793" name="table 1793"/>
          <p:cNvGraphicFramePr>
            <a:graphicFrameLocks noGrp="1"/>
          </p:cNvGraphicFramePr>
          <p:nvPr/>
        </p:nvGraphicFramePr>
        <p:xfrm>
          <a:off x="10172446" y="5566917"/>
          <a:ext cx="688975" cy="768984"/>
        </p:xfrm>
        <a:graphic>
          <a:graphicData uri="http://schemas.openxmlformats.org/drawingml/2006/table">
            <a:tbl>
              <a:tblPr/>
              <a:tblGrid>
                <a:gridCol w="340359"/>
                <a:gridCol w="348615"/>
              </a:tblGrid>
              <a:tr h="3232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800" dirty="0"/>
                    </a:p>
                    <a:p>
                      <a:pPr marL="5842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lvb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u</a:t>
                      </a: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700" dirty="0"/>
                    </a:p>
                    <a:p>
                      <a:pPr marL="55880" algn="l" rtl="0" eaLnBrk="0">
                        <a:lnSpc>
                          <a:spcPct val="89000"/>
                        </a:lnSpc>
                        <a:spcBef>
                          <a:spcPts val="5"/>
                        </a:spcBef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xia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oy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76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</a:pPr>
                      <a:endParaRPr lang="en-US" altLang="en-US" sz="1000" dirty="0"/>
                    </a:p>
                    <a:p>
                      <a:pPr marL="154940" algn="l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lang="en-US" altLang="en-US" sz="100" dirty="0"/>
                    </a:p>
                    <a:p>
                      <a:pPr marL="147955" algn="l" rtl="0" eaLnBrk="0">
                        <a:lnSpc>
                          <a:spcPct val="79000"/>
                        </a:lnSpc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sp>
        <p:nvSpPr>
          <p:cNvPr id="1794" name="path"/>
          <p:cNvSpPr/>
          <p:nvPr/>
        </p:nvSpPr>
        <p:spPr>
          <a:xfrm>
            <a:off x="9576737" y="5201660"/>
            <a:ext cx="342549" cy="367167"/>
          </a:xfrm>
          <a:custGeom>
            <a:avLst/>
            <a:gdLst/>
            <a:ahLst/>
            <a:cxnLst/>
            <a:rect l="0" t="0" r="0" b="0"/>
            <a:pathLst>
              <a:path w="539" h="578">
                <a:moveTo>
                  <a:pt x="532" y="6"/>
                </a:moveTo>
                <a:lnTo>
                  <a:pt x="7" y="571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95" name="path"/>
          <p:cNvSpPr/>
          <p:nvPr/>
        </p:nvSpPr>
        <p:spPr>
          <a:xfrm>
            <a:off x="10054453" y="5201008"/>
            <a:ext cx="459885" cy="368470"/>
          </a:xfrm>
          <a:custGeom>
            <a:avLst/>
            <a:gdLst/>
            <a:ahLst/>
            <a:cxnLst/>
            <a:rect l="0" t="0" r="0" b="0"/>
            <a:pathLst>
              <a:path w="724" h="580">
                <a:moveTo>
                  <a:pt x="6" y="7"/>
                </a:moveTo>
                <a:lnTo>
                  <a:pt x="718" y="572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1796" name="table 1796"/>
          <p:cNvGraphicFramePr>
            <a:graphicFrameLocks noGrp="1"/>
          </p:cNvGraphicFramePr>
          <p:nvPr/>
        </p:nvGraphicFramePr>
        <p:xfrm>
          <a:off x="9831069" y="4689094"/>
          <a:ext cx="353695" cy="530860"/>
        </p:xfrm>
        <a:graphic>
          <a:graphicData uri="http://schemas.openxmlformats.org/drawingml/2006/table">
            <a:tbl>
              <a:tblPr/>
              <a:tblGrid>
                <a:gridCol w="177800"/>
                <a:gridCol w="175895"/>
              </a:tblGrid>
              <a:tr h="268604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600" dirty="0"/>
                    </a:p>
                    <a:p>
                      <a:pPr marL="59055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lvb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u</a:t>
                      </a: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25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sp>
        <p:nvSpPr>
          <p:cNvPr id="1797" name="rect"/>
          <p:cNvSpPr/>
          <p:nvPr/>
        </p:nvSpPr>
        <p:spPr>
          <a:xfrm>
            <a:off x="7469123" y="2304288"/>
            <a:ext cx="542544" cy="259079"/>
          </a:xfrm>
          <a:prstGeom prst="rect">
            <a:avLst/>
          </a:prstGeom>
          <a:solidFill>
            <a:srgbClr val="BFBFB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80" name="group 280"/>
          <p:cNvGrpSpPr/>
          <p:nvPr/>
        </p:nvGrpSpPr>
        <p:grpSpPr>
          <a:xfrm rot="21600000">
            <a:off x="7462773" y="2031238"/>
            <a:ext cx="555244" cy="538479"/>
            <a:chOff x="0" y="0"/>
            <a:chExt cx="555244" cy="538479"/>
          </a:xfrm>
        </p:grpSpPr>
        <p:sp>
          <p:nvSpPr>
            <p:cNvPr id="1798" name="path"/>
            <p:cNvSpPr/>
            <p:nvPr/>
          </p:nvSpPr>
          <p:spPr>
            <a:xfrm>
              <a:off x="0" y="0"/>
              <a:ext cx="555244" cy="538479"/>
            </a:xfrm>
            <a:custGeom>
              <a:avLst/>
              <a:gdLst/>
              <a:ahLst/>
              <a:cxnLst/>
              <a:rect l="0" t="0" r="0" b="0"/>
              <a:pathLst>
                <a:path w="874" h="847">
                  <a:moveTo>
                    <a:pt x="10" y="425"/>
                  </a:moveTo>
                  <a:lnTo>
                    <a:pt x="451" y="425"/>
                  </a:lnTo>
                  <a:lnTo>
                    <a:pt x="451" y="10"/>
                  </a:lnTo>
                  <a:lnTo>
                    <a:pt x="10" y="10"/>
                  </a:lnTo>
                  <a:lnTo>
                    <a:pt x="10" y="425"/>
                  </a:lnTo>
                  <a:close/>
                  <a:moveTo>
                    <a:pt x="10" y="835"/>
                  </a:moveTo>
                  <a:lnTo>
                    <a:pt x="293" y="835"/>
                  </a:lnTo>
                  <a:lnTo>
                    <a:pt x="293" y="430"/>
                  </a:lnTo>
                  <a:lnTo>
                    <a:pt x="10" y="430"/>
                  </a:lnTo>
                  <a:lnTo>
                    <a:pt x="10" y="835"/>
                  </a:lnTo>
                  <a:close/>
                  <a:moveTo>
                    <a:pt x="451" y="425"/>
                  </a:moveTo>
                  <a:lnTo>
                    <a:pt x="864" y="425"/>
                  </a:lnTo>
                  <a:lnTo>
                    <a:pt x="864" y="10"/>
                  </a:lnTo>
                  <a:lnTo>
                    <a:pt x="451" y="10"/>
                  </a:lnTo>
                  <a:lnTo>
                    <a:pt x="451" y="425"/>
                  </a:lnTo>
                  <a:close/>
                  <a:moveTo>
                    <a:pt x="295" y="837"/>
                  </a:moveTo>
                  <a:lnTo>
                    <a:pt x="571" y="837"/>
                  </a:lnTo>
                  <a:lnTo>
                    <a:pt x="571" y="432"/>
                  </a:lnTo>
                  <a:lnTo>
                    <a:pt x="295" y="432"/>
                  </a:lnTo>
                  <a:lnTo>
                    <a:pt x="295" y="837"/>
                  </a:lnTo>
                  <a:close/>
                  <a:moveTo>
                    <a:pt x="571" y="835"/>
                  </a:moveTo>
                  <a:lnTo>
                    <a:pt x="864" y="835"/>
                  </a:lnTo>
                  <a:lnTo>
                    <a:pt x="864" y="430"/>
                  </a:lnTo>
                  <a:lnTo>
                    <a:pt x="571" y="430"/>
                  </a:lnTo>
                  <a:lnTo>
                    <a:pt x="571" y="835"/>
                  </a:lnTo>
                  <a:close/>
                </a:path>
              </a:pathLst>
            </a:custGeom>
            <a:noFill/>
            <a:ln w="12700" cap="flat">
              <a:solidFill>
                <a:srgbClr val="AD2B2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799" name="textbox 1799"/>
            <p:cNvSpPr/>
            <p:nvPr/>
          </p:nvSpPr>
          <p:spPr>
            <a:xfrm>
              <a:off x="-12700" y="-12700"/>
              <a:ext cx="581025" cy="59944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6000"/>
                </a:lnSpc>
              </a:pPr>
              <a:endParaRPr lang="en-US" altLang="en-US" sz="600" dirty="0"/>
            </a:p>
            <a:p>
              <a:pPr marL="128270" algn="l" rtl="0" eaLnBrk="0">
                <a:lnSpc>
                  <a:spcPct val="73000"/>
                </a:lnSpc>
                <a:spcBef>
                  <a:spcPts val="5"/>
                </a:spcBef>
              </a:pPr>
              <a:r>
                <a:rPr sz="1200" spc="3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3</a:t>
              </a:r>
              <a:r>
                <a:rPr sz="1200" spc="3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   </a:t>
              </a:r>
              <a:r>
                <a:rPr sz="1200" spc="2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12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5</a:t>
              </a:r>
              <a:endParaRPr lang="en-US" altLang="en-US" sz="1200" dirty="0"/>
            </a:p>
          </p:txBody>
        </p:sp>
      </p:grpSp>
      <p:sp>
        <p:nvSpPr>
          <p:cNvPr id="1800" name="rect"/>
          <p:cNvSpPr/>
          <p:nvPr/>
        </p:nvSpPr>
        <p:spPr>
          <a:xfrm>
            <a:off x="7729473" y="2563328"/>
            <a:ext cx="15747" cy="483441"/>
          </a:xfrm>
          <a:prstGeom prst="rect">
            <a:avLst/>
          </a:prstGeom>
          <a:solidFill>
            <a:srgbClr val="AD2B2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1801" name="table 1801"/>
          <p:cNvGraphicFramePr>
            <a:graphicFrameLocks noGrp="1"/>
          </p:cNvGraphicFramePr>
          <p:nvPr/>
        </p:nvGraphicFramePr>
        <p:xfrm>
          <a:off x="6459982" y="2925826"/>
          <a:ext cx="690879" cy="758825"/>
        </p:xfrm>
        <a:graphic>
          <a:graphicData uri="http://schemas.openxmlformats.org/drawingml/2006/table">
            <a:tbl>
              <a:tblPr/>
              <a:tblGrid>
                <a:gridCol w="345439"/>
                <a:gridCol w="345440"/>
              </a:tblGrid>
              <a:tr h="3232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700" dirty="0"/>
                    </a:p>
                    <a:p>
                      <a:pPr marL="15113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700" dirty="0"/>
                    </a:p>
                    <a:p>
                      <a:pPr marL="13906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56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93980" algn="l" rtl="0" eaLnBrk="0">
                        <a:lnSpc>
                          <a:spcPts val="1105"/>
                        </a:lnSpc>
                      </a:pPr>
                      <a:r>
                        <a:rPr sz="9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marL="86360" algn="l" rtl="0" eaLnBrk="0">
                        <a:lnSpc>
                          <a:spcPts val="1105"/>
                        </a:lnSpc>
                      </a:pPr>
                      <a:r>
                        <a:rPr sz="9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</a:tbl>
          </a:graphicData>
        </a:graphic>
      </p:graphicFrame>
      <p:sp>
        <p:nvSpPr>
          <p:cNvPr id="1802" name="path"/>
          <p:cNvSpPr/>
          <p:nvPr/>
        </p:nvSpPr>
        <p:spPr>
          <a:xfrm>
            <a:off x="6801830" y="2556159"/>
            <a:ext cx="759784" cy="386654"/>
          </a:xfrm>
          <a:custGeom>
            <a:avLst/>
            <a:gdLst/>
            <a:ahLst/>
            <a:cxnLst/>
            <a:rect l="0" t="0" r="0" b="0"/>
            <a:pathLst>
              <a:path w="1196" h="608">
                <a:moveTo>
                  <a:pt x="1192" y="8"/>
                </a:moveTo>
                <a:lnTo>
                  <a:pt x="4" y="599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1803" name="table 1803"/>
          <p:cNvGraphicFramePr>
            <a:graphicFrameLocks noGrp="1"/>
          </p:cNvGraphicFramePr>
          <p:nvPr/>
        </p:nvGraphicFramePr>
        <p:xfrm>
          <a:off x="7391146" y="2931922"/>
          <a:ext cx="688975" cy="758825"/>
        </p:xfrm>
        <a:graphic>
          <a:graphicData uri="http://schemas.openxmlformats.org/drawingml/2006/table">
            <a:tbl>
              <a:tblPr/>
              <a:tblGrid>
                <a:gridCol w="345440"/>
                <a:gridCol w="343534"/>
              </a:tblGrid>
              <a:tr h="3232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700" dirty="0"/>
                    </a:p>
                    <a:p>
                      <a:pPr marL="14478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700" dirty="0"/>
                    </a:p>
                    <a:p>
                      <a:pPr marL="13335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56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marL="92075" algn="l" rtl="0" eaLnBrk="0">
                        <a:lnSpc>
                          <a:spcPts val="1105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marL="86360" algn="l" rtl="0" eaLnBrk="0">
                        <a:lnSpc>
                          <a:spcPts val="1105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</a:tbl>
          </a:graphicData>
        </a:graphic>
      </p:graphicFrame>
      <p:pic>
        <p:nvPicPr>
          <p:cNvPr id="1804" name="picture 18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071104" y="3053715"/>
            <a:ext cx="273430" cy="78104"/>
          </a:xfrm>
          <a:prstGeom prst="rect">
            <a:avLst/>
          </a:prstGeom>
        </p:spPr>
      </p:pic>
      <p:graphicFrame>
        <p:nvGraphicFramePr>
          <p:cNvPr id="1805" name="table 1805"/>
          <p:cNvGraphicFramePr>
            <a:graphicFrameLocks noGrp="1"/>
          </p:cNvGraphicFramePr>
          <p:nvPr/>
        </p:nvGraphicFramePr>
        <p:xfrm>
          <a:off x="8332977" y="2925826"/>
          <a:ext cx="688975" cy="758825"/>
        </p:xfrm>
        <a:graphic>
          <a:graphicData uri="http://schemas.openxmlformats.org/drawingml/2006/table">
            <a:tbl>
              <a:tblPr/>
              <a:tblGrid>
                <a:gridCol w="345440"/>
                <a:gridCol w="343534"/>
              </a:tblGrid>
              <a:tr h="3232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700" dirty="0"/>
                    </a:p>
                    <a:p>
                      <a:pPr marL="14605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700" dirty="0"/>
                    </a:p>
                    <a:p>
                      <a:pPr marL="13843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56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marL="93345" algn="l" rtl="0" eaLnBrk="0">
                        <a:lnSpc>
                          <a:spcPts val="1105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marL="86995" algn="l" rtl="0" eaLnBrk="0">
                        <a:lnSpc>
                          <a:spcPts val="1105"/>
                        </a:lnSpc>
                      </a:pPr>
                      <a:r>
                        <a:rPr sz="9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</a:tbl>
          </a:graphicData>
        </a:graphic>
      </p:graphicFrame>
      <p:pic>
        <p:nvPicPr>
          <p:cNvPr id="1806" name="picture 18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011411" y="3047619"/>
            <a:ext cx="273431" cy="78105"/>
          </a:xfrm>
          <a:prstGeom prst="rect">
            <a:avLst/>
          </a:prstGeom>
        </p:spPr>
      </p:pic>
      <p:graphicFrame>
        <p:nvGraphicFramePr>
          <p:cNvPr id="1807" name="table 1807"/>
          <p:cNvGraphicFramePr>
            <a:graphicFrameLocks noGrp="1"/>
          </p:cNvGraphicFramePr>
          <p:nvPr/>
        </p:nvGraphicFramePr>
        <p:xfrm>
          <a:off x="9273285" y="2919729"/>
          <a:ext cx="688975" cy="759460"/>
        </p:xfrm>
        <a:graphic>
          <a:graphicData uri="http://schemas.openxmlformats.org/drawingml/2006/table">
            <a:tbl>
              <a:tblPr/>
              <a:tblGrid>
                <a:gridCol w="345440"/>
                <a:gridCol w="343534"/>
              </a:tblGrid>
              <a:tr h="3232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700" dirty="0"/>
                    </a:p>
                    <a:p>
                      <a:pPr marL="14478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7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700" dirty="0"/>
                    </a:p>
                    <a:p>
                      <a:pPr marL="13589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marL="92710" algn="l" rtl="0" eaLnBrk="0">
                        <a:lnSpc>
                          <a:spcPts val="1105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marL="86360" algn="l" rtl="0" eaLnBrk="0">
                        <a:lnSpc>
                          <a:spcPts val="1105"/>
                        </a:lnSpc>
                      </a:pPr>
                      <a:r>
                        <a:rPr sz="9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</a:tbl>
          </a:graphicData>
        </a:graphic>
      </p:graphicFrame>
      <p:pic>
        <p:nvPicPr>
          <p:cNvPr id="1808" name="picture 18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950196" y="3047619"/>
            <a:ext cx="273430" cy="78105"/>
          </a:xfrm>
          <a:prstGeom prst="rect">
            <a:avLst/>
          </a:prstGeom>
        </p:spPr>
      </p:pic>
      <p:graphicFrame>
        <p:nvGraphicFramePr>
          <p:cNvPr id="1809" name="table 1809"/>
          <p:cNvGraphicFramePr>
            <a:graphicFrameLocks noGrp="1"/>
          </p:cNvGraphicFramePr>
          <p:nvPr/>
        </p:nvGraphicFramePr>
        <p:xfrm>
          <a:off x="10212069" y="2919729"/>
          <a:ext cx="690880" cy="759460"/>
        </p:xfrm>
        <a:graphic>
          <a:graphicData uri="http://schemas.openxmlformats.org/drawingml/2006/table">
            <a:tbl>
              <a:tblPr/>
              <a:tblGrid>
                <a:gridCol w="345440"/>
                <a:gridCol w="345439"/>
              </a:tblGrid>
              <a:tr h="3232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700" dirty="0"/>
                    </a:p>
                    <a:p>
                      <a:pPr marL="14478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700" dirty="0"/>
                    </a:p>
                    <a:p>
                      <a:pPr marL="10604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r>
                        <a:rPr sz="12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0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marL="93345" algn="l" rtl="0" eaLnBrk="0">
                        <a:lnSpc>
                          <a:spcPts val="1105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marL="86995" algn="l" rtl="0" eaLnBrk="0">
                        <a:lnSpc>
                          <a:spcPts val="1105"/>
                        </a:lnSpc>
                      </a:pPr>
                      <a:r>
                        <a:rPr sz="9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</a:tbl>
          </a:graphicData>
        </a:graphic>
      </p:graphicFrame>
      <p:sp>
        <p:nvSpPr>
          <p:cNvPr id="1810" name="path"/>
          <p:cNvSpPr/>
          <p:nvPr/>
        </p:nvSpPr>
        <p:spPr>
          <a:xfrm>
            <a:off x="9068884" y="4383081"/>
            <a:ext cx="920740" cy="310146"/>
          </a:xfrm>
          <a:custGeom>
            <a:avLst/>
            <a:gdLst/>
            <a:ahLst/>
            <a:cxnLst/>
            <a:rect l="0" t="0" r="0" b="0"/>
            <a:pathLst>
              <a:path w="1449" h="488">
                <a:moveTo>
                  <a:pt x="3" y="9"/>
                </a:moveTo>
                <a:lnTo>
                  <a:pt x="1446" y="478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1811" name="table 1811"/>
          <p:cNvGraphicFramePr>
            <a:graphicFrameLocks noGrp="1"/>
          </p:cNvGraphicFramePr>
          <p:nvPr/>
        </p:nvGraphicFramePr>
        <p:xfrm>
          <a:off x="8774938" y="1371345"/>
          <a:ext cx="384175" cy="477520"/>
        </p:xfrm>
        <a:graphic>
          <a:graphicData uri="http://schemas.openxmlformats.org/drawingml/2006/table">
            <a:tbl>
              <a:tblPr/>
              <a:tblGrid>
                <a:gridCol w="190500"/>
                <a:gridCol w="193675"/>
              </a:tblGrid>
              <a:tr h="269239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12" name="table 1812"/>
          <p:cNvGraphicFramePr>
            <a:graphicFrameLocks noGrp="1"/>
          </p:cNvGraphicFramePr>
          <p:nvPr/>
        </p:nvGraphicFramePr>
        <p:xfrm>
          <a:off x="9876790" y="2032761"/>
          <a:ext cx="353695" cy="530225"/>
        </p:xfrm>
        <a:graphic>
          <a:graphicData uri="http://schemas.openxmlformats.org/drawingml/2006/table">
            <a:tbl>
              <a:tblPr/>
              <a:tblGrid>
                <a:gridCol w="177800"/>
                <a:gridCol w="175895"/>
              </a:tblGrid>
              <a:tr h="267970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600" dirty="0"/>
                    </a:p>
                    <a:p>
                      <a:pPr marL="14541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25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sp>
        <p:nvSpPr>
          <p:cNvPr id="1813" name="path"/>
          <p:cNvSpPr/>
          <p:nvPr/>
        </p:nvSpPr>
        <p:spPr>
          <a:xfrm>
            <a:off x="9617987" y="2552840"/>
            <a:ext cx="358347" cy="367383"/>
          </a:xfrm>
          <a:custGeom>
            <a:avLst/>
            <a:gdLst/>
            <a:ahLst/>
            <a:cxnLst/>
            <a:rect l="0" t="0" r="0" b="0"/>
            <a:pathLst>
              <a:path w="564" h="578">
                <a:moveTo>
                  <a:pt x="557" y="6"/>
                </a:moveTo>
                <a:lnTo>
                  <a:pt x="7" y="571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14" name="path"/>
          <p:cNvSpPr/>
          <p:nvPr/>
        </p:nvSpPr>
        <p:spPr>
          <a:xfrm>
            <a:off x="10133486" y="2552475"/>
            <a:ext cx="421580" cy="368114"/>
          </a:xfrm>
          <a:custGeom>
            <a:avLst/>
            <a:gdLst/>
            <a:ahLst/>
            <a:cxnLst/>
            <a:rect l="0" t="0" r="0" b="0"/>
            <a:pathLst>
              <a:path w="663" h="579">
                <a:moveTo>
                  <a:pt x="6" y="7"/>
                </a:moveTo>
                <a:lnTo>
                  <a:pt x="657" y="572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15" name="textbox 1815"/>
          <p:cNvSpPr/>
          <p:nvPr/>
        </p:nvSpPr>
        <p:spPr>
          <a:xfrm>
            <a:off x="9143015" y="1523187"/>
            <a:ext cx="1495425" cy="5391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algn="r" rtl="0" eaLnBrk="0">
              <a:lnSpc>
                <a:spcPct val="98000"/>
              </a:lnSpc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聚集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endParaRPr lang="en-US" altLang="en-US" sz="1200" dirty="0"/>
          </a:p>
          <a:p>
            <a:pPr algn="l" rtl="0" eaLnBrk="0">
              <a:lnSpc>
                <a:spcPct val="101000"/>
              </a:lnSpc>
            </a:pPr>
            <a:endParaRPr lang="en-US" altLang="en-US" sz="700" dirty="0"/>
          </a:p>
          <a:p>
            <a:pPr marL="882015" algn="l" rtl="0" eaLnBrk="0">
              <a:lnSpc>
                <a:spcPct val="96000"/>
              </a:lnSpc>
              <a:spcBef>
                <a:spcPts val="5"/>
              </a:spcBef>
              <a:tabLst>
                <a:tab pos="911860" algn="l"/>
              </a:tabLst>
            </a:pP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100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(i</a:t>
            </a: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</a:t>
            </a:r>
            <a:r>
              <a:rPr sz="100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lang="en-US" altLang="en-US" sz="1000" dirty="0"/>
          </a:p>
        </p:txBody>
      </p:sp>
      <p:sp>
        <p:nvSpPr>
          <p:cNvPr id="1816" name="path"/>
          <p:cNvSpPr/>
          <p:nvPr/>
        </p:nvSpPr>
        <p:spPr>
          <a:xfrm>
            <a:off x="9155715" y="1735905"/>
            <a:ext cx="899731" cy="309360"/>
          </a:xfrm>
          <a:custGeom>
            <a:avLst/>
            <a:gdLst/>
            <a:ahLst/>
            <a:cxnLst/>
            <a:rect l="0" t="0" r="0" b="0"/>
            <a:pathLst>
              <a:path w="1416" h="487">
                <a:moveTo>
                  <a:pt x="3" y="9"/>
                </a:moveTo>
                <a:lnTo>
                  <a:pt x="1413" y="477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17" name="picture 18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9153906" y="1472946"/>
            <a:ext cx="2274315" cy="4971211"/>
          </a:xfrm>
          <a:prstGeom prst="rect">
            <a:avLst/>
          </a:prstGeom>
        </p:spPr>
      </p:pic>
      <p:pic>
        <p:nvPicPr>
          <p:cNvPr id="1818" name="picture 18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095755" y="2468880"/>
            <a:ext cx="3279648" cy="2427731"/>
          </a:xfrm>
          <a:prstGeom prst="rect">
            <a:avLst/>
          </a:prstGeom>
        </p:spPr>
      </p:pic>
      <p:pic>
        <p:nvPicPr>
          <p:cNvPr id="1819" name="picture 18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820" name="textbox 1820"/>
          <p:cNvSpPr/>
          <p:nvPr/>
        </p:nvSpPr>
        <p:spPr>
          <a:xfrm>
            <a:off x="802054" y="1112723"/>
            <a:ext cx="1799589" cy="12706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索引使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2000" dirty="0"/>
          </a:p>
          <a:p>
            <a:pPr algn="l" rtl="0" eaLnBrk="0">
              <a:lnSpc>
                <a:spcPct val="186000"/>
              </a:lnSpc>
            </a:pPr>
            <a:endParaRPr lang="en-US" altLang="en-US" sz="1000" dirty="0"/>
          </a:p>
          <a:p>
            <a:pPr marL="15240" algn="l" rtl="0" eaLnBrk="0">
              <a:lnSpc>
                <a:spcPts val="1860"/>
              </a:lnSpc>
              <a:spcBef>
                <a:spcPts val="450"/>
              </a:spcBef>
            </a:pP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3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</a:t>
            </a:r>
            <a:r>
              <a:rPr sz="1500" spc="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缀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endParaRPr lang="en-US" altLang="en-US" sz="1500" dirty="0"/>
          </a:p>
          <a:p>
            <a:pPr algn="l" rtl="0" eaLnBrk="0">
              <a:lnSpc>
                <a:spcPct val="106000"/>
              </a:lnSpc>
            </a:pPr>
            <a:endParaRPr lang="en-US" altLang="en-US" sz="1100" dirty="0"/>
          </a:p>
          <a:p>
            <a:pPr algn="l" rtl="0" eaLnBrk="0">
              <a:lnSpc>
                <a:spcPct val="10000"/>
              </a:lnSpc>
            </a:pPr>
            <a:endParaRPr lang="en-US" altLang="en-US" sz="100" dirty="0"/>
          </a:p>
          <a:p>
            <a:pPr marL="13335" algn="l" rtl="0" eaLnBrk="0">
              <a:lnSpc>
                <a:spcPct val="98000"/>
              </a:lnSpc>
            </a:pPr>
            <a:r>
              <a:rPr sz="1100" spc="-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100" spc="-1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前缀索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引查询流程</a:t>
            </a:r>
            <a:endParaRPr lang="en-US" altLang="en-US" sz="1400" dirty="0"/>
          </a:p>
        </p:txBody>
      </p:sp>
      <p:sp>
        <p:nvSpPr>
          <p:cNvPr id="1821" name="textbox 1821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graphicFrame>
        <p:nvGraphicFramePr>
          <p:cNvPr id="1822" name="table 1822"/>
          <p:cNvGraphicFramePr>
            <a:graphicFrameLocks noGrp="1"/>
          </p:cNvGraphicFramePr>
          <p:nvPr/>
        </p:nvGraphicFramePr>
        <p:xfrm>
          <a:off x="1139888" y="5004752"/>
          <a:ext cx="4169409" cy="371475"/>
        </p:xfrm>
        <a:graphic>
          <a:graphicData uri="http://schemas.openxmlformats.org/drawingml/2006/table">
            <a:tbl>
              <a:tblPr/>
              <a:tblGrid>
                <a:gridCol w="4169409"/>
              </a:tblGrid>
              <a:tr h="3683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23" name="picture 18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41476" y="5006340"/>
            <a:ext cx="4166615" cy="368807"/>
          </a:xfrm>
          <a:prstGeom prst="rect">
            <a:avLst/>
          </a:prstGeom>
        </p:spPr>
      </p:pic>
      <p:pic>
        <p:nvPicPr>
          <p:cNvPr id="1824" name="picture 18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1825" name="picture 18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826" name="textbox 1826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1827" name="path"/>
          <p:cNvSpPr/>
          <p:nvPr/>
        </p:nvSpPr>
        <p:spPr>
          <a:xfrm>
            <a:off x="7650393" y="4382977"/>
            <a:ext cx="1132632" cy="308448"/>
          </a:xfrm>
          <a:custGeom>
            <a:avLst/>
            <a:gdLst/>
            <a:ahLst/>
            <a:cxnLst/>
            <a:rect l="0" t="0" r="0" b="0"/>
            <a:pathLst>
              <a:path w="1783" h="485">
                <a:moveTo>
                  <a:pt x="1781" y="9"/>
                </a:moveTo>
                <a:lnTo>
                  <a:pt x="2" y="476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28" name="path"/>
          <p:cNvSpPr/>
          <p:nvPr/>
        </p:nvSpPr>
        <p:spPr>
          <a:xfrm>
            <a:off x="7691486" y="1735804"/>
            <a:ext cx="1092610" cy="308419"/>
          </a:xfrm>
          <a:custGeom>
            <a:avLst/>
            <a:gdLst/>
            <a:ahLst/>
            <a:cxnLst/>
            <a:rect l="0" t="0" r="0" b="0"/>
            <a:pathLst>
              <a:path w="1720" h="485">
                <a:moveTo>
                  <a:pt x="1718" y="9"/>
                </a:moveTo>
                <a:lnTo>
                  <a:pt x="2" y="476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29" name="path"/>
          <p:cNvSpPr/>
          <p:nvPr/>
        </p:nvSpPr>
        <p:spPr>
          <a:xfrm>
            <a:off x="7915931" y="2556131"/>
            <a:ext cx="760052" cy="377692"/>
          </a:xfrm>
          <a:custGeom>
            <a:avLst/>
            <a:gdLst/>
            <a:ahLst/>
            <a:cxnLst/>
            <a:rect l="0" t="0" r="0" b="0"/>
            <a:pathLst>
              <a:path w="1196" h="594">
                <a:moveTo>
                  <a:pt x="4" y="8"/>
                </a:moveTo>
                <a:lnTo>
                  <a:pt x="1192" y="585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30" name="path"/>
          <p:cNvSpPr/>
          <p:nvPr/>
        </p:nvSpPr>
        <p:spPr>
          <a:xfrm>
            <a:off x="7876307" y="5203319"/>
            <a:ext cx="760052" cy="377692"/>
          </a:xfrm>
          <a:custGeom>
            <a:avLst/>
            <a:gdLst/>
            <a:ahLst/>
            <a:cxnLst/>
            <a:rect l="0" t="0" r="0" b="0"/>
            <a:pathLst>
              <a:path w="1196" h="594">
                <a:moveTo>
                  <a:pt x="4" y="8"/>
                </a:moveTo>
                <a:lnTo>
                  <a:pt x="1192" y="585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31" name="textbox 1831"/>
          <p:cNvSpPr/>
          <p:nvPr/>
        </p:nvSpPr>
        <p:spPr>
          <a:xfrm>
            <a:off x="10050628" y="4208526"/>
            <a:ext cx="1270635" cy="191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辅助索引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(emai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(5))</a:t>
            </a:r>
            <a:endParaRPr lang="en-US" altLang="en-US" sz="1200" dirty="0"/>
          </a:p>
        </p:txBody>
      </p:sp>
      <p:grpSp>
        <p:nvGrpSpPr>
          <p:cNvPr id="282" name="group 28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832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833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834" name="table 1834"/>
          <p:cNvGraphicFramePr>
            <a:graphicFrameLocks noGrp="1"/>
          </p:cNvGraphicFramePr>
          <p:nvPr/>
        </p:nvGraphicFramePr>
        <p:xfrm>
          <a:off x="8735314" y="4065778"/>
          <a:ext cx="384175" cy="477519"/>
        </p:xfrm>
        <a:graphic>
          <a:graphicData uri="http://schemas.openxmlformats.org/drawingml/2006/table">
            <a:tbl>
              <a:tblPr/>
              <a:tblGrid>
                <a:gridCol w="190500"/>
                <a:gridCol w="193675"/>
              </a:tblGrid>
              <a:tr h="269239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pic>
        <p:nvPicPr>
          <p:cNvPr id="1835" name="picture 18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graphicFrame>
        <p:nvGraphicFramePr>
          <p:cNvPr id="1836" name="table 1836"/>
          <p:cNvGraphicFramePr>
            <a:graphicFrameLocks noGrp="1"/>
          </p:cNvGraphicFramePr>
          <p:nvPr/>
        </p:nvGraphicFramePr>
        <p:xfrm>
          <a:off x="8798432" y="1413129"/>
          <a:ext cx="330834" cy="193675"/>
        </p:xfrm>
        <a:graphic>
          <a:graphicData uri="http://schemas.openxmlformats.org/drawingml/2006/table">
            <a:tbl>
              <a:tblPr/>
              <a:tblGrid>
                <a:gridCol w="330834"/>
              </a:tblGrid>
              <a:tr h="1746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300" dirty="0"/>
                    </a:p>
                    <a:p>
                      <a:pPr marL="138430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7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837" name="table 1837"/>
          <p:cNvGraphicFramePr>
            <a:graphicFrameLocks noGrp="1"/>
          </p:cNvGraphicFramePr>
          <p:nvPr/>
        </p:nvGraphicFramePr>
        <p:xfrm>
          <a:off x="8764905" y="4109084"/>
          <a:ext cx="329565" cy="192404"/>
        </p:xfrm>
        <a:graphic>
          <a:graphicData uri="http://schemas.openxmlformats.org/drawingml/2006/table">
            <a:tbl>
              <a:tblPr/>
              <a:tblGrid>
                <a:gridCol w="329565"/>
              </a:tblGrid>
              <a:tr h="17335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300" dirty="0"/>
                    </a:p>
                    <a:p>
                      <a:pPr marL="41910" algn="l" rtl="0" eaLnBrk="0">
                        <a:lnSpc>
                          <a:spcPct val="89000"/>
                        </a:lnSpc>
                        <a:spcBef>
                          <a:spcPts val="5"/>
                        </a:spcBef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daq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ia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38" name="picture 18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7103364" y="5699759"/>
            <a:ext cx="246507" cy="76200"/>
          </a:xfrm>
          <a:prstGeom prst="rect">
            <a:avLst/>
          </a:prstGeom>
        </p:spPr>
      </p:pic>
      <p:pic>
        <p:nvPicPr>
          <p:cNvPr id="1839" name="picture 183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7142988" y="3052571"/>
            <a:ext cx="246506" cy="76200"/>
          </a:xfrm>
          <a:prstGeom prst="rect">
            <a:avLst/>
          </a:prstGeom>
        </p:spPr>
      </p:pic>
      <p:sp>
        <p:nvSpPr>
          <p:cNvPr id="1840" name="textbox 1840"/>
          <p:cNvSpPr/>
          <p:nvPr/>
        </p:nvSpPr>
        <p:spPr>
          <a:xfrm>
            <a:off x="7435258" y="4774010"/>
            <a:ext cx="276225" cy="1155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4000"/>
              </a:lnSpc>
            </a:pPr>
            <a:r>
              <a:rPr sz="80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19980</a:t>
            </a:r>
            <a:endParaRPr lang="en-US" altLang="en-US" sz="800" dirty="0"/>
          </a:p>
        </p:txBody>
      </p:sp>
      <p:sp>
        <p:nvSpPr>
          <p:cNvPr id="1841" name="rect"/>
          <p:cNvSpPr/>
          <p:nvPr/>
        </p:nvSpPr>
        <p:spPr>
          <a:xfrm>
            <a:off x="8028178" y="5911595"/>
            <a:ext cx="12700" cy="420624"/>
          </a:xfrm>
          <a:prstGeom prst="rect">
            <a:avLst/>
          </a:prstGeom>
          <a:solidFill>
            <a:srgbClr val="E46C0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textbox 1842"/>
          <p:cNvSpPr/>
          <p:nvPr/>
        </p:nvSpPr>
        <p:spPr>
          <a:xfrm>
            <a:off x="791978" y="1733174"/>
            <a:ext cx="8705215" cy="22682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24765" algn="l" rtl="0" eaLnBrk="0">
              <a:lnSpc>
                <a:spcPts val="1855"/>
              </a:lnSpc>
            </a:pPr>
            <a:r>
              <a:rPr sz="1300" spc="5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5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5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单列索引与联合索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endParaRPr lang="en-US" altLang="en-US" sz="1500" dirty="0"/>
          </a:p>
          <a:p>
            <a:pPr algn="l" rtl="0" eaLnBrk="0">
              <a:lnSpc>
                <a:spcPct val="133000"/>
              </a:lnSpc>
            </a:pPr>
            <a:endParaRPr lang="en-US" altLang="en-US" sz="1000" dirty="0"/>
          </a:p>
          <a:p>
            <a:pPr marL="13970" algn="l" rtl="0" eaLnBrk="0">
              <a:lnSpc>
                <a:spcPct val="89000"/>
              </a:lnSpc>
              <a:spcBef>
                <a:spcPts val="430"/>
              </a:spcBef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单列索引：即一个索引只包含单个列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  <a:p>
            <a:pPr marL="12700" algn="l" rtl="0" eaLnBrk="0">
              <a:lnSpc>
                <a:spcPts val="2855"/>
              </a:lnSpc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联合索引：即一个索引包含了多个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列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  <a:p>
            <a:pPr marL="12700" algn="l" rtl="0" eaLnBrk="0">
              <a:lnSpc>
                <a:spcPct val="97000"/>
              </a:lnSpc>
              <a:spcBef>
                <a:spcPts val="1370"/>
              </a:spcBef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在业务场景中，如果存在多个查询条件，考虑针对于查询字段建立索引时，建议建立联合索引，而非单列索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引。</a:t>
            </a:r>
            <a:endParaRPr lang="en-US" altLang="en-US" sz="1400" dirty="0"/>
          </a:p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algn="l" rtl="0" eaLnBrk="0">
              <a:lnSpc>
                <a:spcPct val="118000"/>
              </a:lnSpc>
            </a:pPr>
            <a:endParaRPr lang="en-US" altLang="en-US" sz="300" dirty="0"/>
          </a:p>
          <a:p>
            <a:pPr marL="81280" algn="l" rtl="0" eaLnBrk="0">
              <a:lnSpc>
                <a:spcPct val="98000"/>
              </a:lnSpc>
              <a:spcBef>
                <a:spcPts val="0"/>
              </a:spcBef>
            </a:pPr>
            <a:r>
              <a:rPr sz="1400" spc="-1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单列索引情况</a:t>
            </a:r>
            <a:r>
              <a:rPr sz="1400" spc="-1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en-US" sz="1400" dirty="0"/>
          </a:p>
        </p:txBody>
      </p:sp>
      <p:pic>
        <p:nvPicPr>
          <p:cNvPr id="1843" name="picture 18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83336" y="4657344"/>
            <a:ext cx="10501884" cy="1216152"/>
          </a:xfrm>
          <a:prstGeom prst="rect">
            <a:avLst/>
          </a:prstGeom>
        </p:spPr>
      </p:pic>
      <p:pic>
        <p:nvPicPr>
          <p:cNvPr id="1844" name="picture 18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78763" y="4087367"/>
            <a:ext cx="10506456" cy="416052"/>
          </a:xfrm>
          <a:prstGeom prst="rect">
            <a:avLst/>
          </a:prstGeom>
        </p:spPr>
      </p:pic>
      <p:graphicFrame>
        <p:nvGraphicFramePr>
          <p:cNvPr id="1845" name="table 1845"/>
          <p:cNvGraphicFramePr>
            <a:graphicFrameLocks noGrp="1"/>
          </p:cNvGraphicFramePr>
          <p:nvPr/>
        </p:nvGraphicFramePr>
        <p:xfrm>
          <a:off x="777176" y="4085780"/>
          <a:ext cx="10509250" cy="419100"/>
        </p:xfrm>
        <a:graphic>
          <a:graphicData uri="http://schemas.openxmlformats.org/drawingml/2006/table">
            <a:tbl>
              <a:tblPr/>
              <a:tblGrid>
                <a:gridCol w="10509250"/>
              </a:tblGrid>
              <a:tr h="4159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900" dirty="0"/>
                    </a:p>
                    <a:p>
                      <a:pPr marL="7660005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韩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信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46" name="picture 18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847" name="textbox 1847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848" name="picture 18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407285" y="6102705"/>
            <a:ext cx="636422" cy="275844"/>
          </a:xfrm>
          <a:prstGeom prst="rect">
            <a:avLst/>
          </a:prstGeom>
        </p:spPr>
      </p:pic>
      <p:sp>
        <p:nvSpPr>
          <p:cNvPr id="1849" name="textbox 1849"/>
          <p:cNvSpPr/>
          <p:nvPr/>
        </p:nvSpPr>
        <p:spPr>
          <a:xfrm>
            <a:off x="795187" y="6150993"/>
            <a:ext cx="7640955" cy="2393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</a:pPr>
            <a:r>
              <a:rPr sz="14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多条件联合查询时，</a:t>
            </a:r>
            <a:r>
              <a:rPr sz="14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</a:t>
            </a:r>
            <a:r>
              <a:rPr sz="14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优化器会评估哪个字段的索引效率更高，会选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择该索引完成本次查询。</a:t>
            </a:r>
            <a:endParaRPr lang="en-US" altLang="en-US" sz="1400" dirty="0"/>
          </a:p>
        </p:txBody>
      </p:sp>
      <p:pic>
        <p:nvPicPr>
          <p:cNvPr id="1850" name="picture 18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1851" name="picture 18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852" name="textbox 1852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1853" name="textbox 1853"/>
          <p:cNvSpPr/>
          <p:nvPr/>
        </p:nvSpPr>
        <p:spPr>
          <a:xfrm>
            <a:off x="802054" y="1112723"/>
            <a:ext cx="1013460" cy="305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索引使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2000" dirty="0"/>
          </a:p>
        </p:txBody>
      </p:sp>
      <p:grpSp>
        <p:nvGrpSpPr>
          <p:cNvPr id="284" name="group 28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854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855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856" name="picture 18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1857" name="picture 18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790685" y="4163821"/>
            <a:ext cx="201168" cy="275844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picture 18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175003" y="3196208"/>
            <a:ext cx="2212467" cy="2434590"/>
          </a:xfrm>
          <a:prstGeom prst="rect">
            <a:avLst/>
          </a:prstGeom>
        </p:spPr>
      </p:pic>
      <p:pic>
        <p:nvPicPr>
          <p:cNvPr id="1859" name="picture 18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graphicFrame>
        <p:nvGraphicFramePr>
          <p:cNvPr id="1860" name="table 1860"/>
          <p:cNvGraphicFramePr>
            <a:graphicFrameLocks noGrp="1"/>
          </p:cNvGraphicFramePr>
          <p:nvPr/>
        </p:nvGraphicFramePr>
        <p:xfrm>
          <a:off x="4742624" y="2709608"/>
          <a:ext cx="5463540" cy="419100"/>
        </p:xfrm>
        <a:graphic>
          <a:graphicData uri="http://schemas.openxmlformats.org/drawingml/2006/table">
            <a:tbl>
              <a:tblPr/>
              <a:tblGrid>
                <a:gridCol w="5463540"/>
              </a:tblGrid>
              <a:tr h="4159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61" name="picture 18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744211" y="2711195"/>
            <a:ext cx="5460492" cy="416052"/>
          </a:xfrm>
          <a:prstGeom prst="rect">
            <a:avLst/>
          </a:prstGeom>
        </p:spPr>
      </p:pic>
      <p:sp>
        <p:nvSpPr>
          <p:cNvPr id="1862" name="textbox 1862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1863" name="textbox 1863"/>
          <p:cNvSpPr/>
          <p:nvPr/>
        </p:nvSpPr>
        <p:spPr>
          <a:xfrm>
            <a:off x="804304" y="1733174"/>
            <a:ext cx="2195195" cy="6350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1300" spc="5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5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5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单列索引与联合索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endParaRPr lang="en-US" altLang="en-US" sz="1500" dirty="0"/>
          </a:p>
          <a:p>
            <a:pPr marL="308610" algn="l" rtl="0" eaLnBrk="0">
              <a:lnSpc>
                <a:spcPts val="3100"/>
              </a:lnSpc>
            </a:pPr>
            <a:r>
              <a:rPr sz="1400" spc="-1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联合索引情况</a:t>
            </a:r>
            <a:r>
              <a:rPr sz="1400" spc="-10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en-US" sz="1400" dirty="0"/>
          </a:p>
        </p:txBody>
      </p:sp>
      <p:graphicFrame>
        <p:nvGraphicFramePr>
          <p:cNvPr id="1864" name="table 1864"/>
          <p:cNvGraphicFramePr>
            <a:graphicFrameLocks noGrp="1"/>
          </p:cNvGraphicFramePr>
          <p:nvPr/>
        </p:nvGraphicFramePr>
        <p:xfrm>
          <a:off x="4768341" y="4140454"/>
          <a:ext cx="1676400" cy="760730"/>
        </p:xfrm>
        <a:graphic>
          <a:graphicData uri="http://schemas.openxmlformats.org/drawingml/2006/table">
            <a:tbl>
              <a:tblPr/>
              <a:tblGrid>
                <a:gridCol w="545465"/>
                <a:gridCol w="292734"/>
                <a:gridCol w="293370"/>
                <a:gridCol w="544830"/>
              </a:tblGrid>
              <a:tr h="368934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82000"/>
                        </a:lnSpc>
                      </a:pPr>
                      <a:endParaRPr lang="en-US" altLang="en-US" sz="100" dirty="0"/>
                    </a:p>
                    <a:p>
                      <a:pPr marL="294640" indent="-237490" algn="l" rtl="0" eaLnBrk="0">
                        <a:lnSpc>
                          <a:spcPct val="107000"/>
                        </a:lnSpc>
                      </a:pPr>
                      <a:r>
                        <a:rPr sz="100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02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00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赵</a:t>
                      </a:r>
                      <a:r>
                        <a:rPr sz="100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云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71000"/>
                        </a:lnSpc>
                      </a:pPr>
                      <a:endParaRPr lang="en-US" altLang="en-US" sz="100" dirty="0"/>
                    </a:p>
                    <a:p>
                      <a:pPr marL="224155" indent="-173355" algn="l" rtl="0" eaLnBrk="0">
                        <a:lnSpc>
                          <a:spcPct val="108000"/>
                        </a:lnSpc>
                      </a:pPr>
                      <a:r>
                        <a:rPr sz="100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04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</a:t>
                      </a:r>
                      <a:r>
                        <a:rPr sz="100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花木</a:t>
                      </a:r>
                      <a:r>
                        <a:rPr sz="100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兰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sp>
        <p:nvSpPr>
          <p:cNvPr id="1865" name="path"/>
          <p:cNvSpPr/>
          <p:nvPr/>
        </p:nvSpPr>
        <p:spPr>
          <a:xfrm>
            <a:off x="4530597" y="5937503"/>
            <a:ext cx="12700" cy="304800"/>
          </a:xfrm>
          <a:custGeom>
            <a:avLst/>
            <a:gdLst/>
            <a:ahLst/>
            <a:cxnLst/>
            <a:rect l="0" t="0" r="0" b="0"/>
            <a:pathLst>
              <a:path w="20" h="480">
                <a:moveTo>
                  <a:pt x="10" y="480"/>
                </a:moveTo>
                <a:lnTo>
                  <a:pt x="10" y="0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1866" name="table 1866"/>
          <p:cNvGraphicFramePr>
            <a:graphicFrameLocks noGrp="1"/>
          </p:cNvGraphicFramePr>
          <p:nvPr/>
        </p:nvGraphicFramePr>
        <p:xfrm>
          <a:off x="3229101" y="5931153"/>
          <a:ext cx="1315085" cy="622300"/>
        </p:xfrm>
        <a:graphic>
          <a:graphicData uri="http://schemas.openxmlformats.org/drawingml/2006/table">
            <a:tbl>
              <a:tblPr/>
              <a:tblGrid>
                <a:gridCol w="657859"/>
                <a:gridCol w="657225"/>
              </a:tblGrid>
              <a:tr h="311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</a:pPr>
                      <a:endParaRPr lang="en-US" altLang="en-US" sz="100" dirty="0"/>
                    </a:p>
                    <a:p>
                      <a:pPr marL="231140" indent="-206375" algn="l" rtl="0" eaLnBrk="0">
                        <a:lnSpc>
                          <a:spcPct val="103000"/>
                        </a:lnSpc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17799990000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吕布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4000"/>
                        </a:lnSpc>
                      </a:pPr>
                      <a:endParaRPr lang="en-US" altLang="en-US" sz="100" dirty="0"/>
                    </a:p>
                    <a:p>
                      <a:pPr marL="218440" indent="-200660" algn="l" rtl="0" eaLnBrk="0">
                        <a:lnSpc>
                          <a:spcPct val="103000"/>
                        </a:lnSpc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17799990001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曹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操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700" dirty="0"/>
                    </a:p>
                    <a:p>
                      <a:pPr marL="31305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700" dirty="0"/>
                    </a:p>
                    <a:p>
                      <a:pPr marL="30416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67" name="table 1867"/>
          <p:cNvGraphicFramePr>
            <a:graphicFrameLocks noGrp="1"/>
          </p:cNvGraphicFramePr>
          <p:nvPr/>
        </p:nvGraphicFramePr>
        <p:xfrm>
          <a:off x="4952745" y="5931153"/>
          <a:ext cx="1316990" cy="619124"/>
        </p:xfrm>
        <a:graphic>
          <a:graphicData uri="http://schemas.openxmlformats.org/drawingml/2006/table">
            <a:tbl>
              <a:tblPr/>
              <a:tblGrid>
                <a:gridCol w="658494"/>
                <a:gridCol w="658494"/>
              </a:tblGrid>
              <a:tr h="3086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100" dirty="0"/>
                    </a:p>
                    <a:p>
                      <a:pPr marL="224790" indent="-197485" algn="l" rtl="0" eaLnBrk="0">
                        <a:lnSpc>
                          <a:spcPct val="103000"/>
                        </a:lnSpc>
                        <a:spcBef>
                          <a:spcPts val="0"/>
                        </a:spcBef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17799990002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赵云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en-US" altLang="en-US" sz="100" dirty="0"/>
                    </a:p>
                    <a:p>
                      <a:pPr marL="159385" indent="-139700" algn="l" rtl="0" eaLnBrk="0">
                        <a:lnSpc>
                          <a:spcPct val="103000"/>
                        </a:lnSpc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17799990003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孙悟空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5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700" dirty="0"/>
                    </a:p>
                    <a:p>
                      <a:pPr marL="30924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700" dirty="0"/>
                    </a:p>
                    <a:p>
                      <a:pPr marL="29972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sp>
        <p:nvSpPr>
          <p:cNvPr id="1868" name="path"/>
          <p:cNvSpPr/>
          <p:nvPr/>
        </p:nvSpPr>
        <p:spPr>
          <a:xfrm>
            <a:off x="3881952" y="4890367"/>
            <a:ext cx="1166734" cy="1051666"/>
          </a:xfrm>
          <a:custGeom>
            <a:avLst/>
            <a:gdLst/>
            <a:ahLst/>
            <a:cxnLst/>
            <a:rect l="0" t="0" r="0" b="0"/>
            <a:pathLst>
              <a:path w="1837" h="1656">
                <a:moveTo>
                  <a:pt x="1830" y="7"/>
                </a:moveTo>
                <a:lnTo>
                  <a:pt x="6" y="1648"/>
                </a:lnTo>
              </a:path>
            </a:pathLst>
          </a:custGeom>
          <a:noFill/>
          <a:ln w="12700" cap="flat">
            <a:solidFill>
              <a:srgbClr val="C000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69" name="picture 18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graphicFrame>
        <p:nvGraphicFramePr>
          <p:cNvPr id="1870" name="table 1870"/>
          <p:cNvGraphicFramePr>
            <a:graphicFrameLocks noGrp="1"/>
          </p:cNvGraphicFramePr>
          <p:nvPr/>
        </p:nvGraphicFramePr>
        <p:xfrm>
          <a:off x="6635242" y="5931153"/>
          <a:ext cx="1303020" cy="620395"/>
        </p:xfrm>
        <a:graphic>
          <a:graphicData uri="http://schemas.openxmlformats.org/drawingml/2006/table">
            <a:tbl>
              <a:tblPr/>
              <a:tblGrid>
                <a:gridCol w="656590"/>
                <a:gridCol w="646430"/>
              </a:tblGrid>
              <a:tr h="3092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8000"/>
                        </a:lnSpc>
                      </a:pPr>
                      <a:endParaRPr lang="en-US" altLang="en-US" sz="100" dirty="0"/>
                    </a:p>
                    <a:p>
                      <a:pPr marL="165735" indent="-140335" algn="l" rtl="0" eaLnBrk="0">
                        <a:lnSpc>
                          <a:spcPct val="103000"/>
                        </a:lnSpc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17799990004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花木兰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lang="en-US" altLang="en-US" sz="100" dirty="0"/>
                    </a:p>
                    <a:p>
                      <a:pPr marL="211455" indent="-196850" algn="l" rtl="0" eaLnBrk="0">
                        <a:lnSpc>
                          <a:spcPct val="103000"/>
                        </a:lnSpc>
                        <a:spcBef>
                          <a:spcPts val="0"/>
                        </a:spcBef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17799990005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大乔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700" dirty="0"/>
                    </a:p>
                    <a:p>
                      <a:pPr marL="312420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700" dirty="0"/>
                    </a:p>
                    <a:p>
                      <a:pPr marL="29718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sp>
        <p:nvSpPr>
          <p:cNvPr id="1871" name="path"/>
          <p:cNvSpPr/>
          <p:nvPr/>
        </p:nvSpPr>
        <p:spPr>
          <a:xfrm>
            <a:off x="6164808" y="4890455"/>
            <a:ext cx="1128064" cy="1058678"/>
          </a:xfrm>
          <a:custGeom>
            <a:avLst/>
            <a:gdLst/>
            <a:ahLst/>
            <a:cxnLst/>
            <a:rect l="0" t="0" r="0" b="0"/>
            <a:pathLst>
              <a:path w="1776" h="1667">
                <a:moveTo>
                  <a:pt x="6" y="7"/>
                </a:moveTo>
                <a:lnTo>
                  <a:pt x="1769" y="1659"/>
                </a:lnTo>
              </a:path>
            </a:pathLst>
          </a:custGeom>
          <a:noFill/>
          <a:ln w="12700" cap="flat">
            <a:solidFill>
              <a:srgbClr val="C000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72" name="picture 18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873" name="path"/>
          <p:cNvSpPr/>
          <p:nvPr/>
        </p:nvSpPr>
        <p:spPr>
          <a:xfrm>
            <a:off x="11601957" y="5942076"/>
            <a:ext cx="12700" cy="304799"/>
          </a:xfrm>
          <a:custGeom>
            <a:avLst/>
            <a:gdLst/>
            <a:ahLst/>
            <a:cxnLst/>
            <a:rect l="0" t="0" r="0" b="0"/>
            <a:pathLst>
              <a:path w="20" h="479">
                <a:moveTo>
                  <a:pt x="10" y="479"/>
                </a:moveTo>
                <a:lnTo>
                  <a:pt x="10" y="0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1874" name="table 1874"/>
          <p:cNvGraphicFramePr>
            <a:graphicFrameLocks noGrp="1"/>
          </p:cNvGraphicFramePr>
          <p:nvPr/>
        </p:nvGraphicFramePr>
        <p:xfrm>
          <a:off x="10300461" y="5935726"/>
          <a:ext cx="1315720" cy="628015"/>
        </p:xfrm>
        <a:graphic>
          <a:graphicData uri="http://schemas.openxmlformats.org/drawingml/2006/table">
            <a:tbl>
              <a:tblPr/>
              <a:tblGrid>
                <a:gridCol w="657859"/>
                <a:gridCol w="657859"/>
              </a:tblGrid>
              <a:tr h="311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100" dirty="0"/>
                    </a:p>
                    <a:p>
                      <a:pPr marL="223520" indent="-197485" algn="l" rtl="0" eaLnBrk="0">
                        <a:lnSpc>
                          <a:spcPct val="103000"/>
                        </a:lnSpc>
                        <a:spcBef>
                          <a:spcPts val="0"/>
                        </a:spcBef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17799990008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项羽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0000"/>
                        </a:lnSpc>
                      </a:pPr>
                      <a:endParaRPr lang="en-US" altLang="en-US" sz="100" dirty="0"/>
                    </a:p>
                    <a:p>
                      <a:pPr marL="228600" indent="-210185" algn="l" rtl="0" eaLnBrk="0">
                        <a:lnSpc>
                          <a:spcPct val="103000"/>
                        </a:lnSpc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17799990009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白</a:t>
                      </a:r>
                      <a:r>
                        <a:rPr sz="9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起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700" dirty="0"/>
                    </a:p>
                    <a:p>
                      <a:pPr marL="30924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700" dirty="0"/>
                    </a:p>
                    <a:p>
                      <a:pPr marL="280035" algn="l" rtl="0" eaLnBrk="0">
                        <a:lnSpc>
                          <a:spcPct val="73000"/>
                        </a:lnSpc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10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75" name="table 1875"/>
          <p:cNvGraphicFramePr>
            <a:graphicFrameLocks noGrp="1"/>
          </p:cNvGraphicFramePr>
          <p:nvPr/>
        </p:nvGraphicFramePr>
        <p:xfrm>
          <a:off x="8596630" y="5937250"/>
          <a:ext cx="1315084" cy="620395"/>
        </p:xfrm>
        <a:graphic>
          <a:graphicData uri="http://schemas.openxmlformats.org/drawingml/2006/table">
            <a:tbl>
              <a:tblPr/>
              <a:tblGrid>
                <a:gridCol w="657225"/>
                <a:gridCol w="657859"/>
              </a:tblGrid>
              <a:tr h="3092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8000"/>
                        </a:lnSpc>
                      </a:pPr>
                      <a:endParaRPr lang="en-US" altLang="en-US" sz="100" dirty="0"/>
                    </a:p>
                    <a:p>
                      <a:pPr marL="227965" indent="-201295" algn="l" rtl="0" eaLnBrk="0">
                        <a:lnSpc>
                          <a:spcPct val="103000"/>
                        </a:lnSpc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17799990006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露娜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100" dirty="0"/>
                    </a:p>
                    <a:p>
                      <a:pPr marL="159385" indent="-139065" algn="l" rtl="0" eaLnBrk="0">
                        <a:lnSpc>
                          <a:spcPct val="103000"/>
                        </a:lnSpc>
                        <a:spcBef>
                          <a:spcPts val="0"/>
                        </a:spcBef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17799990007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程咬金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700" dirty="0"/>
                    </a:p>
                    <a:p>
                      <a:pPr marL="30924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7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8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301625" algn="l" rtl="0" eaLnBrk="0">
                        <a:lnSpc>
                          <a:spcPct val="73000"/>
                        </a:lnSpc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76" name="table 1876"/>
          <p:cNvGraphicFramePr>
            <a:graphicFrameLocks noGrp="1"/>
          </p:cNvGraphicFramePr>
          <p:nvPr/>
        </p:nvGraphicFramePr>
        <p:xfrm>
          <a:off x="7260081" y="3171190"/>
          <a:ext cx="992505" cy="612775"/>
        </p:xfrm>
        <a:graphic>
          <a:graphicData uri="http://schemas.openxmlformats.org/drawingml/2006/table">
            <a:tbl>
              <a:tblPr/>
              <a:tblGrid>
                <a:gridCol w="494030"/>
                <a:gridCol w="498475"/>
              </a:tblGrid>
              <a:tr h="367664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54000"/>
                        </a:lnSpc>
                      </a:pPr>
                      <a:endParaRPr lang="en-US" altLang="en-US" sz="100" dirty="0"/>
                    </a:p>
                    <a:p>
                      <a:pPr marL="374015" indent="-242570" algn="l" rtl="0" eaLnBrk="0">
                        <a:lnSpc>
                          <a:spcPct val="108000"/>
                        </a:lnSpc>
                        <a:spcBef>
                          <a:spcPts val="0"/>
                        </a:spcBef>
                      </a:pPr>
                      <a:r>
                        <a:rPr sz="100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06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  </a:t>
                      </a:r>
                      <a:r>
                        <a:rPr sz="100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露</a:t>
                      </a:r>
                      <a:r>
                        <a:rPr sz="10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娜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77" name="table 1877"/>
          <p:cNvGraphicFramePr>
            <a:graphicFrameLocks noGrp="1"/>
          </p:cNvGraphicFramePr>
          <p:nvPr/>
        </p:nvGraphicFramePr>
        <p:xfrm>
          <a:off x="9552177" y="4145026"/>
          <a:ext cx="992505" cy="756285"/>
        </p:xfrm>
        <a:graphic>
          <a:graphicData uri="http://schemas.openxmlformats.org/drawingml/2006/table">
            <a:tbl>
              <a:tblPr/>
              <a:tblGrid>
                <a:gridCol w="497204"/>
                <a:gridCol w="495300"/>
              </a:tblGrid>
              <a:tr h="368934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73000"/>
                        </a:lnSpc>
                      </a:pPr>
                      <a:endParaRPr lang="en-US" altLang="en-US" sz="100" dirty="0"/>
                    </a:p>
                    <a:p>
                      <a:pPr marL="370205" indent="-237490" algn="l" rtl="0" eaLnBrk="0">
                        <a:lnSpc>
                          <a:spcPct val="107000"/>
                        </a:lnSpc>
                        <a:spcBef>
                          <a:spcPts val="0"/>
                        </a:spcBef>
                      </a:pPr>
                      <a:r>
                        <a:rPr sz="100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08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  </a:t>
                      </a:r>
                      <a:r>
                        <a:rPr sz="100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项</a:t>
                      </a:r>
                      <a:r>
                        <a:rPr sz="100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羽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sp>
        <p:nvSpPr>
          <p:cNvPr id="1878" name="path"/>
          <p:cNvSpPr/>
          <p:nvPr/>
        </p:nvSpPr>
        <p:spPr>
          <a:xfrm>
            <a:off x="7996813" y="3771748"/>
            <a:ext cx="2053073" cy="386382"/>
          </a:xfrm>
          <a:custGeom>
            <a:avLst/>
            <a:gdLst/>
            <a:ahLst/>
            <a:cxnLst/>
            <a:rect l="0" t="0" r="0" b="0"/>
            <a:pathLst>
              <a:path w="3233" h="608">
                <a:moveTo>
                  <a:pt x="1" y="9"/>
                </a:moveTo>
                <a:lnTo>
                  <a:pt x="3231" y="598"/>
                </a:lnTo>
              </a:path>
            </a:pathLst>
          </a:custGeom>
          <a:noFill/>
          <a:ln w="12700" cap="flat">
            <a:solidFill>
              <a:srgbClr val="C000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79" name="path"/>
          <p:cNvSpPr/>
          <p:nvPr/>
        </p:nvSpPr>
        <p:spPr>
          <a:xfrm>
            <a:off x="5602540" y="3771762"/>
            <a:ext cx="1909574" cy="382038"/>
          </a:xfrm>
          <a:custGeom>
            <a:avLst/>
            <a:gdLst/>
            <a:ahLst/>
            <a:cxnLst/>
            <a:rect l="0" t="0" r="0" b="0"/>
            <a:pathLst>
              <a:path w="3007" h="601">
                <a:moveTo>
                  <a:pt x="3005" y="9"/>
                </a:moveTo>
                <a:lnTo>
                  <a:pt x="1" y="591"/>
                </a:lnTo>
              </a:path>
            </a:pathLst>
          </a:custGeom>
          <a:noFill/>
          <a:ln w="12700" cap="flat">
            <a:solidFill>
              <a:srgbClr val="C000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80" name="path"/>
          <p:cNvSpPr/>
          <p:nvPr/>
        </p:nvSpPr>
        <p:spPr>
          <a:xfrm>
            <a:off x="10289262" y="4891678"/>
            <a:ext cx="674416" cy="1049413"/>
          </a:xfrm>
          <a:custGeom>
            <a:avLst/>
            <a:gdLst/>
            <a:ahLst/>
            <a:cxnLst/>
            <a:rect l="0" t="0" r="0" b="0"/>
            <a:pathLst>
              <a:path w="1062" h="1652">
                <a:moveTo>
                  <a:pt x="8" y="5"/>
                </a:moveTo>
                <a:lnTo>
                  <a:pt x="1053" y="1647"/>
                </a:lnTo>
              </a:path>
            </a:pathLst>
          </a:custGeom>
          <a:noFill/>
          <a:ln w="12700" cap="flat">
            <a:solidFill>
              <a:srgbClr val="C000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81" name="textbox 1881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1882" name="path"/>
          <p:cNvSpPr/>
          <p:nvPr/>
        </p:nvSpPr>
        <p:spPr>
          <a:xfrm>
            <a:off x="9242030" y="4892096"/>
            <a:ext cx="567970" cy="1048576"/>
          </a:xfrm>
          <a:custGeom>
            <a:avLst/>
            <a:gdLst/>
            <a:ahLst/>
            <a:cxnLst/>
            <a:rect l="0" t="0" r="0" b="0"/>
            <a:pathLst>
              <a:path w="894" h="1651">
                <a:moveTo>
                  <a:pt x="885" y="4"/>
                </a:moveTo>
                <a:lnTo>
                  <a:pt x="8" y="1646"/>
                </a:lnTo>
              </a:path>
            </a:pathLst>
          </a:custGeom>
          <a:noFill/>
          <a:ln w="12700" cap="flat">
            <a:solidFill>
              <a:srgbClr val="C000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83" name="textbox 1883"/>
          <p:cNvSpPr/>
          <p:nvPr/>
        </p:nvSpPr>
        <p:spPr>
          <a:xfrm>
            <a:off x="802054" y="1112723"/>
            <a:ext cx="1013460" cy="305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索引使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2000" dirty="0"/>
          </a:p>
        </p:txBody>
      </p:sp>
      <p:grpSp>
        <p:nvGrpSpPr>
          <p:cNvPr id="286" name="group 28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884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885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886" name="picture 18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1887" name="picture 18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932419" y="6052515"/>
            <a:ext cx="671576" cy="81038"/>
          </a:xfrm>
          <a:prstGeom prst="rect">
            <a:avLst/>
          </a:prstGeom>
        </p:spPr>
      </p:pic>
      <p:sp>
        <p:nvSpPr>
          <p:cNvPr id="1888" name="rect"/>
          <p:cNvSpPr/>
          <p:nvPr/>
        </p:nvSpPr>
        <p:spPr>
          <a:xfrm>
            <a:off x="1751457" y="3205733"/>
            <a:ext cx="19050" cy="2415540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89" name="picture 188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4527803" y="6047905"/>
            <a:ext cx="433324" cy="78689"/>
          </a:xfrm>
          <a:prstGeom prst="rect">
            <a:avLst/>
          </a:prstGeom>
        </p:spPr>
      </p:pic>
      <p:pic>
        <p:nvPicPr>
          <p:cNvPr id="1890" name="picture 18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6260591" y="6043066"/>
            <a:ext cx="381508" cy="81940"/>
          </a:xfrm>
          <a:prstGeom prst="rect">
            <a:avLst/>
          </a:prstGeom>
        </p:spPr>
      </p:pic>
      <p:pic>
        <p:nvPicPr>
          <p:cNvPr id="1891" name="picture 18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9904476" y="6056376"/>
            <a:ext cx="401828" cy="76200"/>
          </a:xfrm>
          <a:prstGeom prst="rect">
            <a:avLst/>
          </a:prstGeom>
        </p:spPr>
      </p:pic>
      <p:sp>
        <p:nvSpPr>
          <p:cNvPr id="1892" name="rect"/>
          <p:cNvSpPr/>
          <p:nvPr/>
        </p:nvSpPr>
        <p:spPr>
          <a:xfrm>
            <a:off x="5600445" y="4895087"/>
            <a:ext cx="12827" cy="1049415"/>
          </a:xfrm>
          <a:prstGeom prst="rect">
            <a:avLst/>
          </a:prstGeom>
          <a:solidFill>
            <a:srgbClr val="C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textbox 1893"/>
          <p:cNvSpPr/>
          <p:nvPr/>
        </p:nvSpPr>
        <p:spPr>
          <a:xfrm>
            <a:off x="5358111" y="2444286"/>
            <a:ext cx="1464944" cy="3863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320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endParaRPr lang="en-US" altLang="en-US" sz="3200" dirty="0"/>
          </a:p>
          <a:p>
            <a:pPr marL="17780" algn="l" rtl="0" eaLnBrk="0">
              <a:lnSpc>
                <a:spcPts val="1860"/>
              </a:lnSpc>
              <a:spcBef>
                <a:spcPts val="132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述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65"/>
              </a:lnSpc>
              <a:spcBef>
                <a:spcPts val="45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50"/>
              </a:lnSpc>
              <a:spcBef>
                <a:spcPts val="455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60"/>
              </a:lnSpc>
              <a:spcBef>
                <a:spcPts val="455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7780" algn="l" rtl="0" eaLnBrk="0">
              <a:lnSpc>
                <a:spcPct val="97000"/>
              </a:lnSpc>
              <a:spcBef>
                <a:spcPts val="460"/>
              </a:spcBef>
            </a:pP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性能分</a:t>
            </a:r>
            <a:r>
              <a:rPr sz="15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析</a:t>
            </a:r>
            <a:endParaRPr lang="en-US" altLang="en-US" sz="1500" dirty="0"/>
          </a:p>
          <a:p>
            <a:pPr algn="l" rtl="0" eaLnBrk="0">
              <a:lnSpc>
                <a:spcPct val="140000"/>
              </a:lnSpc>
            </a:pPr>
            <a:endParaRPr lang="en-US" altLang="en-US" sz="1000" dirty="0"/>
          </a:p>
          <a:p>
            <a:pPr marL="17780" algn="l" rtl="0" eaLnBrk="0">
              <a:lnSpc>
                <a:spcPts val="1850"/>
              </a:lnSpc>
              <a:spcBef>
                <a:spcPts val="46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17780" algn="l" rtl="0" eaLnBrk="0">
              <a:lnSpc>
                <a:spcPts val="1850"/>
              </a:lnSpc>
              <a:spcBef>
                <a:spcPts val="5"/>
              </a:spcBef>
            </a:pPr>
            <a:r>
              <a:rPr sz="1500" spc="6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索引设计</a:t>
            </a:r>
            <a:r>
              <a:rPr sz="1500" spc="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则</a:t>
            </a:r>
            <a:endParaRPr lang="en-US" altLang="en-US" sz="1500" dirty="0"/>
          </a:p>
        </p:txBody>
      </p:sp>
      <p:grpSp>
        <p:nvGrpSpPr>
          <p:cNvPr id="288" name="group 288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1894" name="picture 189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1895" name="textbox 1895"/>
            <p:cNvSpPr/>
            <p:nvPr/>
          </p:nvSpPr>
          <p:spPr>
            <a:xfrm>
              <a:off x="-12700" y="-12700"/>
              <a:ext cx="1437005" cy="14643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marL="732155" algn="l" rtl="0" eaLnBrk="0">
                <a:lnSpc>
                  <a:spcPct val="86000"/>
                </a:lnSpc>
                <a:spcBef>
                  <a:spcPts val="0"/>
                </a:spcBef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textbox 1896"/>
          <p:cNvSpPr/>
          <p:nvPr/>
        </p:nvSpPr>
        <p:spPr>
          <a:xfrm>
            <a:off x="791045" y="1798694"/>
            <a:ext cx="10541634" cy="34772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27305" algn="l" rtl="0" eaLnBrk="0">
              <a:lnSpc>
                <a:spcPct val="97000"/>
              </a:lnSpc>
            </a:pP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针对于数据量较大，且查询比较频繁的表建立索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  <a:p>
            <a:pPr algn="l" rtl="0" eaLnBrk="0">
              <a:lnSpc>
                <a:spcPct val="137000"/>
              </a:lnSpc>
            </a:pPr>
            <a:endParaRPr lang="en-US" altLang="en-US" sz="1000" dirty="0"/>
          </a:p>
          <a:p>
            <a:pPr marL="20320" algn="l" rtl="0" eaLnBrk="0">
              <a:lnSpc>
                <a:spcPct val="88000"/>
              </a:lnSpc>
              <a:spcBef>
                <a:spcPts val="425"/>
              </a:spcBef>
            </a:pPr>
            <a:r>
              <a:rPr sz="110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sz="110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1400" spc="1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针对于常作为查询条件(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where</a:t>
            </a:r>
            <a:r>
              <a:rPr sz="1400" spc="1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)、排序(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order</a:t>
            </a:r>
            <a:r>
              <a:rPr sz="1400" spc="1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</a:t>
            </a:r>
            <a:r>
              <a:rPr sz="1400" spc="1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)、分组(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group</a:t>
            </a:r>
            <a:r>
              <a:rPr sz="1400" spc="1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</a:t>
            </a:r>
            <a:r>
              <a:rPr sz="1400" spc="1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)操作的字段建立索引</a:t>
            </a: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  <a:p>
            <a:pPr algn="l" rtl="0" eaLnBrk="0">
              <a:lnSpc>
                <a:spcPct val="150000"/>
              </a:lnSpc>
            </a:pPr>
            <a:endParaRPr lang="en-US" altLang="en-US" sz="1000" dirty="0"/>
          </a:p>
          <a:p>
            <a:pPr marL="22225" algn="l" rtl="0" eaLnBrk="0">
              <a:lnSpc>
                <a:spcPct val="97000"/>
              </a:lnSpc>
              <a:spcBef>
                <a:spcPts val="425"/>
              </a:spcBef>
            </a:pPr>
            <a:r>
              <a:rPr sz="1100" spc="-1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sz="1100" spc="-1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尽量选择区分度高的列作为索引，尽量建立唯一索引，区分度越高，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使用索引的效率越高。</a:t>
            </a:r>
            <a:endParaRPr lang="en-US" altLang="en-US" sz="1400" dirty="0"/>
          </a:p>
          <a:p>
            <a:pPr algn="l" rtl="0" eaLnBrk="0">
              <a:lnSpc>
                <a:spcPct val="137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425"/>
              </a:spcBef>
            </a:pPr>
            <a:r>
              <a:rPr sz="1100" spc="-3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sz="1100" spc="-3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如果是字符串类型的字段，字段的长度较长，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可以针对于字段的特点，建立前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缀索引。</a:t>
            </a:r>
            <a:endParaRPr lang="en-US" altLang="en-US" sz="1400" dirty="0"/>
          </a:p>
          <a:p>
            <a:pPr algn="l" rtl="0" eaLnBrk="0">
              <a:lnSpc>
                <a:spcPct val="137000"/>
              </a:lnSpc>
            </a:pPr>
            <a:endParaRPr lang="en-US" altLang="en-US" sz="1000" dirty="0"/>
          </a:p>
          <a:p>
            <a:pPr marL="24130" algn="l" rtl="0" eaLnBrk="0">
              <a:lnSpc>
                <a:spcPct val="97000"/>
              </a:lnSpc>
              <a:spcBef>
                <a:spcPts val="420"/>
              </a:spcBef>
            </a:pPr>
            <a:r>
              <a:rPr sz="1100" spc="-4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</a:t>
            </a:r>
            <a:r>
              <a:rPr sz="1100" spc="-4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尽量使用联合索引，减少单列索引，查询时，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联合索引很多时候可以覆盖索引，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节省存储空间，避免回表，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提高查询效率。</a:t>
            </a:r>
            <a:endParaRPr lang="en-US" altLang="en-US" sz="1400" dirty="0"/>
          </a:p>
          <a:p>
            <a:pPr algn="l" rtl="0" eaLnBrk="0">
              <a:lnSpc>
                <a:spcPct val="136000"/>
              </a:lnSpc>
            </a:pPr>
            <a:endParaRPr lang="en-US" altLang="en-US" sz="1000" dirty="0"/>
          </a:p>
          <a:p>
            <a:pPr marL="20320" algn="l" rtl="0" eaLnBrk="0">
              <a:lnSpc>
                <a:spcPct val="97000"/>
              </a:lnSpc>
              <a:spcBef>
                <a:spcPts val="430"/>
              </a:spcBef>
            </a:pP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6.</a:t>
            </a: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要控制索引的数量，索引并不是多多益善，索引越多，维护索引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结构的代价也就越大，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会影响增删改的效率。</a:t>
            </a:r>
            <a:endParaRPr lang="en-US" altLang="en-US" sz="1400" dirty="0"/>
          </a:p>
          <a:p>
            <a:pPr algn="l" rtl="0" eaLnBrk="0">
              <a:lnSpc>
                <a:spcPct val="133000"/>
              </a:lnSpc>
            </a:pPr>
            <a:endParaRPr lang="en-US" altLang="en-US" sz="1000" dirty="0"/>
          </a:p>
          <a:p>
            <a:pPr marL="19685" algn="l" rtl="0" eaLnBrk="0">
              <a:lnSpc>
                <a:spcPct val="100000"/>
              </a:lnSpc>
              <a:spcBef>
                <a:spcPts val="425"/>
              </a:spcBef>
            </a:pPr>
            <a:r>
              <a:rPr sz="1100" spc="-3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7.</a:t>
            </a:r>
            <a:r>
              <a:rPr sz="1100" spc="-3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如果索引列不能存储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NULL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值，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请在创建表时使用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NOT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NULL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约束它。当优化器知道每列是否包含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NULL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值时，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它可以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好地确定哪</a:t>
            </a:r>
            <a:endParaRPr lang="en-US" altLang="en-US" sz="14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algn="l" rtl="0" eaLnBrk="0">
              <a:lnSpc>
                <a:spcPct val="117000"/>
              </a:lnSpc>
            </a:pPr>
            <a:endParaRPr lang="en-US" altLang="en-US" sz="300" dirty="0"/>
          </a:p>
          <a:p>
            <a:pPr marL="356870" algn="l" rtl="0" eaLnBrk="0">
              <a:lnSpc>
                <a:spcPct val="97000"/>
              </a:lnSpc>
              <a:spcBef>
                <a:spcPts val="5"/>
              </a:spcBef>
            </a:pP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个索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引最有效地用于查询。</a:t>
            </a:r>
            <a:endParaRPr lang="en-US" altLang="en-US" sz="1400" dirty="0"/>
          </a:p>
        </p:txBody>
      </p:sp>
      <p:pic>
        <p:nvPicPr>
          <p:cNvPr id="1897" name="picture 18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898" name="textbox 1898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899" name="picture 18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1900" name="picture 19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901" name="textbox 1901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1902" name="textbox 1902"/>
          <p:cNvSpPr/>
          <p:nvPr/>
        </p:nvSpPr>
        <p:spPr>
          <a:xfrm>
            <a:off x="802054" y="1112723"/>
            <a:ext cx="1513839" cy="3060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索引设计原则</a:t>
            </a:r>
            <a:endParaRPr lang="en-US" altLang="en-US" sz="2000" dirty="0"/>
          </a:p>
        </p:txBody>
      </p:sp>
      <p:grpSp>
        <p:nvGrpSpPr>
          <p:cNvPr id="290" name="group 29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903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04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905" name="picture 19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textbox 1906"/>
          <p:cNvSpPr/>
          <p:nvPr/>
        </p:nvSpPr>
        <p:spPr>
          <a:xfrm>
            <a:off x="1956587" y="3059938"/>
            <a:ext cx="1208405" cy="7029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4800" spc="-15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</a:t>
            </a:r>
            <a:r>
              <a:rPr sz="4800" spc="-14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endParaRPr lang="en-US" altLang="en-US" sz="4800" dirty="0"/>
          </a:p>
        </p:txBody>
      </p:sp>
      <p:grpSp>
        <p:nvGrpSpPr>
          <p:cNvPr id="292" name="group 292"/>
          <p:cNvGrpSpPr/>
          <p:nvPr/>
        </p:nvGrpSpPr>
        <p:grpSpPr>
          <a:xfrm rot="21600000">
            <a:off x="1188466" y="2256790"/>
            <a:ext cx="3115563" cy="2598927"/>
            <a:chOff x="0" y="0"/>
            <a:chExt cx="3115563" cy="2598927"/>
          </a:xfrm>
        </p:grpSpPr>
        <p:sp>
          <p:nvSpPr>
            <p:cNvPr id="1907" name="path"/>
            <p:cNvSpPr/>
            <p:nvPr/>
          </p:nvSpPr>
          <p:spPr>
            <a:xfrm>
              <a:off x="0" y="1997963"/>
              <a:ext cx="600963" cy="600963"/>
            </a:xfrm>
            <a:custGeom>
              <a:avLst/>
              <a:gdLst/>
              <a:ahLst/>
              <a:cxnLst/>
              <a:rect l="0" t="0" r="0" b="0"/>
              <a:pathLst>
                <a:path w="946" h="946">
                  <a:moveTo>
                    <a:pt x="10" y="473"/>
                  </a:moveTo>
                  <a:cubicBezTo>
                    <a:pt x="10" y="217"/>
                    <a:pt x="217" y="10"/>
                    <a:pt x="473" y="10"/>
                  </a:cubicBezTo>
                  <a:cubicBezTo>
                    <a:pt x="728" y="10"/>
                    <a:pt x="936" y="217"/>
                    <a:pt x="936" y="473"/>
                  </a:cubicBezTo>
                  <a:cubicBezTo>
                    <a:pt x="936" y="728"/>
                    <a:pt x="728" y="936"/>
                    <a:pt x="473" y="936"/>
                  </a:cubicBezTo>
                  <a:cubicBezTo>
                    <a:pt x="217" y="936"/>
                    <a:pt x="10" y="728"/>
                    <a:pt x="10" y="473"/>
                  </a:cubicBezTo>
                </a:path>
              </a:pathLst>
            </a:custGeom>
            <a:noFill/>
            <a:ln w="12700" cap="flat">
              <a:solidFill>
                <a:srgbClr val="BFBFB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08" name="path"/>
            <p:cNvSpPr/>
            <p:nvPr/>
          </p:nvSpPr>
          <p:spPr>
            <a:xfrm>
              <a:off x="1620266" y="1411477"/>
              <a:ext cx="926591" cy="926592"/>
            </a:xfrm>
            <a:custGeom>
              <a:avLst/>
              <a:gdLst/>
              <a:ahLst/>
              <a:cxnLst/>
              <a:rect l="0" t="0" r="0" b="0"/>
              <a:pathLst>
                <a:path w="1459" h="1459">
                  <a:moveTo>
                    <a:pt x="0" y="729"/>
                  </a:moveTo>
                  <a:cubicBezTo>
                    <a:pt x="0" y="326"/>
                    <a:pt x="326" y="0"/>
                    <a:pt x="729" y="0"/>
                  </a:cubicBezTo>
                  <a:cubicBezTo>
                    <a:pt x="1132" y="0"/>
                    <a:pt x="1459" y="326"/>
                    <a:pt x="1459" y="729"/>
                  </a:cubicBezTo>
                  <a:cubicBezTo>
                    <a:pt x="1459" y="1132"/>
                    <a:pt x="1132" y="1459"/>
                    <a:pt x="729" y="1459"/>
                  </a:cubicBezTo>
                  <a:cubicBezTo>
                    <a:pt x="326" y="1459"/>
                    <a:pt x="0" y="1132"/>
                    <a:pt x="0" y="729"/>
                  </a:cubicBezTo>
                </a:path>
              </a:pathLst>
            </a:custGeom>
            <a:solidFill>
              <a:srgbClr val="515151">
                <a:alpha val="63137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09" name="path"/>
            <p:cNvSpPr/>
            <p:nvPr/>
          </p:nvSpPr>
          <p:spPr>
            <a:xfrm>
              <a:off x="1513331" y="0"/>
              <a:ext cx="1602232" cy="1602231"/>
            </a:xfrm>
            <a:custGeom>
              <a:avLst/>
              <a:gdLst/>
              <a:ahLst/>
              <a:cxnLst/>
              <a:rect l="0" t="0" r="0" b="0"/>
              <a:pathLst>
                <a:path w="2523" h="2523">
                  <a:moveTo>
                    <a:pt x="10" y="1261"/>
                  </a:moveTo>
                  <a:cubicBezTo>
                    <a:pt x="10" y="570"/>
                    <a:pt x="570" y="10"/>
                    <a:pt x="1261" y="10"/>
                  </a:cubicBezTo>
                  <a:cubicBezTo>
                    <a:pt x="1952" y="10"/>
                    <a:pt x="2513" y="570"/>
                    <a:pt x="2513" y="1261"/>
                  </a:cubicBezTo>
                  <a:cubicBezTo>
                    <a:pt x="2513" y="1952"/>
                    <a:pt x="1952" y="2513"/>
                    <a:pt x="1261" y="2513"/>
                  </a:cubicBezTo>
                  <a:cubicBezTo>
                    <a:pt x="570" y="2513"/>
                    <a:pt x="10" y="1952"/>
                    <a:pt x="10" y="1261"/>
                  </a:cubicBezTo>
                </a:path>
              </a:pathLst>
            </a:custGeom>
            <a:noFill/>
            <a:ln w="12700" cap="flat">
              <a:solidFill>
                <a:srgbClr val="515151">
                  <a:alpha val="100000"/>
                </a:srgbClr>
              </a:solidFill>
              <a:prstDash val="dash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10" name="path"/>
            <p:cNvSpPr/>
            <p:nvPr/>
          </p:nvSpPr>
          <p:spPr>
            <a:xfrm>
              <a:off x="301244" y="182371"/>
              <a:ext cx="1924811" cy="1895855"/>
            </a:xfrm>
            <a:custGeom>
              <a:avLst/>
              <a:gdLst/>
              <a:ahLst/>
              <a:cxnLst/>
              <a:rect l="0" t="0" r="0" b="0"/>
              <a:pathLst>
                <a:path w="3031" h="2985">
                  <a:moveTo>
                    <a:pt x="0" y="1492"/>
                  </a:moveTo>
                  <a:cubicBezTo>
                    <a:pt x="0" y="668"/>
                    <a:pt x="678" y="0"/>
                    <a:pt x="1515" y="0"/>
                  </a:cubicBezTo>
                  <a:cubicBezTo>
                    <a:pt x="2352" y="0"/>
                    <a:pt x="3031" y="668"/>
                    <a:pt x="3031" y="1492"/>
                  </a:cubicBezTo>
                  <a:cubicBezTo>
                    <a:pt x="3031" y="2317"/>
                    <a:pt x="2352" y="2985"/>
                    <a:pt x="1515" y="2985"/>
                  </a:cubicBezTo>
                  <a:cubicBezTo>
                    <a:pt x="678" y="2985"/>
                    <a:pt x="0" y="2317"/>
                    <a:pt x="0" y="1492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11" name="path"/>
            <p:cNvSpPr/>
            <p:nvPr/>
          </p:nvSpPr>
          <p:spPr>
            <a:xfrm>
              <a:off x="244094" y="125221"/>
              <a:ext cx="2039111" cy="2010155"/>
            </a:xfrm>
            <a:custGeom>
              <a:avLst/>
              <a:gdLst/>
              <a:ahLst/>
              <a:cxnLst/>
              <a:rect l="0" t="0" r="0" b="0"/>
              <a:pathLst>
                <a:path w="3211" h="3165">
                  <a:moveTo>
                    <a:pt x="90" y="1582"/>
                  </a:moveTo>
                  <a:cubicBezTo>
                    <a:pt x="90" y="758"/>
                    <a:pt x="768" y="90"/>
                    <a:pt x="1605" y="90"/>
                  </a:cubicBezTo>
                  <a:cubicBezTo>
                    <a:pt x="2442" y="90"/>
                    <a:pt x="3121" y="758"/>
                    <a:pt x="3121" y="1582"/>
                  </a:cubicBezTo>
                  <a:cubicBezTo>
                    <a:pt x="3121" y="2407"/>
                    <a:pt x="2442" y="3075"/>
                    <a:pt x="1605" y="3075"/>
                  </a:cubicBezTo>
                  <a:cubicBezTo>
                    <a:pt x="768" y="3075"/>
                    <a:pt x="90" y="2407"/>
                    <a:pt x="90" y="1582"/>
                  </a:cubicBezTo>
                </a:path>
              </a:pathLst>
            </a:custGeom>
            <a:noFill/>
            <a:ln w="114300" cap="flat">
              <a:solidFill>
                <a:srgbClr val="AD2B2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912" name="table 1912"/>
          <p:cNvGraphicFramePr>
            <a:graphicFrameLocks noGrp="1"/>
          </p:cNvGraphicFramePr>
          <p:nvPr/>
        </p:nvGraphicFramePr>
        <p:xfrm>
          <a:off x="5582348" y="5087048"/>
          <a:ext cx="4841875" cy="1045210"/>
        </p:xfrm>
        <a:graphic>
          <a:graphicData uri="http://schemas.openxmlformats.org/drawingml/2006/table">
            <a:tbl>
              <a:tblPr/>
              <a:tblGrid>
                <a:gridCol w="4841875"/>
              </a:tblGrid>
              <a:tr h="104203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1913" name="picture 19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583935" y="5088635"/>
            <a:ext cx="4838700" cy="1042416"/>
          </a:xfrm>
          <a:prstGeom prst="rect">
            <a:avLst/>
          </a:prstGeom>
        </p:spPr>
      </p:pic>
      <p:graphicFrame>
        <p:nvGraphicFramePr>
          <p:cNvPr id="1914" name="table 1914"/>
          <p:cNvGraphicFramePr>
            <a:graphicFrameLocks noGrp="1"/>
          </p:cNvGraphicFramePr>
          <p:nvPr/>
        </p:nvGraphicFramePr>
        <p:xfrm>
          <a:off x="5582348" y="3878516"/>
          <a:ext cx="4841875" cy="721995"/>
        </p:xfrm>
        <a:graphic>
          <a:graphicData uri="http://schemas.openxmlformats.org/drawingml/2006/table">
            <a:tbl>
              <a:tblPr/>
              <a:tblGrid>
                <a:gridCol w="4841875"/>
              </a:tblGrid>
              <a:tr h="7188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800" dirty="0"/>
                    </a:p>
                    <a:p>
                      <a:pPr marL="102235" algn="l" rtl="0" eaLnBrk="0">
                        <a:lnSpc>
                          <a:spcPct val="84000"/>
                        </a:lnSpc>
                      </a:pP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主键索引、唯一索引、常规索引、全</a:t>
                      </a:r>
                      <a:r>
                        <a:rPr sz="1400" spc="-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索引</a:t>
                      </a:r>
                      <a:endParaRPr lang="en-US" altLang="en-US" sz="1400" dirty="0"/>
                    </a:p>
                    <a:p>
                      <a:pPr marL="99695" algn="l" rtl="0" eaLnBrk="0">
                        <a:lnSpc>
                          <a:spcPts val="2520"/>
                        </a:lnSpc>
                      </a:pP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聚集索引、二级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索引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15" name="table 1915"/>
          <p:cNvGraphicFramePr>
            <a:graphicFrameLocks noGrp="1"/>
          </p:cNvGraphicFramePr>
          <p:nvPr/>
        </p:nvGraphicFramePr>
        <p:xfrm>
          <a:off x="5582348" y="2682176"/>
          <a:ext cx="4841875" cy="721995"/>
        </p:xfrm>
        <a:graphic>
          <a:graphicData uri="http://schemas.openxmlformats.org/drawingml/2006/table">
            <a:tbl>
              <a:tblPr/>
              <a:tblGrid>
                <a:gridCol w="4841875"/>
              </a:tblGrid>
              <a:tr h="7188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1916" name="picture 19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583935" y="2683764"/>
            <a:ext cx="4838700" cy="719327"/>
          </a:xfrm>
          <a:prstGeom prst="rect">
            <a:avLst/>
          </a:prstGeom>
        </p:spPr>
      </p:pic>
      <p:pic>
        <p:nvPicPr>
          <p:cNvPr id="1917" name="picture 19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graphicFrame>
        <p:nvGraphicFramePr>
          <p:cNvPr id="1918" name="table 1918"/>
          <p:cNvGraphicFramePr>
            <a:graphicFrameLocks noGrp="1"/>
          </p:cNvGraphicFramePr>
          <p:nvPr/>
        </p:nvGraphicFramePr>
        <p:xfrm>
          <a:off x="5582348" y="1478216"/>
          <a:ext cx="4841875" cy="397509"/>
        </p:xfrm>
        <a:graphic>
          <a:graphicData uri="http://schemas.openxmlformats.org/drawingml/2006/table">
            <a:tbl>
              <a:tblPr/>
              <a:tblGrid>
                <a:gridCol w="4841875"/>
              </a:tblGrid>
              <a:tr h="3943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800" dirty="0"/>
                    </a:p>
                    <a:p>
                      <a:pPr marL="100330" algn="l" rtl="0" eaLnBrk="0">
                        <a:lnSpc>
                          <a:spcPct val="91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索引是高效获取数据的数据结</a:t>
                      </a:r>
                      <a:r>
                        <a:rPr sz="1400" spc="-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构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;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sp>
        <p:nvSpPr>
          <p:cNvPr id="1919" name="textbox 1919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920" name="picture 19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1921" name="picture 19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922" name="textbox 1922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1923" name="path"/>
          <p:cNvSpPr/>
          <p:nvPr/>
        </p:nvSpPr>
        <p:spPr>
          <a:xfrm>
            <a:off x="710184" y="1813559"/>
            <a:ext cx="804671" cy="803148"/>
          </a:xfrm>
          <a:custGeom>
            <a:avLst/>
            <a:gdLst/>
            <a:ahLst/>
            <a:cxnLst/>
            <a:rect l="0" t="0" r="0" b="0"/>
            <a:pathLst>
              <a:path w="1267" h="1264">
                <a:moveTo>
                  <a:pt x="0" y="632"/>
                </a:moveTo>
                <a:cubicBezTo>
                  <a:pt x="0" y="283"/>
                  <a:pt x="283" y="0"/>
                  <a:pt x="633" y="0"/>
                </a:cubicBezTo>
                <a:cubicBezTo>
                  <a:pt x="983" y="0"/>
                  <a:pt x="1267" y="283"/>
                  <a:pt x="1267" y="632"/>
                </a:cubicBezTo>
                <a:cubicBezTo>
                  <a:pt x="1267" y="981"/>
                  <a:pt x="983" y="1264"/>
                  <a:pt x="633" y="1264"/>
                </a:cubicBezTo>
                <a:cubicBezTo>
                  <a:pt x="283" y="1264"/>
                  <a:pt x="0" y="981"/>
                  <a:pt x="0" y="632"/>
                </a:cubicBezTo>
              </a:path>
            </a:pathLst>
          </a:custGeom>
          <a:solidFill>
            <a:srgbClr val="F2F2F2">
              <a:alpha val="70196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24" name="textbox 1924"/>
          <p:cNvSpPr/>
          <p:nvPr/>
        </p:nvSpPr>
        <p:spPr>
          <a:xfrm>
            <a:off x="1954896" y="3126409"/>
            <a:ext cx="1010285" cy="5880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390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</a:t>
            </a:r>
            <a:r>
              <a:rPr sz="39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endParaRPr lang="en-US" altLang="en-US" sz="3900" dirty="0"/>
          </a:p>
        </p:txBody>
      </p:sp>
      <p:sp>
        <p:nvSpPr>
          <p:cNvPr id="1925" name="textbox 1925"/>
          <p:cNvSpPr/>
          <p:nvPr/>
        </p:nvSpPr>
        <p:spPr>
          <a:xfrm>
            <a:off x="5247741" y="1188720"/>
            <a:ext cx="1247139" cy="279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80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sz="180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80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引概述</a:t>
            </a:r>
            <a:endParaRPr lang="en-US" altLang="en-US" sz="1800" dirty="0"/>
          </a:p>
        </p:txBody>
      </p:sp>
      <p:sp>
        <p:nvSpPr>
          <p:cNvPr id="1926" name="textbox 1926"/>
          <p:cNvSpPr/>
          <p:nvPr/>
        </p:nvSpPr>
        <p:spPr>
          <a:xfrm>
            <a:off x="5576696" y="2395982"/>
            <a:ext cx="918210" cy="279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8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索引结</a:t>
            </a: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1800" dirty="0"/>
          </a:p>
        </p:txBody>
      </p:sp>
      <p:sp>
        <p:nvSpPr>
          <p:cNvPr id="1927" name="textbox 1927"/>
          <p:cNvSpPr/>
          <p:nvPr/>
        </p:nvSpPr>
        <p:spPr>
          <a:xfrm>
            <a:off x="5576696" y="3603244"/>
            <a:ext cx="918210" cy="2768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8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索引分</a:t>
            </a: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</a:t>
            </a:r>
            <a:endParaRPr lang="en-US" altLang="en-US" sz="1800" dirty="0"/>
          </a:p>
        </p:txBody>
      </p:sp>
      <p:sp>
        <p:nvSpPr>
          <p:cNvPr id="1928" name="textbox 1928"/>
          <p:cNvSpPr/>
          <p:nvPr/>
        </p:nvSpPr>
        <p:spPr>
          <a:xfrm>
            <a:off x="5576696" y="4810633"/>
            <a:ext cx="918210" cy="279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8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索引语</a:t>
            </a: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</a:t>
            </a:r>
            <a:endParaRPr lang="en-US" altLang="en-US" sz="1800" dirty="0"/>
          </a:p>
        </p:txBody>
      </p:sp>
      <p:grpSp>
        <p:nvGrpSpPr>
          <p:cNvPr id="294" name="group 29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929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30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931" name="picture 19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1932" name="path"/>
          <p:cNvSpPr/>
          <p:nvPr/>
        </p:nvSpPr>
        <p:spPr>
          <a:xfrm>
            <a:off x="3104387" y="1918716"/>
            <a:ext cx="313944" cy="315467"/>
          </a:xfrm>
          <a:custGeom>
            <a:avLst/>
            <a:gdLst/>
            <a:ahLst/>
            <a:cxnLst/>
            <a:rect l="0" t="0" r="0" b="0"/>
            <a:pathLst>
              <a:path w="494" h="496">
                <a:moveTo>
                  <a:pt x="0" y="248"/>
                </a:moveTo>
                <a:cubicBezTo>
                  <a:pt x="0" y="111"/>
                  <a:pt x="110" y="0"/>
                  <a:pt x="247" y="0"/>
                </a:cubicBezTo>
                <a:cubicBezTo>
                  <a:pt x="383" y="0"/>
                  <a:pt x="494" y="111"/>
                  <a:pt x="494" y="248"/>
                </a:cubicBezTo>
                <a:cubicBezTo>
                  <a:pt x="494" y="385"/>
                  <a:pt x="383" y="496"/>
                  <a:pt x="247" y="496"/>
                </a:cubicBezTo>
                <a:cubicBezTo>
                  <a:pt x="110" y="496"/>
                  <a:pt x="0" y="385"/>
                  <a:pt x="0" y="248"/>
                </a:cubicBezTo>
              </a:path>
            </a:pathLst>
          </a:custGeom>
          <a:solidFill>
            <a:srgbClr val="49504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33" name="textbox 1933"/>
          <p:cNvSpPr/>
          <p:nvPr/>
        </p:nvSpPr>
        <p:spPr>
          <a:xfrm>
            <a:off x="5237683" y="2395982"/>
            <a:ext cx="212725" cy="3067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210"/>
              </a:lnSpc>
            </a:pP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endParaRPr lang="en-US" altLang="en-US" sz="1800" dirty="0"/>
          </a:p>
        </p:txBody>
      </p:sp>
      <p:sp>
        <p:nvSpPr>
          <p:cNvPr id="1934" name="textbox 1934"/>
          <p:cNvSpPr/>
          <p:nvPr/>
        </p:nvSpPr>
        <p:spPr>
          <a:xfrm>
            <a:off x="5240654" y="3603244"/>
            <a:ext cx="209550" cy="3060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210"/>
              </a:lnSpc>
            </a:pPr>
            <a:r>
              <a:rPr sz="180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altLang="en-US" sz="1800" dirty="0"/>
          </a:p>
        </p:txBody>
      </p:sp>
      <p:sp>
        <p:nvSpPr>
          <p:cNvPr id="1935" name="textbox 1935"/>
          <p:cNvSpPr/>
          <p:nvPr/>
        </p:nvSpPr>
        <p:spPr>
          <a:xfrm>
            <a:off x="5232653" y="4846294"/>
            <a:ext cx="217804" cy="2374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7000"/>
              </a:lnSpc>
            </a:pPr>
            <a:r>
              <a:rPr sz="180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altLang="en-US" sz="180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36" name="table 1936"/>
          <p:cNvGraphicFramePr>
            <a:graphicFrameLocks noGrp="1"/>
          </p:cNvGraphicFramePr>
          <p:nvPr/>
        </p:nvGraphicFramePr>
        <p:xfrm>
          <a:off x="5504624" y="2909252"/>
          <a:ext cx="4841875" cy="2014220"/>
        </p:xfrm>
        <a:graphic>
          <a:graphicData uri="http://schemas.openxmlformats.org/drawingml/2006/table">
            <a:tbl>
              <a:tblPr/>
              <a:tblGrid>
                <a:gridCol w="4841875"/>
              </a:tblGrid>
              <a:tr h="20110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8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99060" algn="l" rtl="0" eaLnBrk="0">
                        <a:lnSpc>
                          <a:spcPct val="84000"/>
                        </a:lnSpc>
                      </a:pP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联合索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引</a:t>
                      </a:r>
                      <a:endParaRPr lang="en-US" altLang="en-US" sz="1400" dirty="0"/>
                    </a:p>
                    <a:p>
                      <a:pPr marL="100330" algn="l" rtl="0" eaLnBrk="0">
                        <a:lnSpc>
                          <a:spcPts val="2520"/>
                        </a:lnSpc>
                      </a:pP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索引失</a:t>
                      </a:r>
                      <a:r>
                        <a:rPr sz="1400" spc="-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效</a:t>
                      </a:r>
                      <a:endParaRPr lang="en-US" altLang="en-US" sz="1400" dirty="0"/>
                    </a:p>
                    <a:p>
                      <a:pPr marL="103505" algn="l" rtl="0" eaLnBrk="0">
                        <a:lnSpc>
                          <a:spcPts val="2520"/>
                        </a:lnSpc>
                      </a:pPr>
                      <a:r>
                        <a:rPr sz="1400" spc="-5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SQ</a:t>
                      </a:r>
                      <a:r>
                        <a:rPr sz="1400" spc="-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</a:t>
                      </a:r>
                      <a:r>
                        <a:rPr sz="1400" spc="-5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提示</a:t>
                      </a:r>
                      <a:endParaRPr lang="en-US" altLang="en-US" sz="1400" dirty="0"/>
                    </a:p>
                    <a:p>
                      <a:pPr marL="99695" algn="l" rtl="0" eaLnBrk="0">
                        <a:lnSpc>
                          <a:spcPts val="2520"/>
                        </a:lnSpc>
                      </a:pP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覆盖索</a:t>
                      </a:r>
                      <a:r>
                        <a:rPr sz="1400" spc="-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引</a:t>
                      </a:r>
                      <a:endParaRPr lang="en-US" altLang="en-US" sz="1400" dirty="0"/>
                    </a:p>
                    <a:p>
                      <a:pPr marL="102870" algn="l" rtl="0" eaLnBrk="0">
                        <a:lnSpc>
                          <a:spcPts val="2520"/>
                        </a:lnSpc>
                      </a:pP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前缀索</a:t>
                      </a:r>
                      <a:r>
                        <a:rPr sz="1400" spc="-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引</a:t>
                      </a:r>
                      <a:endParaRPr lang="en-US" altLang="en-US" sz="14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9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104140" algn="l" rtl="0" eaLnBrk="0">
                        <a:lnSpc>
                          <a:spcPct val="92000"/>
                        </a:lnSpc>
                      </a:pPr>
                      <a:r>
                        <a:rPr sz="1400" spc="-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单列/联</a:t>
                      </a: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合索引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sp>
        <p:nvSpPr>
          <p:cNvPr id="1937" name="textbox 1937"/>
          <p:cNvSpPr/>
          <p:nvPr/>
        </p:nvSpPr>
        <p:spPr>
          <a:xfrm>
            <a:off x="1956587" y="3059938"/>
            <a:ext cx="1208405" cy="7029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4800" spc="-15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</a:t>
            </a:r>
            <a:r>
              <a:rPr sz="4800" spc="-14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endParaRPr lang="en-US" altLang="en-US" sz="4800" dirty="0"/>
          </a:p>
        </p:txBody>
      </p:sp>
      <p:grpSp>
        <p:nvGrpSpPr>
          <p:cNvPr id="296" name="group 296"/>
          <p:cNvGrpSpPr/>
          <p:nvPr/>
        </p:nvGrpSpPr>
        <p:grpSpPr>
          <a:xfrm rot="21600000">
            <a:off x="1188466" y="2256790"/>
            <a:ext cx="3115563" cy="2598927"/>
            <a:chOff x="0" y="0"/>
            <a:chExt cx="3115563" cy="2598927"/>
          </a:xfrm>
        </p:grpSpPr>
        <p:sp>
          <p:nvSpPr>
            <p:cNvPr id="1938" name="path"/>
            <p:cNvSpPr/>
            <p:nvPr/>
          </p:nvSpPr>
          <p:spPr>
            <a:xfrm>
              <a:off x="0" y="1997963"/>
              <a:ext cx="600963" cy="600963"/>
            </a:xfrm>
            <a:custGeom>
              <a:avLst/>
              <a:gdLst/>
              <a:ahLst/>
              <a:cxnLst/>
              <a:rect l="0" t="0" r="0" b="0"/>
              <a:pathLst>
                <a:path w="946" h="946">
                  <a:moveTo>
                    <a:pt x="10" y="473"/>
                  </a:moveTo>
                  <a:cubicBezTo>
                    <a:pt x="10" y="217"/>
                    <a:pt x="217" y="10"/>
                    <a:pt x="473" y="10"/>
                  </a:cubicBezTo>
                  <a:cubicBezTo>
                    <a:pt x="728" y="10"/>
                    <a:pt x="936" y="217"/>
                    <a:pt x="936" y="473"/>
                  </a:cubicBezTo>
                  <a:cubicBezTo>
                    <a:pt x="936" y="728"/>
                    <a:pt x="728" y="936"/>
                    <a:pt x="473" y="936"/>
                  </a:cubicBezTo>
                  <a:cubicBezTo>
                    <a:pt x="217" y="936"/>
                    <a:pt x="10" y="728"/>
                    <a:pt x="10" y="473"/>
                  </a:cubicBezTo>
                </a:path>
              </a:pathLst>
            </a:custGeom>
            <a:noFill/>
            <a:ln w="12700" cap="flat">
              <a:solidFill>
                <a:srgbClr val="BFBFB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39" name="path"/>
            <p:cNvSpPr/>
            <p:nvPr/>
          </p:nvSpPr>
          <p:spPr>
            <a:xfrm>
              <a:off x="1620266" y="1411477"/>
              <a:ext cx="926591" cy="926592"/>
            </a:xfrm>
            <a:custGeom>
              <a:avLst/>
              <a:gdLst/>
              <a:ahLst/>
              <a:cxnLst/>
              <a:rect l="0" t="0" r="0" b="0"/>
              <a:pathLst>
                <a:path w="1459" h="1459">
                  <a:moveTo>
                    <a:pt x="0" y="729"/>
                  </a:moveTo>
                  <a:cubicBezTo>
                    <a:pt x="0" y="326"/>
                    <a:pt x="326" y="0"/>
                    <a:pt x="729" y="0"/>
                  </a:cubicBezTo>
                  <a:cubicBezTo>
                    <a:pt x="1132" y="0"/>
                    <a:pt x="1459" y="326"/>
                    <a:pt x="1459" y="729"/>
                  </a:cubicBezTo>
                  <a:cubicBezTo>
                    <a:pt x="1459" y="1132"/>
                    <a:pt x="1132" y="1459"/>
                    <a:pt x="729" y="1459"/>
                  </a:cubicBezTo>
                  <a:cubicBezTo>
                    <a:pt x="326" y="1459"/>
                    <a:pt x="0" y="1132"/>
                    <a:pt x="0" y="729"/>
                  </a:cubicBezTo>
                </a:path>
              </a:pathLst>
            </a:custGeom>
            <a:solidFill>
              <a:srgbClr val="515151">
                <a:alpha val="63137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40" name="path"/>
            <p:cNvSpPr/>
            <p:nvPr/>
          </p:nvSpPr>
          <p:spPr>
            <a:xfrm>
              <a:off x="1513331" y="0"/>
              <a:ext cx="1602232" cy="1602231"/>
            </a:xfrm>
            <a:custGeom>
              <a:avLst/>
              <a:gdLst/>
              <a:ahLst/>
              <a:cxnLst/>
              <a:rect l="0" t="0" r="0" b="0"/>
              <a:pathLst>
                <a:path w="2523" h="2523">
                  <a:moveTo>
                    <a:pt x="10" y="1261"/>
                  </a:moveTo>
                  <a:cubicBezTo>
                    <a:pt x="10" y="570"/>
                    <a:pt x="570" y="10"/>
                    <a:pt x="1261" y="10"/>
                  </a:cubicBezTo>
                  <a:cubicBezTo>
                    <a:pt x="1952" y="10"/>
                    <a:pt x="2513" y="570"/>
                    <a:pt x="2513" y="1261"/>
                  </a:cubicBezTo>
                  <a:cubicBezTo>
                    <a:pt x="2513" y="1952"/>
                    <a:pt x="1952" y="2513"/>
                    <a:pt x="1261" y="2513"/>
                  </a:cubicBezTo>
                  <a:cubicBezTo>
                    <a:pt x="570" y="2513"/>
                    <a:pt x="10" y="1952"/>
                    <a:pt x="10" y="1261"/>
                  </a:cubicBezTo>
                </a:path>
              </a:pathLst>
            </a:custGeom>
            <a:noFill/>
            <a:ln w="12700" cap="flat">
              <a:solidFill>
                <a:srgbClr val="515151">
                  <a:alpha val="100000"/>
                </a:srgbClr>
              </a:solidFill>
              <a:prstDash val="dash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41" name="path"/>
            <p:cNvSpPr/>
            <p:nvPr/>
          </p:nvSpPr>
          <p:spPr>
            <a:xfrm>
              <a:off x="301244" y="182371"/>
              <a:ext cx="1924811" cy="1895855"/>
            </a:xfrm>
            <a:custGeom>
              <a:avLst/>
              <a:gdLst/>
              <a:ahLst/>
              <a:cxnLst/>
              <a:rect l="0" t="0" r="0" b="0"/>
              <a:pathLst>
                <a:path w="3031" h="2985">
                  <a:moveTo>
                    <a:pt x="0" y="1492"/>
                  </a:moveTo>
                  <a:cubicBezTo>
                    <a:pt x="0" y="668"/>
                    <a:pt x="678" y="0"/>
                    <a:pt x="1515" y="0"/>
                  </a:cubicBezTo>
                  <a:cubicBezTo>
                    <a:pt x="2352" y="0"/>
                    <a:pt x="3031" y="668"/>
                    <a:pt x="3031" y="1492"/>
                  </a:cubicBezTo>
                  <a:cubicBezTo>
                    <a:pt x="3031" y="2317"/>
                    <a:pt x="2352" y="2985"/>
                    <a:pt x="1515" y="2985"/>
                  </a:cubicBezTo>
                  <a:cubicBezTo>
                    <a:pt x="678" y="2985"/>
                    <a:pt x="0" y="2317"/>
                    <a:pt x="0" y="1492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42" name="path"/>
            <p:cNvSpPr/>
            <p:nvPr/>
          </p:nvSpPr>
          <p:spPr>
            <a:xfrm>
              <a:off x="244094" y="125221"/>
              <a:ext cx="2039111" cy="2010155"/>
            </a:xfrm>
            <a:custGeom>
              <a:avLst/>
              <a:gdLst/>
              <a:ahLst/>
              <a:cxnLst/>
              <a:rect l="0" t="0" r="0" b="0"/>
              <a:pathLst>
                <a:path w="3211" h="3165">
                  <a:moveTo>
                    <a:pt x="90" y="1582"/>
                  </a:moveTo>
                  <a:cubicBezTo>
                    <a:pt x="90" y="758"/>
                    <a:pt x="768" y="90"/>
                    <a:pt x="1605" y="90"/>
                  </a:cubicBezTo>
                  <a:cubicBezTo>
                    <a:pt x="2442" y="90"/>
                    <a:pt x="3121" y="758"/>
                    <a:pt x="3121" y="1582"/>
                  </a:cubicBezTo>
                  <a:cubicBezTo>
                    <a:pt x="3121" y="2407"/>
                    <a:pt x="2442" y="3075"/>
                    <a:pt x="1605" y="3075"/>
                  </a:cubicBezTo>
                  <a:cubicBezTo>
                    <a:pt x="768" y="3075"/>
                    <a:pt x="90" y="2407"/>
                    <a:pt x="90" y="1582"/>
                  </a:cubicBezTo>
                </a:path>
              </a:pathLst>
            </a:custGeom>
            <a:noFill/>
            <a:ln w="114300" cap="flat">
              <a:solidFill>
                <a:srgbClr val="AD2B2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943" name="table 1943"/>
          <p:cNvGraphicFramePr>
            <a:graphicFrameLocks noGrp="1"/>
          </p:cNvGraphicFramePr>
          <p:nvPr/>
        </p:nvGraphicFramePr>
        <p:xfrm>
          <a:off x="5504624" y="5343080"/>
          <a:ext cx="4841875" cy="1045210"/>
        </p:xfrm>
        <a:graphic>
          <a:graphicData uri="http://schemas.openxmlformats.org/drawingml/2006/table">
            <a:tbl>
              <a:tblPr/>
              <a:tblGrid>
                <a:gridCol w="4841875"/>
              </a:tblGrid>
              <a:tr h="104203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800" dirty="0"/>
                    </a:p>
                    <a:p>
                      <a:pPr marL="97790" algn="l" rtl="0" eaLnBrk="0">
                        <a:lnSpc>
                          <a:spcPct val="84000"/>
                        </a:lnSpc>
                        <a:spcBef>
                          <a:spcPts val="5"/>
                        </a:spcBef>
                      </a:pPr>
                      <a:r>
                        <a:rPr sz="14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</a:t>
                      </a:r>
                      <a:endParaRPr lang="en-US" altLang="en-US" sz="1400" dirty="0"/>
                    </a:p>
                    <a:p>
                      <a:pPr marL="103505" algn="l" rtl="0" eaLnBrk="0">
                        <a:lnSpc>
                          <a:spcPts val="2520"/>
                        </a:lnSpc>
                      </a:pP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字段</a:t>
                      </a:r>
                      <a:endParaRPr lang="en-US" altLang="en-US" sz="1400" dirty="0"/>
                    </a:p>
                    <a:p>
                      <a:pPr marL="100330" algn="l" rtl="0" eaLnBrk="0">
                        <a:lnSpc>
                          <a:spcPts val="2520"/>
                        </a:lnSpc>
                      </a:pPr>
                      <a:r>
                        <a:rPr sz="1400" spc="-3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索</a:t>
                      </a:r>
                      <a:r>
                        <a:rPr sz="1400" spc="-2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引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1944" name="picture 19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945" name="textbox 1945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graphicFrame>
        <p:nvGraphicFramePr>
          <p:cNvPr id="1946" name="table 1946"/>
          <p:cNvGraphicFramePr>
            <a:graphicFrameLocks noGrp="1"/>
          </p:cNvGraphicFramePr>
          <p:nvPr/>
        </p:nvGraphicFramePr>
        <p:xfrm>
          <a:off x="5504624" y="1795208"/>
          <a:ext cx="4841875" cy="368300"/>
        </p:xfrm>
        <a:graphic>
          <a:graphicData uri="http://schemas.openxmlformats.org/drawingml/2006/table">
            <a:tbl>
              <a:tblPr/>
              <a:tblGrid>
                <a:gridCol w="4841875"/>
              </a:tblGrid>
              <a:tr h="3651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800" dirty="0"/>
                    </a:p>
                    <a:p>
                      <a:pPr marL="99695" algn="l" rtl="0" eaLnBrk="0">
                        <a:lnSpc>
                          <a:spcPct val="83000"/>
                        </a:lnSpc>
                        <a:spcBef>
                          <a:spcPts val="5"/>
                        </a:spcBef>
                      </a:pPr>
                      <a:r>
                        <a:rPr sz="1400" spc="-5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执行频次、慢查询日志、</a:t>
                      </a:r>
                      <a:r>
                        <a:rPr sz="1400" spc="-5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</a:t>
                      </a:r>
                      <a:r>
                        <a:rPr sz="1400" spc="-5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profile</a:t>
                      </a:r>
                      <a:r>
                        <a:rPr sz="1400" spc="-5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spc="-5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、explai</a:t>
                      </a:r>
                      <a:r>
                        <a:rPr sz="1400" spc="-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n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1947" name="picture 19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1948" name="picture 19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949" name="textbox 1949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1950" name="path"/>
          <p:cNvSpPr/>
          <p:nvPr/>
        </p:nvSpPr>
        <p:spPr>
          <a:xfrm>
            <a:off x="710184" y="1813559"/>
            <a:ext cx="804671" cy="803148"/>
          </a:xfrm>
          <a:custGeom>
            <a:avLst/>
            <a:gdLst/>
            <a:ahLst/>
            <a:cxnLst/>
            <a:rect l="0" t="0" r="0" b="0"/>
            <a:pathLst>
              <a:path w="1267" h="1264">
                <a:moveTo>
                  <a:pt x="0" y="632"/>
                </a:moveTo>
                <a:cubicBezTo>
                  <a:pt x="0" y="283"/>
                  <a:pt x="283" y="0"/>
                  <a:pt x="633" y="0"/>
                </a:cubicBezTo>
                <a:cubicBezTo>
                  <a:pt x="983" y="0"/>
                  <a:pt x="1267" y="283"/>
                  <a:pt x="1267" y="632"/>
                </a:cubicBezTo>
                <a:cubicBezTo>
                  <a:pt x="1267" y="981"/>
                  <a:pt x="983" y="1264"/>
                  <a:pt x="633" y="1264"/>
                </a:cubicBezTo>
                <a:cubicBezTo>
                  <a:pt x="283" y="1264"/>
                  <a:pt x="0" y="981"/>
                  <a:pt x="0" y="632"/>
                </a:cubicBezTo>
              </a:path>
            </a:pathLst>
          </a:custGeom>
          <a:solidFill>
            <a:srgbClr val="F2F2F2">
              <a:alpha val="70196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51" name="textbox 1951"/>
          <p:cNvSpPr/>
          <p:nvPr/>
        </p:nvSpPr>
        <p:spPr>
          <a:xfrm>
            <a:off x="1954896" y="3126409"/>
            <a:ext cx="1010285" cy="5880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390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</a:t>
            </a:r>
            <a:r>
              <a:rPr sz="39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endParaRPr lang="en-US" altLang="en-US" sz="3900" dirty="0"/>
          </a:p>
        </p:txBody>
      </p:sp>
      <p:sp>
        <p:nvSpPr>
          <p:cNvPr id="1952" name="textbox 1952"/>
          <p:cNvSpPr/>
          <p:nvPr/>
        </p:nvSpPr>
        <p:spPr>
          <a:xfrm>
            <a:off x="5592826" y="5072126"/>
            <a:ext cx="1369060" cy="2774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8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索引设计</a:t>
            </a:r>
            <a:r>
              <a:rPr sz="180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则</a:t>
            </a:r>
            <a:endParaRPr lang="en-US" altLang="en-US" sz="1800" dirty="0"/>
          </a:p>
        </p:txBody>
      </p:sp>
      <p:sp>
        <p:nvSpPr>
          <p:cNvPr id="1953" name="textbox 1953"/>
          <p:cNvSpPr/>
          <p:nvPr/>
        </p:nvSpPr>
        <p:spPr>
          <a:xfrm>
            <a:off x="5563201" y="1449953"/>
            <a:ext cx="1329689" cy="2622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6000"/>
              </a:lnSpc>
            </a:pPr>
            <a:r>
              <a:rPr sz="180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</a:t>
            </a:r>
            <a:r>
              <a:rPr sz="18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180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性能分析</a:t>
            </a:r>
            <a:endParaRPr lang="en-US" altLang="en-US" sz="1800" dirty="0"/>
          </a:p>
        </p:txBody>
      </p:sp>
      <p:sp>
        <p:nvSpPr>
          <p:cNvPr id="1954" name="textbox 1954"/>
          <p:cNvSpPr/>
          <p:nvPr/>
        </p:nvSpPr>
        <p:spPr>
          <a:xfrm>
            <a:off x="5559297" y="2657475"/>
            <a:ext cx="918210" cy="2768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8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索引使</a:t>
            </a: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endParaRPr lang="en-US" altLang="en-US" sz="1800" dirty="0"/>
          </a:p>
        </p:txBody>
      </p:sp>
      <p:grpSp>
        <p:nvGrpSpPr>
          <p:cNvPr id="298" name="group 29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955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56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957" name="picture 19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1958" name="path"/>
          <p:cNvSpPr/>
          <p:nvPr/>
        </p:nvSpPr>
        <p:spPr>
          <a:xfrm>
            <a:off x="3104387" y="1918716"/>
            <a:ext cx="313944" cy="315467"/>
          </a:xfrm>
          <a:custGeom>
            <a:avLst/>
            <a:gdLst/>
            <a:ahLst/>
            <a:cxnLst/>
            <a:rect l="0" t="0" r="0" b="0"/>
            <a:pathLst>
              <a:path w="494" h="496">
                <a:moveTo>
                  <a:pt x="0" y="248"/>
                </a:moveTo>
                <a:cubicBezTo>
                  <a:pt x="0" y="111"/>
                  <a:pt x="110" y="0"/>
                  <a:pt x="247" y="0"/>
                </a:cubicBezTo>
                <a:cubicBezTo>
                  <a:pt x="383" y="0"/>
                  <a:pt x="494" y="111"/>
                  <a:pt x="494" y="248"/>
                </a:cubicBezTo>
                <a:cubicBezTo>
                  <a:pt x="494" y="385"/>
                  <a:pt x="383" y="496"/>
                  <a:pt x="247" y="496"/>
                </a:cubicBezTo>
                <a:cubicBezTo>
                  <a:pt x="110" y="496"/>
                  <a:pt x="0" y="385"/>
                  <a:pt x="0" y="248"/>
                </a:cubicBezTo>
              </a:path>
            </a:pathLst>
          </a:custGeom>
          <a:solidFill>
            <a:srgbClr val="49504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59" name="textbox 1959"/>
          <p:cNvSpPr/>
          <p:nvPr/>
        </p:nvSpPr>
        <p:spPr>
          <a:xfrm>
            <a:off x="5220284" y="2657475"/>
            <a:ext cx="212725" cy="3060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210"/>
              </a:lnSpc>
            </a:pP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6.</a:t>
            </a:r>
            <a:endParaRPr lang="en-US" altLang="en-US" sz="1800" dirty="0"/>
          </a:p>
        </p:txBody>
      </p:sp>
      <p:sp>
        <p:nvSpPr>
          <p:cNvPr id="1960" name="textbox 1960"/>
          <p:cNvSpPr/>
          <p:nvPr/>
        </p:nvSpPr>
        <p:spPr>
          <a:xfrm>
            <a:off x="5219598" y="5107787"/>
            <a:ext cx="213995" cy="2374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7000"/>
              </a:lnSpc>
            </a:pP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altLang="en-US" sz="1800" dirty="0"/>
          </a:p>
        </p:txBody>
      </p:sp>
      <p:sp>
        <p:nvSpPr>
          <p:cNvPr id="1961" name="textbox 1961"/>
          <p:cNvSpPr/>
          <p:nvPr/>
        </p:nvSpPr>
        <p:spPr>
          <a:xfrm>
            <a:off x="5226939" y="1485662"/>
            <a:ext cx="206375" cy="2387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8000"/>
              </a:lnSpc>
            </a:pPr>
            <a:r>
              <a:rPr sz="180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sz="180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alt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4"/>
          <p:cNvSpPr/>
          <p:nvPr/>
        </p:nvSpPr>
        <p:spPr>
          <a:xfrm>
            <a:off x="5356890" y="2444286"/>
            <a:ext cx="1751329" cy="25095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320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</a:t>
            </a:r>
            <a:r>
              <a:rPr sz="32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引擎</a:t>
            </a:r>
            <a:endParaRPr lang="en-US" altLang="en-US" sz="3200" dirty="0"/>
          </a:p>
          <a:p>
            <a:pPr algn="l" rtl="0" eaLnBrk="0">
              <a:lnSpc>
                <a:spcPct val="153000"/>
              </a:lnSpc>
            </a:pPr>
            <a:endParaRPr lang="en-US" altLang="en-US" sz="1000" dirty="0"/>
          </a:p>
          <a:p>
            <a:pPr marL="19050" algn="l" rtl="0" eaLnBrk="0">
              <a:lnSpc>
                <a:spcPct val="93000"/>
              </a:lnSpc>
              <a:spcBef>
                <a:spcPts val="455"/>
              </a:spcBef>
            </a:pPr>
            <a:r>
              <a:rPr sz="1500" spc="9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9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500" spc="9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体系结</a:t>
            </a:r>
            <a:r>
              <a:rPr sz="15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endParaRPr lang="en-US" altLang="en-US" sz="1500" dirty="0"/>
          </a:p>
          <a:p>
            <a:pPr algn="l" rtl="0" eaLnBrk="0">
              <a:lnSpc>
                <a:spcPct val="145000"/>
              </a:lnSpc>
            </a:pPr>
            <a:endParaRPr lang="en-US" altLang="en-US" sz="1000" dirty="0"/>
          </a:p>
          <a:p>
            <a:pPr marL="19050" algn="l" rtl="0" eaLnBrk="0">
              <a:lnSpc>
                <a:spcPts val="1840"/>
              </a:lnSpc>
              <a:spcBef>
                <a:spcPts val="460"/>
              </a:spcBef>
            </a:pPr>
            <a:r>
              <a:rPr sz="1500" spc="6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</a:t>
            </a:r>
            <a:r>
              <a:rPr sz="1500" spc="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</a:t>
            </a:r>
            <a:endParaRPr lang="en-US" altLang="en-US" sz="1500" dirty="0"/>
          </a:p>
          <a:p>
            <a:pPr algn="l" rtl="0" eaLnBrk="0">
              <a:lnSpc>
                <a:spcPct val="133000"/>
              </a:lnSpc>
            </a:pPr>
            <a:endParaRPr lang="en-US" altLang="en-US" sz="1000" dirty="0"/>
          </a:p>
          <a:p>
            <a:pPr marL="19050" algn="l" rtl="0" eaLnBrk="0">
              <a:lnSpc>
                <a:spcPts val="1865"/>
              </a:lnSpc>
              <a:spcBef>
                <a:spcPts val="455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</a:t>
            </a:r>
            <a:endParaRPr lang="en-US" altLang="en-US" sz="1500" dirty="0"/>
          </a:p>
          <a:p>
            <a:pPr algn="l" rtl="0" eaLnBrk="0">
              <a:lnSpc>
                <a:spcPct val="129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19050" algn="l" rtl="0" eaLnBrk="0">
              <a:lnSpc>
                <a:spcPts val="1870"/>
              </a:lnSpc>
              <a:spcBef>
                <a:spcPts val="5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择</a:t>
            </a:r>
            <a:endParaRPr lang="en-US" altLang="en-US" sz="1500" dirty="0"/>
          </a:p>
        </p:txBody>
      </p:sp>
      <p:grpSp>
        <p:nvGrpSpPr>
          <p:cNvPr id="10" name="group 10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55" name="picture 5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56" name="textbox 56"/>
            <p:cNvSpPr/>
            <p:nvPr/>
          </p:nvSpPr>
          <p:spPr>
            <a:xfrm>
              <a:off x="-12700" y="-12700"/>
              <a:ext cx="1437005" cy="14643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marL="752475" algn="l" rtl="0" eaLnBrk="0">
                <a:lnSpc>
                  <a:spcPct val="86000"/>
                </a:lnSpc>
                <a:spcBef>
                  <a:spcPts val="0"/>
                </a:spcBef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textbox 1962"/>
          <p:cNvSpPr/>
          <p:nvPr/>
        </p:nvSpPr>
        <p:spPr>
          <a:xfrm>
            <a:off x="4933848" y="1272082"/>
            <a:ext cx="2716529" cy="38881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8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</a:t>
            </a:r>
            <a:r>
              <a:rPr sz="180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擎</a:t>
            </a:r>
            <a:endParaRPr lang="en-US" altLang="en-US" sz="1800" dirty="0"/>
          </a:p>
          <a:p>
            <a:pPr algn="l" rtl="0" eaLnBrk="0">
              <a:lnSpc>
                <a:spcPct val="174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8000"/>
              </a:lnSpc>
              <a:spcBef>
                <a:spcPts val="550"/>
              </a:spcBef>
            </a:pPr>
            <a:r>
              <a:rPr sz="1800" spc="1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1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</a:t>
            </a:r>
            <a:r>
              <a:rPr sz="1800" spc="8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endParaRPr lang="en-US" altLang="en-US" sz="1800" dirty="0"/>
          </a:p>
          <a:p>
            <a:pPr algn="l" rtl="0" eaLnBrk="0">
              <a:lnSpc>
                <a:spcPct val="17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1000"/>
              </a:lnSpc>
              <a:spcBef>
                <a:spcPts val="545"/>
              </a:spcBef>
            </a:pPr>
            <a:r>
              <a:rPr sz="1800" spc="1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sz="1800" spc="1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800" spc="1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800" dirty="0"/>
          </a:p>
          <a:p>
            <a:pPr algn="l" rtl="0" eaLnBrk="0">
              <a:lnSpc>
                <a:spcPct val="18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545"/>
              </a:spcBef>
            </a:pPr>
            <a:r>
              <a:rPr sz="180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视图/存储过程/</a:t>
            </a:r>
            <a:r>
              <a:rPr sz="1800" spc="5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</a:t>
            </a:r>
            <a:r>
              <a:rPr sz="18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发器</a:t>
            </a:r>
            <a:endParaRPr lang="en-US" altLang="en-US" sz="1800" dirty="0"/>
          </a:p>
          <a:p>
            <a:pPr algn="l" rtl="0" eaLnBrk="0">
              <a:lnSpc>
                <a:spcPct val="17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550"/>
              </a:spcBef>
            </a:pPr>
            <a:r>
              <a:rPr sz="1800" spc="1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6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15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锁</a:t>
            </a:r>
            <a:endParaRPr lang="en-US" altLang="en-US" sz="1800" dirty="0"/>
          </a:p>
          <a:p>
            <a:pPr algn="l" rtl="0" eaLnBrk="0">
              <a:lnSpc>
                <a:spcPct val="17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8000"/>
              </a:lnSpc>
              <a:spcBef>
                <a:spcPts val="550"/>
              </a:spcBef>
            </a:pP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r>
              <a:rPr sz="1800" spc="10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擎</a:t>
            </a:r>
            <a:endParaRPr lang="en-US" altLang="en-US" sz="1800" dirty="0"/>
          </a:p>
          <a:p>
            <a:pPr algn="l" rtl="0" eaLnBrk="0">
              <a:lnSpc>
                <a:spcPct val="174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400" dirty="0"/>
          </a:p>
          <a:p>
            <a:pPr marL="12700" algn="l" rtl="0" eaLnBrk="0">
              <a:lnSpc>
                <a:spcPct val="88000"/>
              </a:lnSpc>
              <a:spcBef>
                <a:spcPts val="5"/>
              </a:spcBef>
            </a:pP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◆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800" spc="1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</a:t>
            </a:r>
            <a:r>
              <a:rPr sz="1800" spc="1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</a:t>
            </a:r>
            <a:endParaRPr lang="en-US" altLang="en-US" sz="1800" dirty="0"/>
          </a:p>
        </p:txBody>
      </p:sp>
      <p:sp>
        <p:nvSpPr>
          <p:cNvPr id="1963" name="textbox 1963"/>
          <p:cNvSpPr/>
          <p:nvPr/>
        </p:nvSpPr>
        <p:spPr>
          <a:xfrm>
            <a:off x="2183383" y="2374468"/>
            <a:ext cx="1678939" cy="10947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lang="en-US" altLang="en-US" sz="100" dirty="0"/>
          </a:p>
          <a:p>
            <a:pPr marL="508000" algn="l" rtl="0" eaLnBrk="0">
              <a:lnSpc>
                <a:spcPct val="99000"/>
              </a:lnSpc>
              <a:tabLst>
                <a:tab pos="659765" algn="l"/>
              </a:tabLst>
            </a:pPr>
            <a:r>
              <a:rPr sz="4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4200" spc="-240" dirty="0">
                <a:ln w="12700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 lang="en-US" altLang="en-US" sz="4200" dirty="0"/>
          </a:p>
          <a:p>
            <a:pPr marL="85090" algn="l" rtl="0" eaLnBrk="0">
              <a:lnSpc>
                <a:spcPct val="84000"/>
              </a:lnSpc>
              <a:spcBef>
                <a:spcPts val="185"/>
              </a:spcBef>
            </a:pPr>
            <a:r>
              <a:rPr sz="2700" spc="40" dirty="0">
                <a:solidFill>
                  <a:srgbClr val="D9D9D9">
                    <a:alpha val="100000"/>
                  </a:srgbClr>
                </a:solidFill>
                <a:latin typeface="Verdana" panose="020B0604030504040204"/>
                <a:ea typeface="Verdana" panose="020B0604030504040204"/>
                <a:cs typeface="Verdana" panose="020B0604030504040204"/>
              </a:rPr>
              <a:t>Conten</a:t>
            </a:r>
            <a:r>
              <a:rPr sz="2700" spc="20" dirty="0">
                <a:solidFill>
                  <a:srgbClr val="D9D9D9">
                    <a:alpha val="100000"/>
                  </a:srgbClr>
                </a:solidFill>
                <a:latin typeface="Verdana" panose="020B0604030504040204"/>
                <a:ea typeface="Verdana" panose="020B0604030504040204"/>
                <a:cs typeface="Verdana" panose="020B0604030504040204"/>
              </a:rPr>
              <a:t>t</a:t>
            </a:r>
            <a:r>
              <a:rPr sz="2700" spc="0" dirty="0">
                <a:solidFill>
                  <a:srgbClr val="D9D9D9">
                    <a:alpha val="100000"/>
                  </a:srgbClr>
                </a:solidFill>
                <a:latin typeface="Verdana" panose="020B0604030504040204"/>
                <a:ea typeface="Verdana" panose="020B0604030504040204"/>
                <a:cs typeface="Verdana" panose="020B0604030504040204"/>
              </a:rPr>
              <a:t>s</a:t>
            </a:r>
            <a:endParaRPr lang="en-US" altLang="en-US" sz="2700" dirty="0"/>
          </a:p>
        </p:txBody>
      </p:sp>
      <p:pic>
        <p:nvPicPr>
          <p:cNvPr id="1964" name="picture 19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196083" y="2410967"/>
            <a:ext cx="495300" cy="464820"/>
          </a:xfrm>
          <a:prstGeom prst="rect">
            <a:avLst/>
          </a:prstGeom>
        </p:spPr>
      </p:pic>
      <p:pic>
        <p:nvPicPr>
          <p:cNvPr id="1965" name="picture 19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786371"/>
            <a:ext cx="12192000" cy="71625"/>
          </a:xfrm>
          <a:prstGeom prst="rect">
            <a:avLst/>
          </a:prstGeom>
        </p:spPr>
      </p:pic>
      <p:sp>
        <p:nvSpPr>
          <p:cNvPr id="1966" name="rect"/>
          <p:cNvSpPr/>
          <p:nvPr/>
        </p:nvSpPr>
        <p:spPr>
          <a:xfrm>
            <a:off x="4402645" y="2336291"/>
            <a:ext cx="9525" cy="1062228"/>
          </a:xfrm>
          <a:prstGeom prst="rect">
            <a:avLst/>
          </a:prstGeom>
          <a:solidFill>
            <a:srgbClr val="D9D9D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textbox 1967"/>
          <p:cNvSpPr/>
          <p:nvPr/>
        </p:nvSpPr>
        <p:spPr>
          <a:xfrm>
            <a:off x="5363157" y="2240458"/>
            <a:ext cx="1605280" cy="38430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lang="en-US" altLang="en-US" sz="100" dirty="0"/>
          </a:p>
          <a:p>
            <a:pPr marL="27305" algn="l" rtl="0" eaLnBrk="0">
              <a:lnSpc>
                <a:spcPct val="92000"/>
              </a:lnSpc>
            </a:pPr>
            <a:r>
              <a:rPr sz="32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</a:t>
            </a:r>
            <a:r>
              <a:rPr sz="320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32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</a:t>
            </a:r>
            <a:endParaRPr lang="en-US" altLang="en-US" sz="3200" dirty="0"/>
          </a:p>
          <a:p>
            <a:pPr marL="12700" algn="l" rtl="0" eaLnBrk="0">
              <a:lnSpc>
                <a:spcPts val="1840"/>
              </a:lnSpc>
              <a:spcBef>
                <a:spcPts val="157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插入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据</a:t>
            </a:r>
            <a:endParaRPr lang="en-US" altLang="en-US" sz="15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60"/>
              </a:lnSpc>
              <a:spcBef>
                <a:spcPts val="45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主键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3000"/>
              </a:lnSpc>
              <a:spcBef>
                <a:spcPts val="460"/>
              </a:spcBef>
            </a:pP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order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4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3000"/>
              </a:lnSpc>
              <a:spcBef>
                <a:spcPts val="450"/>
              </a:spcBef>
            </a:pP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group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45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70"/>
              </a:lnSpc>
              <a:spcBef>
                <a:spcPts val="460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limit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70"/>
              </a:lnSpc>
              <a:spcBef>
                <a:spcPts val="460"/>
              </a:spcBef>
            </a:pP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count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29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4000"/>
              </a:lnSpc>
              <a:spcBef>
                <a:spcPts val="5"/>
              </a:spcBef>
            </a:pP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update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</p:txBody>
      </p:sp>
      <p:grpSp>
        <p:nvGrpSpPr>
          <p:cNvPr id="300" name="group 300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1968" name="picture 196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1969" name="textbox 1969"/>
            <p:cNvSpPr/>
            <p:nvPr/>
          </p:nvSpPr>
          <p:spPr>
            <a:xfrm>
              <a:off x="-12700" y="-12700"/>
              <a:ext cx="1437005" cy="14579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marL="744855" algn="l" rtl="0" eaLnBrk="0">
                <a:lnSpc>
                  <a:spcPct val="86000"/>
                </a:lnSpc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textbox 1970"/>
          <p:cNvSpPr/>
          <p:nvPr/>
        </p:nvSpPr>
        <p:spPr>
          <a:xfrm>
            <a:off x="5363157" y="2240458"/>
            <a:ext cx="1605280" cy="38430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lang="en-US" altLang="en-US" sz="100" dirty="0"/>
          </a:p>
          <a:p>
            <a:pPr marL="27305" algn="l" rtl="0" eaLnBrk="0">
              <a:lnSpc>
                <a:spcPct val="92000"/>
              </a:lnSpc>
            </a:pPr>
            <a:r>
              <a:rPr sz="32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</a:t>
            </a:r>
            <a:r>
              <a:rPr sz="320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32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</a:t>
            </a:r>
            <a:endParaRPr lang="en-US" altLang="en-US" sz="3200" dirty="0"/>
          </a:p>
          <a:p>
            <a:pPr marL="12700" algn="l" rtl="0" eaLnBrk="0">
              <a:lnSpc>
                <a:spcPts val="1840"/>
              </a:lnSpc>
              <a:spcBef>
                <a:spcPts val="1570"/>
              </a:spcBef>
            </a:pP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插入</a:t>
            </a:r>
            <a:r>
              <a:rPr sz="15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据</a:t>
            </a:r>
            <a:endParaRPr lang="en-US" altLang="en-US" sz="15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60"/>
              </a:lnSpc>
              <a:spcBef>
                <a:spcPts val="45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主键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3000"/>
              </a:lnSpc>
              <a:spcBef>
                <a:spcPts val="460"/>
              </a:spcBef>
            </a:pP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order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4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3000"/>
              </a:lnSpc>
              <a:spcBef>
                <a:spcPts val="450"/>
              </a:spcBef>
            </a:pP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group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45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70"/>
              </a:lnSpc>
              <a:spcBef>
                <a:spcPts val="460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limit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70"/>
              </a:lnSpc>
              <a:spcBef>
                <a:spcPts val="460"/>
              </a:spcBef>
            </a:pP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count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29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4000"/>
              </a:lnSpc>
              <a:spcBef>
                <a:spcPts val="5"/>
              </a:spcBef>
            </a:pP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update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</p:txBody>
      </p:sp>
      <p:grpSp>
        <p:nvGrpSpPr>
          <p:cNvPr id="302" name="group 302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1971" name="picture 197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1972" name="textbox 1972"/>
            <p:cNvSpPr/>
            <p:nvPr/>
          </p:nvSpPr>
          <p:spPr>
            <a:xfrm>
              <a:off x="-12700" y="-12700"/>
              <a:ext cx="1437005" cy="14579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marL="744855" algn="l" rtl="0" eaLnBrk="0">
                <a:lnSpc>
                  <a:spcPct val="86000"/>
                </a:lnSpc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3" name="table 1973"/>
          <p:cNvGraphicFramePr>
            <a:graphicFrameLocks noGrp="1"/>
          </p:cNvGraphicFramePr>
          <p:nvPr/>
        </p:nvGraphicFramePr>
        <p:xfrm>
          <a:off x="918908" y="3428936"/>
          <a:ext cx="10454640" cy="1479550"/>
        </p:xfrm>
        <a:graphic>
          <a:graphicData uri="http://schemas.openxmlformats.org/drawingml/2006/table">
            <a:tbl>
              <a:tblPr/>
              <a:tblGrid>
                <a:gridCol w="10454640"/>
              </a:tblGrid>
              <a:tr h="14763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974" name="picture 19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20496" y="3430523"/>
            <a:ext cx="10451592" cy="1476755"/>
          </a:xfrm>
          <a:prstGeom prst="rect">
            <a:avLst/>
          </a:prstGeom>
        </p:spPr>
      </p:pic>
      <p:sp>
        <p:nvSpPr>
          <p:cNvPr id="1975" name="textbox 1975"/>
          <p:cNvSpPr/>
          <p:nvPr/>
        </p:nvSpPr>
        <p:spPr>
          <a:xfrm>
            <a:off x="888796" y="2205355"/>
            <a:ext cx="1086485" cy="2349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100" spc="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批量插入</a:t>
            </a:r>
            <a:endParaRPr lang="en-US" altLang="en-US" sz="1400" dirty="0"/>
          </a:p>
        </p:txBody>
      </p:sp>
      <p:graphicFrame>
        <p:nvGraphicFramePr>
          <p:cNvPr id="1976" name="table 1976"/>
          <p:cNvGraphicFramePr>
            <a:graphicFrameLocks noGrp="1"/>
          </p:cNvGraphicFramePr>
          <p:nvPr/>
        </p:nvGraphicFramePr>
        <p:xfrm>
          <a:off x="918908" y="2473388"/>
          <a:ext cx="10454640" cy="327659"/>
        </p:xfrm>
        <a:graphic>
          <a:graphicData uri="http://schemas.openxmlformats.org/drawingml/2006/table">
            <a:tbl>
              <a:tblPr/>
              <a:tblGrid>
                <a:gridCol w="10454640"/>
              </a:tblGrid>
              <a:tr h="3244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977" name="picture 19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20496" y="2474976"/>
            <a:ext cx="10451592" cy="324611"/>
          </a:xfrm>
          <a:prstGeom prst="rect">
            <a:avLst/>
          </a:prstGeom>
        </p:spPr>
      </p:pic>
      <p:sp>
        <p:nvSpPr>
          <p:cNvPr id="1978" name="textbox 1978"/>
          <p:cNvSpPr/>
          <p:nvPr/>
        </p:nvSpPr>
        <p:spPr>
          <a:xfrm>
            <a:off x="891074" y="3151708"/>
            <a:ext cx="1348739" cy="2216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手动提交事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务</a:t>
            </a:r>
            <a:endParaRPr lang="en-US" altLang="en-US" sz="1400" dirty="0"/>
          </a:p>
        </p:txBody>
      </p:sp>
      <p:sp>
        <p:nvSpPr>
          <p:cNvPr id="1979" name="path"/>
          <p:cNvSpPr/>
          <p:nvPr/>
        </p:nvSpPr>
        <p:spPr>
          <a:xfrm>
            <a:off x="920496" y="2025396"/>
            <a:ext cx="10451592" cy="1181100"/>
          </a:xfrm>
          <a:custGeom>
            <a:avLst/>
            <a:gdLst/>
            <a:ahLst/>
            <a:cxnLst/>
            <a:rect l="0" t="0" r="0" b="0"/>
            <a:pathLst>
              <a:path w="16459" h="1860">
                <a:moveTo>
                  <a:pt x="0" y="1860"/>
                </a:moveTo>
                <a:lnTo>
                  <a:pt x="16459" y="1860"/>
                </a:lnTo>
                <a:lnTo>
                  <a:pt x="16459" y="0"/>
                </a:lnTo>
                <a:lnTo>
                  <a:pt x="0" y="0"/>
                </a:lnTo>
                <a:lnTo>
                  <a:pt x="0" y="1860"/>
                </a:lnTo>
                <a:close/>
              </a:path>
            </a:pathLst>
          </a:custGeom>
          <a:solidFill>
            <a:srgbClr val="FFFFE4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1980" name="table 1980"/>
          <p:cNvGraphicFramePr>
            <a:graphicFrameLocks noGrp="1"/>
          </p:cNvGraphicFramePr>
          <p:nvPr/>
        </p:nvGraphicFramePr>
        <p:xfrm>
          <a:off x="918908" y="2023808"/>
          <a:ext cx="10454640" cy="1184275"/>
        </p:xfrm>
        <a:graphic>
          <a:graphicData uri="http://schemas.openxmlformats.org/drawingml/2006/table">
            <a:tbl>
              <a:tblPr/>
              <a:tblGrid>
                <a:gridCol w="10454640"/>
              </a:tblGrid>
              <a:tr h="11811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981" name="table 1981"/>
          <p:cNvGraphicFramePr>
            <a:graphicFrameLocks noGrp="1"/>
          </p:cNvGraphicFramePr>
          <p:nvPr/>
        </p:nvGraphicFramePr>
        <p:xfrm>
          <a:off x="918908" y="5516816"/>
          <a:ext cx="10454640" cy="648969"/>
        </p:xfrm>
        <a:graphic>
          <a:graphicData uri="http://schemas.openxmlformats.org/drawingml/2006/table">
            <a:tbl>
              <a:tblPr/>
              <a:tblGrid>
                <a:gridCol w="10454640"/>
              </a:tblGrid>
              <a:tr h="64579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800" dirty="0"/>
                    </a:p>
                    <a:p>
                      <a:pPr marL="97155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</a:pP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主键乱序插入</a:t>
                      </a: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</a:t>
                      </a: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:</a:t>
                      </a: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 </a:t>
                      </a: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8</a:t>
                      </a: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  </a:t>
                      </a: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1</a:t>
                      </a: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  </a:t>
                      </a: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9</a:t>
                      </a: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  </a:t>
                      </a: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21</a:t>
                      </a: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  </a:t>
                      </a: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88</a:t>
                      </a: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  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2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  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4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  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15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  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89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  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5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  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7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  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3</a:t>
                      </a:r>
                      <a:endParaRPr lang="en-US" altLang="en-US" sz="12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600" dirty="0"/>
                    </a:p>
                    <a:p>
                      <a:pPr marL="97155" algn="l" rtl="0" eaLnBrk="0">
                        <a:lnSpc>
                          <a:spcPct val="97000"/>
                        </a:lnSpc>
                        <a:spcBef>
                          <a:spcPts val="0"/>
                        </a:spcBef>
                      </a:pP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主键顺序插入</a:t>
                      </a: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</a:t>
                      </a: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:</a:t>
                      </a: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 </a:t>
                      </a: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1</a:t>
                      </a: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  </a:t>
                      </a: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2</a:t>
                      </a: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  </a:t>
                      </a: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3</a:t>
                      </a: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  </a:t>
                      </a: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4</a:t>
                      </a:r>
                      <a:r>
                        <a:rPr sz="1200" spc="1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 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 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5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  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7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  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8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  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9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  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15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  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21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  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88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  </a:t>
                      </a:r>
                      <a:r>
                        <a:rPr sz="1200" spc="0" dirty="0">
                          <a:solidFill>
                            <a:srgbClr val="19C3FF">
                              <a:alpha val="100000"/>
                            </a:srgbClr>
                          </a:solidFill>
                          <a:latin typeface="Courier New" panose="02070409020205090404"/>
                          <a:ea typeface="Courier New" panose="02070409020205090404"/>
                          <a:cs typeface="Courier New" panose="02070409020205090404"/>
                        </a:rPr>
                        <a:t>89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1982" name="picture 19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pic>
        <p:nvPicPr>
          <p:cNvPr id="1983" name="picture 19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12545" y="2086609"/>
            <a:ext cx="2459101" cy="1059560"/>
          </a:xfrm>
          <a:prstGeom prst="rect">
            <a:avLst/>
          </a:prstGeom>
        </p:spPr>
      </p:pic>
      <p:sp>
        <p:nvSpPr>
          <p:cNvPr id="1984" name="textbox 1984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985" name="picture 19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sp>
        <p:nvSpPr>
          <p:cNvPr id="1986" name="textbox 1986"/>
          <p:cNvSpPr/>
          <p:nvPr/>
        </p:nvSpPr>
        <p:spPr>
          <a:xfrm>
            <a:off x="799764" y="1112723"/>
            <a:ext cx="1327785" cy="8839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插入数据</a:t>
            </a:r>
            <a:endParaRPr lang="en-US" altLang="en-US" sz="2000" dirty="0"/>
          </a:p>
          <a:p>
            <a:pPr algn="l" rtl="0" eaLnBrk="0">
              <a:lnSpc>
                <a:spcPct val="186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17145" algn="l" rtl="0" eaLnBrk="0">
              <a:lnSpc>
                <a:spcPts val="1870"/>
              </a:lnSpc>
              <a:spcBef>
                <a:spcPts val="5"/>
              </a:spcBef>
            </a:pPr>
            <a:r>
              <a:rPr sz="1300" spc="5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5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insert</a:t>
            </a:r>
            <a:r>
              <a:rPr sz="1500" spc="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</p:txBody>
      </p:sp>
      <p:pic>
        <p:nvPicPr>
          <p:cNvPr id="1987" name="picture 19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1988" name="textbox 1988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1989" name="textbox 1989"/>
          <p:cNvSpPr/>
          <p:nvPr/>
        </p:nvSpPr>
        <p:spPr>
          <a:xfrm>
            <a:off x="891074" y="5219141"/>
            <a:ext cx="1348739" cy="2209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主键顺序插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入</a:t>
            </a:r>
            <a:endParaRPr lang="en-US" altLang="en-US" sz="1400" dirty="0"/>
          </a:p>
        </p:txBody>
      </p:sp>
      <p:grpSp>
        <p:nvGrpSpPr>
          <p:cNvPr id="304" name="group 304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1990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91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992" name="picture 199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93" name="table 1993"/>
          <p:cNvGraphicFramePr>
            <a:graphicFrameLocks noGrp="1"/>
          </p:cNvGraphicFramePr>
          <p:nvPr/>
        </p:nvGraphicFramePr>
        <p:xfrm>
          <a:off x="787844" y="4693856"/>
          <a:ext cx="10367645" cy="1737360"/>
        </p:xfrm>
        <a:graphic>
          <a:graphicData uri="http://schemas.openxmlformats.org/drawingml/2006/table">
            <a:tbl>
              <a:tblPr/>
              <a:tblGrid>
                <a:gridCol w="10367645"/>
              </a:tblGrid>
              <a:tr h="173418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1994" name="picture 19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89431" y="2503932"/>
            <a:ext cx="4349495" cy="2087879"/>
          </a:xfrm>
          <a:prstGeom prst="rect">
            <a:avLst/>
          </a:prstGeom>
        </p:spPr>
      </p:pic>
      <p:pic>
        <p:nvPicPr>
          <p:cNvPr id="1995" name="picture 19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973823" y="2503932"/>
            <a:ext cx="4180332" cy="2086355"/>
          </a:xfrm>
          <a:prstGeom prst="rect">
            <a:avLst/>
          </a:prstGeom>
        </p:spPr>
      </p:pic>
      <p:sp>
        <p:nvSpPr>
          <p:cNvPr id="1996" name="textbox 1996"/>
          <p:cNvSpPr/>
          <p:nvPr/>
        </p:nvSpPr>
        <p:spPr>
          <a:xfrm>
            <a:off x="792156" y="1733174"/>
            <a:ext cx="10342880" cy="6616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24765" algn="l" rtl="0" eaLnBrk="0">
              <a:lnSpc>
                <a:spcPts val="1840"/>
              </a:lnSpc>
            </a:pP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大批量插入数</a:t>
            </a:r>
            <a:r>
              <a:rPr sz="1500" spc="3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据</a:t>
            </a:r>
            <a:endParaRPr lang="en-US" altLang="en-US" sz="15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18000"/>
              </a:lnSpc>
            </a:pPr>
            <a:endParaRPr lang="en-US" altLang="en-US" sz="300" dirty="0"/>
          </a:p>
          <a:p>
            <a:pPr marL="12700" algn="l" rtl="0" eaLnBrk="0">
              <a:lnSpc>
                <a:spcPct val="88000"/>
              </a:lnSpc>
              <a:spcBef>
                <a:spcPts val="0"/>
              </a:spcBef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如果一次性需要插入大批量数据，使用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insert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语句插入性能较低，此时可以使用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数据库提供的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load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指令进行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插入。操作如下：</a:t>
            </a:r>
            <a:endParaRPr lang="en-US" altLang="en-US" sz="1400" dirty="0"/>
          </a:p>
        </p:txBody>
      </p:sp>
      <p:pic>
        <p:nvPicPr>
          <p:cNvPr id="1997" name="picture 19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1998" name="textbox 1998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1999" name="picture 19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80262" y="6128613"/>
            <a:ext cx="7676946" cy="236220"/>
          </a:xfrm>
          <a:prstGeom prst="rect">
            <a:avLst/>
          </a:prstGeom>
        </p:spPr>
      </p:pic>
      <p:pic>
        <p:nvPicPr>
          <p:cNvPr id="2000" name="picture 20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grpSp>
        <p:nvGrpSpPr>
          <p:cNvPr id="306" name="group 306"/>
          <p:cNvGrpSpPr/>
          <p:nvPr/>
        </p:nvGrpSpPr>
        <p:grpSpPr>
          <a:xfrm rot="21600000">
            <a:off x="5259323" y="3197351"/>
            <a:ext cx="1575816" cy="499872"/>
            <a:chOff x="0" y="0"/>
            <a:chExt cx="1575816" cy="499872"/>
          </a:xfrm>
        </p:grpSpPr>
        <p:sp>
          <p:nvSpPr>
            <p:cNvPr id="2001" name="path"/>
            <p:cNvSpPr/>
            <p:nvPr/>
          </p:nvSpPr>
          <p:spPr>
            <a:xfrm>
              <a:off x="0" y="0"/>
              <a:ext cx="1575816" cy="499872"/>
            </a:xfrm>
            <a:custGeom>
              <a:avLst/>
              <a:gdLst/>
              <a:ahLst/>
              <a:cxnLst/>
              <a:rect l="0" t="0" r="0" b="0"/>
              <a:pathLst>
                <a:path w="2481" h="787">
                  <a:moveTo>
                    <a:pt x="0" y="196"/>
                  </a:moveTo>
                  <a:lnTo>
                    <a:pt x="1597" y="196"/>
                  </a:lnTo>
                  <a:lnTo>
                    <a:pt x="1597" y="0"/>
                  </a:lnTo>
                  <a:lnTo>
                    <a:pt x="2481" y="393"/>
                  </a:lnTo>
                  <a:lnTo>
                    <a:pt x="1597" y="787"/>
                  </a:lnTo>
                  <a:lnTo>
                    <a:pt x="1597" y="590"/>
                  </a:lnTo>
                  <a:lnTo>
                    <a:pt x="0" y="59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A8FB9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002" name="textbox 2002"/>
            <p:cNvSpPr/>
            <p:nvPr/>
          </p:nvSpPr>
          <p:spPr>
            <a:xfrm>
              <a:off x="-12700" y="-12700"/>
              <a:ext cx="1601469" cy="57848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marL="476250" algn="l" rtl="0" eaLnBrk="0">
                <a:lnSpc>
                  <a:spcPts val="2215"/>
                </a:lnSpc>
              </a:pPr>
              <a:r>
                <a:rPr sz="1800" spc="-40" dirty="0">
                  <a:solidFill>
                    <a:srgbClr val="595959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loa</a:t>
              </a:r>
              <a:r>
                <a:rPr sz="1800" spc="-20" dirty="0">
                  <a:solidFill>
                    <a:srgbClr val="595959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d</a:t>
              </a:r>
              <a:endParaRPr lang="en-US" altLang="en-US" sz="1800" dirty="0"/>
            </a:p>
          </p:txBody>
        </p:sp>
      </p:grpSp>
      <p:pic>
        <p:nvPicPr>
          <p:cNvPr id="2003" name="picture 20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80262" y="5304993"/>
            <a:ext cx="182880" cy="236524"/>
          </a:xfrm>
          <a:prstGeom prst="rect">
            <a:avLst/>
          </a:prstGeom>
        </p:spPr>
      </p:pic>
      <p:pic>
        <p:nvPicPr>
          <p:cNvPr id="2004" name="picture 20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776474" y="5304993"/>
            <a:ext cx="167639" cy="236524"/>
          </a:xfrm>
          <a:prstGeom prst="rect">
            <a:avLst/>
          </a:prstGeom>
        </p:spPr>
      </p:pic>
      <p:sp>
        <p:nvSpPr>
          <p:cNvPr id="2005" name="textbox 2005"/>
          <p:cNvSpPr/>
          <p:nvPr/>
        </p:nvSpPr>
        <p:spPr>
          <a:xfrm>
            <a:off x="962209" y="5349957"/>
            <a:ext cx="4499609" cy="2025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200" spc="1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设置全局</a:t>
            </a:r>
            <a:r>
              <a:rPr sz="12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参数</a:t>
            </a:r>
            <a:r>
              <a:rPr sz="12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</a:t>
            </a:r>
            <a:r>
              <a:rPr sz="12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</a:t>
            </a:r>
            <a:r>
              <a:rPr sz="12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，开启从本地加载文件导入数据的开关</a:t>
            </a:r>
            <a:endParaRPr lang="en-US" altLang="en-US" sz="1200" dirty="0"/>
          </a:p>
        </p:txBody>
      </p:sp>
      <p:sp>
        <p:nvSpPr>
          <p:cNvPr id="2006" name="rect"/>
          <p:cNvSpPr/>
          <p:nvPr/>
        </p:nvSpPr>
        <p:spPr>
          <a:xfrm>
            <a:off x="0" y="6773989"/>
            <a:ext cx="10047731" cy="9525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07" name="rect"/>
          <p:cNvSpPr/>
          <p:nvPr/>
        </p:nvSpPr>
        <p:spPr>
          <a:xfrm>
            <a:off x="10042969" y="6778752"/>
            <a:ext cx="9525" cy="79244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08" name="textbox 2008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2009" name="picture 200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276858" y="5854293"/>
            <a:ext cx="388619" cy="236219"/>
          </a:xfrm>
          <a:prstGeom prst="rect">
            <a:avLst/>
          </a:prstGeom>
        </p:spPr>
      </p:pic>
      <p:pic>
        <p:nvPicPr>
          <p:cNvPr id="2010" name="picture 20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80262" y="5854293"/>
            <a:ext cx="182880" cy="236219"/>
          </a:xfrm>
          <a:prstGeom prst="rect">
            <a:avLst/>
          </a:prstGeom>
        </p:spPr>
      </p:pic>
      <p:sp>
        <p:nvSpPr>
          <p:cNvPr id="2011" name="textbox 2011"/>
          <p:cNvSpPr/>
          <p:nvPr/>
        </p:nvSpPr>
        <p:spPr>
          <a:xfrm>
            <a:off x="961136" y="5899200"/>
            <a:ext cx="3230245" cy="2025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200" spc="2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</a:t>
            </a:r>
            <a:r>
              <a:rPr sz="1200" spc="2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sz="1200" spc="2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指令将准备好的</a:t>
            </a:r>
            <a:r>
              <a:rPr sz="12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数据，加载到表结构中</a:t>
            </a:r>
            <a:endParaRPr lang="en-US" altLang="en-US" sz="1200" dirty="0"/>
          </a:p>
        </p:txBody>
      </p:sp>
      <p:pic>
        <p:nvPicPr>
          <p:cNvPr id="2012" name="picture 20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80262" y="5030978"/>
            <a:ext cx="2196439" cy="236220"/>
          </a:xfrm>
          <a:prstGeom prst="rect">
            <a:avLst/>
          </a:prstGeom>
        </p:spPr>
      </p:pic>
      <p:pic>
        <p:nvPicPr>
          <p:cNvPr id="2013" name="picture 20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880262" y="5579973"/>
            <a:ext cx="1874875" cy="236219"/>
          </a:xfrm>
          <a:prstGeom prst="rect">
            <a:avLst/>
          </a:prstGeom>
        </p:spPr>
      </p:pic>
      <p:sp>
        <p:nvSpPr>
          <p:cNvPr id="2014" name="textbox 2014"/>
          <p:cNvSpPr/>
          <p:nvPr/>
        </p:nvSpPr>
        <p:spPr>
          <a:xfrm>
            <a:off x="798753" y="6488912"/>
            <a:ext cx="2467610" cy="2209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4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主键顺序插入性能高于乱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序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插入</a:t>
            </a:r>
            <a:endParaRPr lang="en-US" altLang="en-US" sz="1400" dirty="0"/>
          </a:p>
        </p:txBody>
      </p:sp>
      <p:pic>
        <p:nvPicPr>
          <p:cNvPr id="2015" name="picture 20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80262" y="4756657"/>
            <a:ext cx="182880" cy="236220"/>
          </a:xfrm>
          <a:prstGeom prst="rect">
            <a:avLst/>
          </a:prstGeom>
        </p:spPr>
      </p:pic>
      <p:sp>
        <p:nvSpPr>
          <p:cNvPr id="2016" name="textbox 2016"/>
          <p:cNvSpPr/>
          <p:nvPr/>
        </p:nvSpPr>
        <p:spPr>
          <a:xfrm>
            <a:off x="959611" y="4801565"/>
            <a:ext cx="2159000" cy="2025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200" spc="-1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</a:t>
            </a:r>
            <a:r>
              <a:rPr sz="12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户端连接服务端时，加上参数</a:t>
            </a:r>
            <a:endParaRPr lang="en-US" altLang="en-US" sz="1200" dirty="0"/>
          </a:p>
        </p:txBody>
      </p:sp>
      <p:sp>
        <p:nvSpPr>
          <p:cNvPr id="2017" name="textbox 2017"/>
          <p:cNvSpPr/>
          <p:nvPr/>
        </p:nvSpPr>
        <p:spPr>
          <a:xfrm>
            <a:off x="799764" y="1112723"/>
            <a:ext cx="1016000" cy="3041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插入数据</a:t>
            </a:r>
            <a:endParaRPr lang="en-US" altLang="en-US" sz="2000" dirty="0"/>
          </a:p>
        </p:txBody>
      </p:sp>
      <p:pic>
        <p:nvPicPr>
          <p:cNvPr id="2018" name="picture 20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3178810" y="4756657"/>
            <a:ext cx="918463" cy="236220"/>
          </a:xfrm>
          <a:prstGeom prst="rect">
            <a:avLst/>
          </a:prstGeom>
        </p:spPr>
      </p:pic>
      <p:grpSp>
        <p:nvGrpSpPr>
          <p:cNvPr id="308" name="group 30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019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020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021" name="picture 20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textbox 2022"/>
          <p:cNvSpPr/>
          <p:nvPr/>
        </p:nvSpPr>
        <p:spPr>
          <a:xfrm>
            <a:off x="5363157" y="2240458"/>
            <a:ext cx="1605280" cy="38430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lang="en-US" altLang="en-US" sz="100" dirty="0"/>
          </a:p>
          <a:p>
            <a:pPr marL="27305" algn="l" rtl="0" eaLnBrk="0">
              <a:lnSpc>
                <a:spcPct val="92000"/>
              </a:lnSpc>
            </a:pPr>
            <a:r>
              <a:rPr sz="32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</a:t>
            </a:r>
            <a:r>
              <a:rPr sz="320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32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</a:t>
            </a:r>
            <a:endParaRPr lang="en-US" altLang="en-US" sz="3200" dirty="0"/>
          </a:p>
          <a:p>
            <a:pPr marL="12700" algn="l" rtl="0" eaLnBrk="0">
              <a:lnSpc>
                <a:spcPts val="1840"/>
              </a:lnSpc>
              <a:spcBef>
                <a:spcPts val="157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插入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据</a:t>
            </a:r>
            <a:endParaRPr lang="en-US" altLang="en-US" sz="15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60"/>
              </a:lnSpc>
              <a:spcBef>
                <a:spcPts val="450"/>
              </a:spcBef>
            </a:pP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主键</a:t>
            </a:r>
            <a:r>
              <a:rPr sz="15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3000"/>
              </a:lnSpc>
              <a:spcBef>
                <a:spcPts val="460"/>
              </a:spcBef>
            </a:pP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order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4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3000"/>
              </a:lnSpc>
              <a:spcBef>
                <a:spcPts val="450"/>
              </a:spcBef>
            </a:pP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group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45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70"/>
              </a:lnSpc>
              <a:spcBef>
                <a:spcPts val="460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limit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70"/>
              </a:lnSpc>
              <a:spcBef>
                <a:spcPts val="460"/>
              </a:spcBef>
            </a:pP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count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29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4000"/>
              </a:lnSpc>
              <a:spcBef>
                <a:spcPts val="5"/>
              </a:spcBef>
            </a:pP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update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</p:txBody>
      </p:sp>
      <p:grpSp>
        <p:nvGrpSpPr>
          <p:cNvPr id="310" name="group 310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2023" name="picture 202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2024" name="textbox 2024"/>
            <p:cNvSpPr/>
            <p:nvPr/>
          </p:nvSpPr>
          <p:spPr>
            <a:xfrm>
              <a:off x="-12700" y="-12700"/>
              <a:ext cx="1437005" cy="14579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marL="744855" algn="l" rtl="0" eaLnBrk="0">
                <a:lnSpc>
                  <a:spcPct val="86000"/>
                </a:lnSpc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5" name="table 2025"/>
          <p:cNvGraphicFramePr>
            <a:graphicFrameLocks noGrp="1"/>
          </p:cNvGraphicFramePr>
          <p:nvPr/>
        </p:nvGraphicFramePr>
        <p:xfrm>
          <a:off x="3626865" y="5134102"/>
          <a:ext cx="768350" cy="707390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390525"/>
                <a:gridCol w="377825"/>
              </a:tblGrid>
              <a:tr h="3905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26" name="rect"/>
          <p:cNvSpPr/>
          <p:nvPr/>
        </p:nvSpPr>
        <p:spPr>
          <a:xfrm>
            <a:off x="4015740" y="5524500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27" name="path"/>
          <p:cNvSpPr/>
          <p:nvPr/>
        </p:nvSpPr>
        <p:spPr>
          <a:xfrm>
            <a:off x="4266945" y="5713221"/>
            <a:ext cx="128524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28" name="path"/>
          <p:cNvSpPr/>
          <p:nvPr/>
        </p:nvSpPr>
        <p:spPr>
          <a:xfrm>
            <a:off x="3626865" y="5134102"/>
            <a:ext cx="128524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29" name="rect"/>
          <p:cNvSpPr/>
          <p:nvPr/>
        </p:nvSpPr>
        <p:spPr>
          <a:xfrm>
            <a:off x="3726179" y="5198364"/>
            <a:ext cx="292608" cy="326135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30" name="textbox 2030"/>
          <p:cNvSpPr/>
          <p:nvPr/>
        </p:nvSpPr>
        <p:spPr>
          <a:xfrm>
            <a:off x="3713479" y="5295142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810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29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graphicFrame>
        <p:nvGraphicFramePr>
          <p:cNvPr id="2031" name="table 2031"/>
          <p:cNvGraphicFramePr>
            <a:graphicFrameLocks noGrp="1"/>
          </p:cNvGraphicFramePr>
          <p:nvPr/>
        </p:nvGraphicFramePr>
        <p:xfrm>
          <a:off x="4620513" y="5126482"/>
          <a:ext cx="767079" cy="707390"/>
        </p:xfrm>
        <a:graphic>
          <a:graphicData uri="http://schemas.openxmlformats.org/drawingml/2006/table">
            <a:tbl>
              <a:tblPr>
                <a:solidFill>
                  <a:srgbClr val="FCD6B7"/>
                </a:solidFill>
              </a:tblPr>
              <a:tblGrid>
                <a:gridCol w="391795"/>
                <a:gridCol w="375284"/>
              </a:tblGrid>
              <a:tr h="3994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32" name="path"/>
          <p:cNvSpPr/>
          <p:nvPr/>
        </p:nvSpPr>
        <p:spPr>
          <a:xfrm>
            <a:off x="4620513" y="5126482"/>
            <a:ext cx="128524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33" name="rect"/>
          <p:cNvSpPr/>
          <p:nvPr/>
        </p:nvSpPr>
        <p:spPr>
          <a:xfrm>
            <a:off x="4719828" y="5199888"/>
            <a:ext cx="292608" cy="327660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2034" name="table 2034"/>
          <p:cNvGraphicFramePr>
            <a:graphicFrameLocks noGrp="1"/>
          </p:cNvGraphicFramePr>
          <p:nvPr/>
        </p:nvGraphicFramePr>
        <p:xfrm>
          <a:off x="1791970" y="5124958"/>
          <a:ext cx="768350" cy="707390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373379"/>
                <a:gridCol w="394970"/>
              </a:tblGrid>
              <a:tr h="3994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35" name="rect"/>
          <p:cNvSpPr/>
          <p:nvPr/>
        </p:nvSpPr>
        <p:spPr>
          <a:xfrm>
            <a:off x="1872995" y="5524500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2036" name="table 2036"/>
          <p:cNvGraphicFramePr>
            <a:graphicFrameLocks noGrp="1"/>
          </p:cNvGraphicFramePr>
          <p:nvPr/>
        </p:nvGraphicFramePr>
        <p:xfrm>
          <a:off x="2692654" y="5124958"/>
          <a:ext cx="766444" cy="707390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400684"/>
                <a:gridCol w="365759"/>
              </a:tblGrid>
              <a:tr h="3994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37" name="rect"/>
          <p:cNvSpPr/>
          <p:nvPr/>
        </p:nvSpPr>
        <p:spPr>
          <a:xfrm>
            <a:off x="2165604" y="5524500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38" name="path"/>
          <p:cNvSpPr/>
          <p:nvPr/>
        </p:nvSpPr>
        <p:spPr>
          <a:xfrm>
            <a:off x="2432050" y="5704078"/>
            <a:ext cx="128524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39" name="path"/>
          <p:cNvSpPr/>
          <p:nvPr/>
        </p:nvSpPr>
        <p:spPr>
          <a:xfrm>
            <a:off x="2692654" y="5124958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40" name="rect"/>
          <p:cNvSpPr/>
          <p:nvPr/>
        </p:nvSpPr>
        <p:spPr>
          <a:xfrm>
            <a:off x="2801111" y="5198364"/>
            <a:ext cx="292608" cy="326135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41" name="textbox 2041"/>
          <p:cNvSpPr/>
          <p:nvPr/>
        </p:nvSpPr>
        <p:spPr>
          <a:xfrm>
            <a:off x="2788411" y="5295142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8445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16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2042" name="path"/>
          <p:cNvSpPr/>
          <p:nvPr/>
        </p:nvSpPr>
        <p:spPr>
          <a:xfrm>
            <a:off x="3331209" y="5124958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43" name="rect"/>
          <p:cNvSpPr/>
          <p:nvPr/>
        </p:nvSpPr>
        <p:spPr>
          <a:xfrm>
            <a:off x="3726179" y="5524500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44" name="rect"/>
          <p:cNvSpPr/>
          <p:nvPr/>
        </p:nvSpPr>
        <p:spPr>
          <a:xfrm>
            <a:off x="3093720" y="5196840"/>
            <a:ext cx="294132" cy="327660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45" name="textbox 2045"/>
          <p:cNvSpPr/>
          <p:nvPr/>
        </p:nvSpPr>
        <p:spPr>
          <a:xfrm>
            <a:off x="3081020" y="5294507"/>
            <a:ext cx="320040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8445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18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2046" name="path"/>
          <p:cNvSpPr/>
          <p:nvPr/>
        </p:nvSpPr>
        <p:spPr>
          <a:xfrm>
            <a:off x="1791970" y="5704078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47" name="path"/>
          <p:cNvSpPr/>
          <p:nvPr/>
        </p:nvSpPr>
        <p:spPr>
          <a:xfrm>
            <a:off x="3626865" y="5713221"/>
            <a:ext cx="128524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48" name="path"/>
          <p:cNvSpPr/>
          <p:nvPr/>
        </p:nvSpPr>
        <p:spPr>
          <a:xfrm>
            <a:off x="2432050" y="5124958"/>
            <a:ext cx="128524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49" name="rect"/>
          <p:cNvSpPr/>
          <p:nvPr/>
        </p:nvSpPr>
        <p:spPr>
          <a:xfrm>
            <a:off x="2165604" y="5198364"/>
            <a:ext cx="292607" cy="326135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50" name="textbox 2050"/>
          <p:cNvSpPr/>
          <p:nvPr/>
        </p:nvSpPr>
        <p:spPr>
          <a:xfrm>
            <a:off x="2152904" y="5294566"/>
            <a:ext cx="318134" cy="1828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4000"/>
              </a:lnSpc>
              <a:tabLst>
                <a:tab pos="8318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12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grpSp>
        <p:nvGrpSpPr>
          <p:cNvPr id="312" name="group 312"/>
          <p:cNvGrpSpPr/>
          <p:nvPr/>
        </p:nvGrpSpPr>
        <p:grpSpPr>
          <a:xfrm rot="21600000">
            <a:off x="6004559" y="4087367"/>
            <a:ext cx="446532" cy="327660"/>
            <a:chOff x="0" y="0"/>
            <a:chExt cx="446532" cy="327660"/>
          </a:xfrm>
        </p:grpSpPr>
        <p:sp>
          <p:nvSpPr>
            <p:cNvPr id="2051" name="path"/>
            <p:cNvSpPr/>
            <p:nvPr/>
          </p:nvSpPr>
          <p:spPr>
            <a:xfrm>
              <a:off x="0" y="0"/>
              <a:ext cx="294132" cy="327660"/>
            </a:xfrm>
            <a:custGeom>
              <a:avLst/>
              <a:gdLst/>
              <a:ahLst/>
              <a:cxnLst/>
              <a:rect l="0" t="0" r="0" b="0"/>
              <a:pathLst>
                <a:path w="463" h="516">
                  <a:moveTo>
                    <a:pt x="0" y="516"/>
                  </a:moveTo>
                  <a:lnTo>
                    <a:pt x="463" y="516"/>
                  </a:lnTo>
                  <a:lnTo>
                    <a:pt x="463" y="0"/>
                  </a:lnTo>
                  <a:lnTo>
                    <a:pt x="0" y="0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rgbClr val="19C3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052" name="path"/>
            <p:cNvSpPr/>
            <p:nvPr/>
          </p:nvSpPr>
          <p:spPr>
            <a:xfrm>
              <a:off x="288035" y="0"/>
              <a:ext cx="158496" cy="327660"/>
            </a:xfrm>
            <a:custGeom>
              <a:avLst/>
              <a:gdLst/>
              <a:ahLst/>
              <a:cxnLst/>
              <a:rect l="0" t="0" r="0" b="0"/>
              <a:pathLst>
                <a:path w="249" h="516">
                  <a:moveTo>
                    <a:pt x="0" y="516"/>
                  </a:moveTo>
                  <a:lnTo>
                    <a:pt x="249" y="516"/>
                  </a:lnTo>
                  <a:lnTo>
                    <a:pt x="249" y="0"/>
                  </a:lnTo>
                  <a:lnTo>
                    <a:pt x="0" y="0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rgbClr val="D9D9D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053" name="table 2053"/>
          <p:cNvGraphicFramePr>
            <a:graphicFrameLocks noGrp="1"/>
          </p:cNvGraphicFramePr>
          <p:nvPr/>
        </p:nvGraphicFramePr>
        <p:xfrm>
          <a:off x="5297170" y="3931666"/>
          <a:ext cx="1280160" cy="626745"/>
        </p:xfrm>
        <a:graphic>
          <a:graphicData uri="http://schemas.openxmlformats.org/drawingml/2006/table">
            <a:tbl>
              <a:tblPr/>
              <a:tblGrid>
                <a:gridCol w="1280160"/>
              </a:tblGrid>
              <a:tr h="6140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54" name="table 2054"/>
          <p:cNvGraphicFramePr>
            <a:graphicFrameLocks noGrp="1"/>
          </p:cNvGraphicFramePr>
          <p:nvPr/>
        </p:nvGraphicFramePr>
        <p:xfrm>
          <a:off x="5404040" y="4085780"/>
          <a:ext cx="1048384" cy="330835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524509"/>
                <a:gridCol w="363854"/>
                <a:gridCol w="160020"/>
              </a:tblGrid>
              <a:tr h="3308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marL="142240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58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55" name="rect"/>
          <p:cNvSpPr/>
          <p:nvPr/>
        </p:nvSpPr>
        <p:spPr>
          <a:xfrm>
            <a:off x="5852159" y="4087367"/>
            <a:ext cx="152400" cy="326136"/>
          </a:xfrm>
          <a:prstGeom prst="rect">
            <a:avLst/>
          </a:prstGeom>
          <a:solidFill>
            <a:srgbClr val="D9D9D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2056" name="table 2056"/>
          <p:cNvGraphicFramePr>
            <a:graphicFrameLocks noGrp="1"/>
          </p:cNvGraphicFramePr>
          <p:nvPr/>
        </p:nvGraphicFramePr>
        <p:xfrm>
          <a:off x="7967217" y="3943858"/>
          <a:ext cx="1280159" cy="626745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280670"/>
                <a:gridCol w="292734"/>
                <a:gridCol w="153670"/>
                <a:gridCol w="290195"/>
                <a:gridCol w="262890"/>
              </a:tblGrid>
              <a:tr h="47879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954">
                <a:tc gridSpan="5">
                  <a:txBody>
                    <a:bodyPr/>
                    <a:lstStyle/>
                    <a:p>
                      <a:pPr algn="l" rtl="0" eaLnBrk="0">
                        <a:lnSpc>
                          <a:spcPts val="1165"/>
                        </a:lnSpc>
                      </a:pPr>
                      <a:endParaRPr lang="en-US" altLang="en-US" sz="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14" name="group 314"/>
          <p:cNvGrpSpPr/>
          <p:nvPr/>
        </p:nvGrpSpPr>
        <p:grpSpPr>
          <a:xfrm rot="21600000">
            <a:off x="7967217" y="3943858"/>
            <a:ext cx="280670" cy="478789"/>
            <a:chOff x="0" y="0"/>
            <a:chExt cx="280670" cy="478789"/>
          </a:xfrm>
        </p:grpSpPr>
        <p:sp>
          <p:nvSpPr>
            <p:cNvPr id="2057" name="path"/>
            <p:cNvSpPr/>
            <p:nvPr/>
          </p:nvSpPr>
          <p:spPr>
            <a:xfrm>
              <a:off x="0" y="0"/>
              <a:ext cx="115062" cy="115061"/>
            </a:xfrm>
            <a:custGeom>
              <a:avLst/>
              <a:gdLst/>
              <a:ahLst/>
              <a:cxnLst/>
              <a:rect l="0" t="0" r="0" b="0"/>
              <a:pathLst>
                <a:path w="181" h="181">
                  <a:moveTo>
                    <a:pt x="10" y="171"/>
                  </a:moveTo>
                  <a:cubicBezTo>
                    <a:pt x="10" y="82"/>
                    <a:pt x="82" y="10"/>
                    <a:pt x="171" y="10"/>
                  </a:cubicBezTo>
                </a:path>
              </a:pathLst>
            </a:custGeom>
            <a:noFill/>
            <a:ln w="12700" cap="flat">
              <a:solidFill>
                <a:srgbClr val="FFC000">
                  <a:alpha val="100000"/>
                </a:srgbClr>
              </a:solidFill>
              <a:prstDash val="dash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058" name="path"/>
            <p:cNvSpPr/>
            <p:nvPr/>
          </p:nvSpPr>
          <p:spPr>
            <a:xfrm>
              <a:off x="128270" y="152653"/>
              <a:ext cx="152400" cy="326136"/>
            </a:xfrm>
            <a:custGeom>
              <a:avLst/>
              <a:gdLst/>
              <a:ahLst/>
              <a:cxnLst/>
              <a:rect l="0" t="0" r="0" b="0"/>
              <a:pathLst>
                <a:path w="240" h="513">
                  <a:moveTo>
                    <a:pt x="0" y="513"/>
                  </a:moveTo>
                  <a:lnTo>
                    <a:pt x="240" y="513"/>
                  </a:lnTo>
                  <a:lnTo>
                    <a:pt x="240" y="0"/>
                  </a:lnTo>
                  <a:lnTo>
                    <a:pt x="0" y="0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D9D9D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059" name="rect"/>
          <p:cNvSpPr/>
          <p:nvPr/>
        </p:nvSpPr>
        <p:spPr>
          <a:xfrm>
            <a:off x="8095488" y="4094924"/>
            <a:ext cx="152400" cy="3175"/>
          </a:xfrm>
          <a:prstGeom prst="rect">
            <a:avLst/>
          </a:pr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60" name="textbox 2060"/>
          <p:cNvSpPr/>
          <p:nvPr/>
        </p:nvSpPr>
        <p:spPr>
          <a:xfrm>
            <a:off x="8247888" y="4096511"/>
            <a:ext cx="292734" cy="367665"/>
          </a:xfrm>
          <a:prstGeom prst="rect">
            <a:avLst/>
          </a:prstGeom>
          <a:solidFill>
            <a:srgbClr val="19C3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lang="en-US" altLang="en-US" sz="700" dirty="0"/>
          </a:p>
          <a:p>
            <a:pPr marL="64135" algn="l" rtl="0" eaLnBrk="0">
              <a:lnSpc>
                <a:spcPct val="74000"/>
              </a:lnSpc>
              <a:spcBef>
                <a:spcPts val="0"/>
              </a:spcBef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endParaRPr lang="en-US" altLang="en-US" sz="1400" dirty="0"/>
          </a:p>
        </p:txBody>
      </p:sp>
      <p:sp>
        <p:nvSpPr>
          <p:cNvPr id="2061" name="rect"/>
          <p:cNvSpPr/>
          <p:nvPr/>
        </p:nvSpPr>
        <p:spPr>
          <a:xfrm>
            <a:off x="8247888" y="4094924"/>
            <a:ext cx="292607" cy="3175"/>
          </a:xfrm>
          <a:prstGeom prst="rect">
            <a:avLst/>
          </a:pr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62" name="rect"/>
          <p:cNvSpPr/>
          <p:nvPr/>
        </p:nvSpPr>
        <p:spPr>
          <a:xfrm>
            <a:off x="8540496" y="4096511"/>
            <a:ext cx="153923" cy="326136"/>
          </a:xfrm>
          <a:prstGeom prst="rect">
            <a:avLst/>
          </a:prstGeom>
          <a:solidFill>
            <a:srgbClr val="D9D9D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63" name="rect"/>
          <p:cNvSpPr/>
          <p:nvPr/>
        </p:nvSpPr>
        <p:spPr>
          <a:xfrm>
            <a:off x="8540496" y="4094924"/>
            <a:ext cx="153923" cy="3175"/>
          </a:xfrm>
          <a:prstGeom prst="rect">
            <a:avLst/>
          </a:pr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64" name="textbox 2064"/>
          <p:cNvSpPr/>
          <p:nvPr/>
        </p:nvSpPr>
        <p:spPr>
          <a:xfrm>
            <a:off x="8694419" y="4096511"/>
            <a:ext cx="292734" cy="367665"/>
          </a:xfrm>
          <a:prstGeom prst="rect">
            <a:avLst/>
          </a:prstGeom>
          <a:solidFill>
            <a:srgbClr val="19C3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lang="en-US" altLang="en-US" sz="700" dirty="0"/>
          </a:p>
          <a:p>
            <a:pPr marL="63500" algn="l" rtl="0" eaLnBrk="0">
              <a:lnSpc>
                <a:spcPct val="74000"/>
              </a:lnSpc>
              <a:spcBef>
                <a:spcPts val="0"/>
              </a:spcBef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4</a:t>
            </a:r>
            <a:endParaRPr lang="en-US" altLang="en-US" sz="1400" dirty="0"/>
          </a:p>
        </p:txBody>
      </p:sp>
      <p:sp>
        <p:nvSpPr>
          <p:cNvPr id="2065" name="rect"/>
          <p:cNvSpPr/>
          <p:nvPr/>
        </p:nvSpPr>
        <p:spPr>
          <a:xfrm>
            <a:off x="8694419" y="4094924"/>
            <a:ext cx="292607" cy="3175"/>
          </a:xfrm>
          <a:prstGeom prst="rect">
            <a:avLst/>
          </a:pr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66" name="path"/>
          <p:cNvSpPr/>
          <p:nvPr/>
        </p:nvSpPr>
        <p:spPr>
          <a:xfrm>
            <a:off x="7967217" y="4455667"/>
            <a:ext cx="1280668" cy="115061"/>
          </a:xfrm>
          <a:custGeom>
            <a:avLst/>
            <a:gdLst/>
            <a:ahLst/>
            <a:cxnLst/>
            <a:rect l="0" t="0" r="0" b="0"/>
            <a:pathLst>
              <a:path w="2016" h="181">
                <a:moveTo>
                  <a:pt x="2006" y="10"/>
                </a:moveTo>
                <a:cubicBezTo>
                  <a:pt x="2006" y="99"/>
                  <a:pt x="1934" y="171"/>
                  <a:pt x="1845" y="171"/>
                </a:cubicBezTo>
                <a:moveTo>
                  <a:pt x="171" y="171"/>
                </a:moveTo>
                <a:cubicBezTo>
                  <a:pt x="82" y="171"/>
                  <a:pt x="10" y="99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316" name="group 316"/>
          <p:cNvGrpSpPr/>
          <p:nvPr/>
        </p:nvGrpSpPr>
        <p:grpSpPr>
          <a:xfrm rot="21600000">
            <a:off x="8982456" y="3943858"/>
            <a:ext cx="265429" cy="478789"/>
            <a:chOff x="0" y="0"/>
            <a:chExt cx="265429" cy="478789"/>
          </a:xfrm>
        </p:grpSpPr>
        <p:sp>
          <p:nvSpPr>
            <p:cNvPr id="2067" name="path"/>
            <p:cNvSpPr/>
            <p:nvPr/>
          </p:nvSpPr>
          <p:spPr>
            <a:xfrm>
              <a:off x="150367" y="0"/>
              <a:ext cx="115061" cy="115061"/>
            </a:xfrm>
            <a:custGeom>
              <a:avLst/>
              <a:gdLst/>
              <a:ahLst/>
              <a:cxnLst/>
              <a:rect l="0" t="0" r="0" b="0"/>
              <a:pathLst>
                <a:path w="181" h="181">
                  <a:moveTo>
                    <a:pt x="10" y="10"/>
                  </a:moveTo>
                  <a:cubicBezTo>
                    <a:pt x="99" y="10"/>
                    <a:pt x="171" y="82"/>
                    <a:pt x="171" y="171"/>
                  </a:cubicBezTo>
                </a:path>
              </a:pathLst>
            </a:custGeom>
            <a:noFill/>
            <a:ln w="12700" cap="flat">
              <a:solidFill>
                <a:srgbClr val="FFC000">
                  <a:alpha val="100000"/>
                </a:srgbClr>
              </a:solidFill>
              <a:prstDash val="dash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068" name="path"/>
            <p:cNvSpPr/>
            <p:nvPr/>
          </p:nvSpPr>
          <p:spPr>
            <a:xfrm>
              <a:off x="0" y="152653"/>
              <a:ext cx="156971" cy="326136"/>
            </a:xfrm>
            <a:custGeom>
              <a:avLst/>
              <a:gdLst/>
              <a:ahLst/>
              <a:cxnLst/>
              <a:rect l="0" t="0" r="0" b="0"/>
              <a:pathLst>
                <a:path w="247" h="513">
                  <a:moveTo>
                    <a:pt x="0" y="513"/>
                  </a:moveTo>
                  <a:lnTo>
                    <a:pt x="247" y="513"/>
                  </a:lnTo>
                  <a:lnTo>
                    <a:pt x="247" y="0"/>
                  </a:lnTo>
                  <a:lnTo>
                    <a:pt x="0" y="0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D9D9D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069" name="rect"/>
          <p:cNvSpPr/>
          <p:nvPr/>
        </p:nvSpPr>
        <p:spPr>
          <a:xfrm>
            <a:off x="8982456" y="4094924"/>
            <a:ext cx="156971" cy="3175"/>
          </a:xfrm>
          <a:prstGeom prst="rect">
            <a:avLst/>
          </a:pr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70" name="path"/>
          <p:cNvSpPr/>
          <p:nvPr/>
        </p:nvSpPr>
        <p:spPr>
          <a:xfrm>
            <a:off x="1791970" y="5124958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71" name="rect"/>
          <p:cNvSpPr/>
          <p:nvPr/>
        </p:nvSpPr>
        <p:spPr>
          <a:xfrm>
            <a:off x="1872995" y="5196840"/>
            <a:ext cx="292607" cy="327660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72" name="textbox 2072"/>
          <p:cNvSpPr/>
          <p:nvPr/>
        </p:nvSpPr>
        <p:spPr>
          <a:xfrm>
            <a:off x="1860295" y="5294507"/>
            <a:ext cx="318134" cy="1797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8000"/>
              </a:lnSpc>
              <a:tabLst>
                <a:tab pos="122555" algn="l"/>
              </a:tabLst>
            </a:pPr>
            <a:r>
              <a:rPr sz="13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3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</a:t>
            </a:r>
            <a:r>
              <a:rPr sz="13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endParaRPr lang="en-US" altLang="en-US" sz="1300" dirty="0"/>
          </a:p>
        </p:txBody>
      </p:sp>
      <p:sp>
        <p:nvSpPr>
          <p:cNvPr id="2073" name="path"/>
          <p:cNvSpPr/>
          <p:nvPr/>
        </p:nvSpPr>
        <p:spPr>
          <a:xfrm>
            <a:off x="3331209" y="5704078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74" name="rect"/>
          <p:cNvSpPr/>
          <p:nvPr/>
        </p:nvSpPr>
        <p:spPr>
          <a:xfrm>
            <a:off x="3093720" y="5524500"/>
            <a:ext cx="294132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75" name="rect"/>
          <p:cNvSpPr/>
          <p:nvPr/>
        </p:nvSpPr>
        <p:spPr>
          <a:xfrm>
            <a:off x="2801111" y="5524500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76" name="path"/>
          <p:cNvSpPr/>
          <p:nvPr/>
        </p:nvSpPr>
        <p:spPr>
          <a:xfrm>
            <a:off x="2692654" y="5704078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2077" name="table 2077"/>
          <p:cNvGraphicFramePr>
            <a:graphicFrameLocks noGrp="1"/>
          </p:cNvGraphicFramePr>
          <p:nvPr/>
        </p:nvGraphicFramePr>
        <p:xfrm>
          <a:off x="2614929" y="3945382"/>
          <a:ext cx="1280159" cy="624839"/>
        </p:xfrm>
        <a:graphic>
          <a:graphicData uri="http://schemas.openxmlformats.org/drawingml/2006/table">
            <a:tbl>
              <a:tblPr/>
              <a:tblGrid>
                <a:gridCol w="1280159"/>
              </a:tblGrid>
              <a:tr h="6121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78" name="table 2078"/>
          <p:cNvGraphicFramePr>
            <a:graphicFrameLocks noGrp="1"/>
          </p:cNvGraphicFramePr>
          <p:nvPr/>
        </p:nvGraphicFramePr>
        <p:xfrm>
          <a:off x="2720276" y="4088828"/>
          <a:ext cx="1048384" cy="330835"/>
        </p:xfrm>
        <a:graphic>
          <a:graphicData uri="http://schemas.openxmlformats.org/drawingml/2006/table">
            <a:tbl>
              <a:tblPr>
                <a:solidFill>
                  <a:srgbClr val="FCD6B7"/>
                </a:solidFill>
              </a:tblPr>
              <a:tblGrid>
                <a:gridCol w="524509"/>
                <a:gridCol w="366395"/>
                <a:gridCol w="157479"/>
              </a:tblGrid>
              <a:tr h="3308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079" name="rect"/>
          <p:cNvSpPr/>
          <p:nvPr/>
        </p:nvSpPr>
        <p:spPr>
          <a:xfrm>
            <a:off x="3168395" y="4090415"/>
            <a:ext cx="152399" cy="327660"/>
          </a:xfrm>
          <a:prstGeom prst="rect">
            <a:avLst/>
          </a:prstGeom>
          <a:solidFill>
            <a:srgbClr val="D9D9D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318" name="group 318"/>
          <p:cNvGrpSpPr/>
          <p:nvPr/>
        </p:nvGrpSpPr>
        <p:grpSpPr>
          <a:xfrm rot="21600000">
            <a:off x="2721864" y="4090415"/>
            <a:ext cx="446531" cy="327660"/>
            <a:chOff x="0" y="0"/>
            <a:chExt cx="446531" cy="327660"/>
          </a:xfrm>
        </p:grpSpPr>
        <p:sp>
          <p:nvSpPr>
            <p:cNvPr id="2080" name="path"/>
            <p:cNvSpPr/>
            <p:nvPr/>
          </p:nvSpPr>
          <p:spPr>
            <a:xfrm>
              <a:off x="153923" y="0"/>
              <a:ext cx="292607" cy="327660"/>
            </a:xfrm>
            <a:custGeom>
              <a:avLst/>
              <a:gdLst/>
              <a:ahLst/>
              <a:cxnLst/>
              <a:rect l="0" t="0" r="0" b="0"/>
              <a:pathLst>
                <a:path w="460" h="516">
                  <a:moveTo>
                    <a:pt x="0" y="516"/>
                  </a:moveTo>
                  <a:lnTo>
                    <a:pt x="460" y="516"/>
                  </a:lnTo>
                  <a:lnTo>
                    <a:pt x="460" y="0"/>
                  </a:lnTo>
                  <a:lnTo>
                    <a:pt x="0" y="0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rgbClr val="19C3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081" name="path"/>
            <p:cNvSpPr/>
            <p:nvPr/>
          </p:nvSpPr>
          <p:spPr>
            <a:xfrm>
              <a:off x="0" y="0"/>
              <a:ext cx="153923" cy="327660"/>
            </a:xfrm>
            <a:custGeom>
              <a:avLst/>
              <a:gdLst/>
              <a:ahLst/>
              <a:cxnLst/>
              <a:rect l="0" t="0" r="0" b="0"/>
              <a:pathLst>
                <a:path w="242" h="516">
                  <a:moveTo>
                    <a:pt x="0" y="516"/>
                  </a:moveTo>
                  <a:lnTo>
                    <a:pt x="242" y="516"/>
                  </a:lnTo>
                  <a:lnTo>
                    <a:pt x="242" y="0"/>
                  </a:lnTo>
                  <a:lnTo>
                    <a:pt x="0" y="0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rgbClr val="D9D9D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082" name="textbox 2082"/>
          <p:cNvSpPr/>
          <p:nvPr/>
        </p:nvSpPr>
        <p:spPr>
          <a:xfrm>
            <a:off x="3320795" y="4090415"/>
            <a:ext cx="292734" cy="368934"/>
          </a:xfrm>
          <a:prstGeom prst="rect">
            <a:avLst/>
          </a:prstGeom>
          <a:solidFill>
            <a:srgbClr val="19C3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lang="en-US" altLang="en-US" sz="700" dirty="0"/>
          </a:p>
          <a:p>
            <a:pPr marL="66675" algn="l" rtl="0" eaLnBrk="0">
              <a:lnSpc>
                <a:spcPct val="73000"/>
              </a:lnSpc>
              <a:spcBef>
                <a:spcPts val="5"/>
              </a:spcBef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29</a:t>
            </a:r>
            <a:endParaRPr lang="en-US" altLang="en-US" sz="1400" dirty="0"/>
          </a:p>
        </p:txBody>
      </p:sp>
      <p:sp>
        <p:nvSpPr>
          <p:cNvPr id="2083" name="path"/>
          <p:cNvSpPr/>
          <p:nvPr/>
        </p:nvSpPr>
        <p:spPr>
          <a:xfrm>
            <a:off x="4266945" y="5134102"/>
            <a:ext cx="128524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84" name="rect"/>
          <p:cNvSpPr/>
          <p:nvPr/>
        </p:nvSpPr>
        <p:spPr>
          <a:xfrm>
            <a:off x="4015740" y="5196840"/>
            <a:ext cx="292608" cy="327660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320" name="group 320"/>
          <p:cNvGrpSpPr/>
          <p:nvPr/>
        </p:nvGrpSpPr>
        <p:grpSpPr>
          <a:xfrm rot="21600000">
            <a:off x="5405628" y="4087367"/>
            <a:ext cx="446532" cy="326136"/>
            <a:chOff x="0" y="0"/>
            <a:chExt cx="446532" cy="326136"/>
          </a:xfrm>
        </p:grpSpPr>
        <p:sp>
          <p:nvSpPr>
            <p:cNvPr id="2085" name="path"/>
            <p:cNvSpPr/>
            <p:nvPr/>
          </p:nvSpPr>
          <p:spPr>
            <a:xfrm>
              <a:off x="153923" y="0"/>
              <a:ext cx="292608" cy="326136"/>
            </a:xfrm>
            <a:custGeom>
              <a:avLst/>
              <a:gdLst/>
              <a:ahLst/>
              <a:cxnLst/>
              <a:rect l="0" t="0" r="0" b="0"/>
              <a:pathLst>
                <a:path w="460" h="513">
                  <a:moveTo>
                    <a:pt x="0" y="513"/>
                  </a:moveTo>
                  <a:lnTo>
                    <a:pt x="460" y="513"/>
                  </a:lnTo>
                  <a:lnTo>
                    <a:pt x="460" y="0"/>
                  </a:lnTo>
                  <a:lnTo>
                    <a:pt x="0" y="0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19C3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086" name="path"/>
            <p:cNvSpPr/>
            <p:nvPr/>
          </p:nvSpPr>
          <p:spPr>
            <a:xfrm>
              <a:off x="0" y="0"/>
              <a:ext cx="153923" cy="326136"/>
            </a:xfrm>
            <a:custGeom>
              <a:avLst/>
              <a:gdLst/>
              <a:ahLst/>
              <a:cxnLst/>
              <a:rect l="0" t="0" r="0" b="0"/>
              <a:pathLst>
                <a:path w="242" h="513">
                  <a:moveTo>
                    <a:pt x="0" y="513"/>
                  </a:moveTo>
                  <a:lnTo>
                    <a:pt x="242" y="513"/>
                  </a:lnTo>
                  <a:lnTo>
                    <a:pt x="242" y="0"/>
                  </a:lnTo>
                  <a:lnTo>
                    <a:pt x="0" y="0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D9D9D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087" name="textbox 2087"/>
          <p:cNvSpPr/>
          <p:nvPr/>
        </p:nvSpPr>
        <p:spPr>
          <a:xfrm>
            <a:off x="4003040" y="5294507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83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4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graphicFrame>
        <p:nvGraphicFramePr>
          <p:cNvPr id="2088" name="table 2088"/>
          <p:cNvGraphicFramePr>
            <a:graphicFrameLocks noGrp="1"/>
          </p:cNvGraphicFramePr>
          <p:nvPr/>
        </p:nvGraphicFramePr>
        <p:xfrm>
          <a:off x="5298694" y="2822194"/>
          <a:ext cx="1280160" cy="626745"/>
        </p:xfrm>
        <a:graphic>
          <a:graphicData uri="http://schemas.openxmlformats.org/drawingml/2006/table">
            <a:tbl>
              <a:tblPr/>
              <a:tblGrid>
                <a:gridCol w="1280160"/>
              </a:tblGrid>
              <a:tr h="6140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22" name="group 322"/>
          <p:cNvGrpSpPr/>
          <p:nvPr/>
        </p:nvGrpSpPr>
        <p:grpSpPr>
          <a:xfrm rot="21600000">
            <a:off x="6007608" y="2973324"/>
            <a:ext cx="445008" cy="327659"/>
            <a:chOff x="0" y="0"/>
            <a:chExt cx="445008" cy="327659"/>
          </a:xfrm>
        </p:grpSpPr>
        <p:sp>
          <p:nvSpPr>
            <p:cNvPr id="2089" name="path"/>
            <p:cNvSpPr/>
            <p:nvPr/>
          </p:nvSpPr>
          <p:spPr>
            <a:xfrm>
              <a:off x="0" y="0"/>
              <a:ext cx="292608" cy="327659"/>
            </a:xfrm>
            <a:custGeom>
              <a:avLst/>
              <a:gdLst/>
              <a:ahLst/>
              <a:cxnLst/>
              <a:rect l="0" t="0" r="0" b="0"/>
              <a:pathLst>
                <a:path w="460" h="515">
                  <a:moveTo>
                    <a:pt x="0" y="515"/>
                  </a:moveTo>
                  <a:lnTo>
                    <a:pt x="460" y="515"/>
                  </a:lnTo>
                  <a:lnTo>
                    <a:pt x="460" y="0"/>
                  </a:lnTo>
                  <a:lnTo>
                    <a:pt x="0" y="0"/>
                  </a:lnTo>
                  <a:lnTo>
                    <a:pt x="0" y="515"/>
                  </a:lnTo>
                  <a:close/>
                </a:path>
              </a:pathLst>
            </a:custGeom>
            <a:solidFill>
              <a:srgbClr val="19C3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090" name="path"/>
            <p:cNvSpPr/>
            <p:nvPr/>
          </p:nvSpPr>
          <p:spPr>
            <a:xfrm>
              <a:off x="286511" y="0"/>
              <a:ext cx="158496" cy="327659"/>
            </a:xfrm>
            <a:custGeom>
              <a:avLst/>
              <a:gdLst/>
              <a:ahLst/>
              <a:cxnLst/>
              <a:rect l="0" t="0" r="0" b="0"/>
              <a:pathLst>
                <a:path w="249" h="515">
                  <a:moveTo>
                    <a:pt x="0" y="515"/>
                  </a:moveTo>
                  <a:lnTo>
                    <a:pt x="249" y="515"/>
                  </a:lnTo>
                  <a:lnTo>
                    <a:pt x="249" y="0"/>
                  </a:lnTo>
                  <a:lnTo>
                    <a:pt x="0" y="0"/>
                  </a:lnTo>
                  <a:lnTo>
                    <a:pt x="0" y="515"/>
                  </a:lnTo>
                  <a:close/>
                </a:path>
              </a:pathLst>
            </a:custGeom>
            <a:solidFill>
              <a:srgbClr val="D9D9D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091" name="table 2091"/>
          <p:cNvGraphicFramePr>
            <a:graphicFrameLocks noGrp="1"/>
          </p:cNvGraphicFramePr>
          <p:nvPr/>
        </p:nvGraphicFramePr>
        <p:xfrm>
          <a:off x="5405564" y="2971736"/>
          <a:ext cx="1048384" cy="330834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525144"/>
                <a:gridCol w="363220"/>
                <a:gridCol w="160020"/>
              </a:tblGrid>
              <a:tr h="3308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marL="14224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67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92" name="rect"/>
          <p:cNvSpPr/>
          <p:nvPr/>
        </p:nvSpPr>
        <p:spPr>
          <a:xfrm>
            <a:off x="5853683" y="2973323"/>
            <a:ext cx="153923" cy="326135"/>
          </a:xfrm>
          <a:prstGeom prst="rect">
            <a:avLst/>
          </a:prstGeom>
          <a:solidFill>
            <a:srgbClr val="D9D9D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324" name="group 324"/>
          <p:cNvGrpSpPr/>
          <p:nvPr/>
        </p:nvGrpSpPr>
        <p:grpSpPr>
          <a:xfrm rot="21600000">
            <a:off x="5407152" y="2973323"/>
            <a:ext cx="446531" cy="326135"/>
            <a:chOff x="0" y="0"/>
            <a:chExt cx="446531" cy="326135"/>
          </a:xfrm>
        </p:grpSpPr>
        <p:sp>
          <p:nvSpPr>
            <p:cNvPr id="2093" name="path"/>
            <p:cNvSpPr/>
            <p:nvPr/>
          </p:nvSpPr>
          <p:spPr>
            <a:xfrm>
              <a:off x="153923" y="0"/>
              <a:ext cx="292608" cy="326135"/>
            </a:xfrm>
            <a:custGeom>
              <a:avLst/>
              <a:gdLst/>
              <a:ahLst/>
              <a:cxnLst/>
              <a:rect l="0" t="0" r="0" b="0"/>
              <a:pathLst>
                <a:path w="460" h="513">
                  <a:moveTo>
                    <a:pt x="0" y="513"/>
                  </a:moveTo>
                  <a:lnTo>
                    <a:pt x="460" y="513"/>
                  </a:lnTo>
                  <a:lnTo>
                    <a:pt x="460" y="0"/>
                  </a:lnTo>
                  <a:lnTo>
                    <a:pt x="0" y="0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19C3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094" name="path"/>
            <p:cNvSpPr/>
            <p:nvPr/>
          </p:nvSpPr>
          <p:spPr>
            <a:xfrm>
              <a:off x="0" y="0"/>
              <a:ext cx="153923" cy="326135"/>
            </a:xfrm>
            <a:custGeom>
              <a:avLst/>
              <a:gdLst/>
              <a:ahLst/>
              <a:cxnLst/>
              <a:rect l="0" t="0" r="0" b="0"/>
              <a:pathLst>
                <a:path w="242" h="513">
                  <a:moveTo>
                    <a:pt x="0" y="513"/>
                  </a:moveTo>
                  <a:lnTo>
                    <a:pt x="242" y="513"/>
                  </a:lnTo>
                  <a:lnTo>
                    <a:pt x="242" y="0"/>
                  </a:lnTo>
                  <a:lnTo>
                    <a:pt x="0" y="0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D9D9D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095" name="table 2095"/>
          <p:cNvGraphicFramePr>
            <a:graphicFrameLocks noGrp="1"/>
          </p:cNvGraphicFramePr>
          <p:nvPr/>
        </p:nvGraphicFramePr>
        <p:xfrm>
          <a:off x="5556250" y="5143245"/>
          <a:ext cx="768350" cy="707390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382904"/>
                <a:gridCol w="385445"/>
              </a:tblGrid>
              <a:tr h="3917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5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96" name="path"/>
          <p:cNvSpPr/>
          <p:nvPr/>
        </p:nvSpPr>
        <p:spPr>
          <a:xfrm>
            <a:off x="5556250" y="5143245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97" name="rect"/>
          <p:cNvSpPr/>
          <p:nvPr/>
        </p:nvSpPr>
        <p:spPr>
          <a:xfrm>
            <a:off x="5647944" y="5207508"/>
            <a:ext cx="292608" cy="327659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98" name="textbox 2098"/>
          <p:cNvSpPr/>
          <p:nvPr/>
        </p:nvSpPr>
        <p:spPr>
          <a:xfrm>
            <a:off x="5635244" y="5306780"/>
            <a:ext cx="318134" cy="180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810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2099" name="rect"/>
          <p:cNvSpPr/>
          <p:nvPr/>
        </p:nvSpPr>
        <p:spPr>
          <a:xfrm>
            <a:off x="5937503" y="5535167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00" name="path"/>
          <p:cNvSpPr/>
          <p:nvPr/>
        </p:nvSpPr>
        <p:spPr>
          <a:xfrm>
            <a:off x="6196329" y="5722366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01" name="rect"/>
          <p:cNvSpPr/>
          <p:nvPr/>
        </p:nvSpPr>
        <p:spPr>
          <a:xfrm>
            <a:off x="5647944" y="5535167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02" name="path"/>
          <p:cNvSpPr/>
          <p:nvPr/>
        </p:nvSpPr>
        <p:spPr>
          <a:xfrm>
            <a:off x="5556250" y="5722366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2103" name="table 2103"/>
          <p:cNvGraphicFramePr>
            <a:graphicFrameLocks noGrp="1"/>
          </p:cNvGraphicFramePr>
          <p:nvPr/>
        </p:nvGraphicFramePr>
        <p:xfrm>
          <a:off x="8323834" y="5143245"/>
          <a:ext cx="766444" cy="707390"/>
        </p:xfrm>
        <a:graphic>
          <a:graphicData uri="http://schemas.openxmlformats.org/drawingml/2006/table">
            <a:tbl>
              <a:tblPr>
                <a:solidFill>
                  <a:srgbClr val="FCD7B9"/>
                </a:solidFill>
              </a:tblPr>
              <a:tblGrid>
                <a:gridCol w="377190"/>
                <a:gridCol w="389254"/>
              </a:tblGrid>
              <a:tr h="3873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04" name="path"/>
          <p:cNvSpPr/>
          <p:nvPr/>
        </p:nvSpPr>
        <p:spPr>
          <a:xfrm>
            <a:off x="6196329" y="5143245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05" name="rect"/>
          <p:cNvSpPr/>
          <p:nvPr/>
        </p:nvSpPr>
        <p:spPr>
          <a:xfrm>
            <a:off x="5937503" y="5207508"/>
            <a:ext cx="292608" cy="327659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06" name="textbox 2106"/>
          <p:cNvSpPr/>
          <p:nvPr/>
        </p:nvSpPr>
        <p:spPr>
          <a:xfrm>
            <a:off x="5924803" y="5305429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83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graphicFrame>
        <p:nvGraphicFramePr>
          <p:cNvPr id="2107" name="table 2107"/>
          <p:cNvGraphicFramePr>
            <a:graphicFrameLocks noGrp="1"/>
          </p:cNvGraphicFramePr>
          <p:nvPr/>
        </p:nvGraphicFramePr>
        <p:xfrm>
          <a:off x="6473698" y="5143245"/>
          <a:ext cx="768349" cy="707390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389254"/>
                <a:gridCol w="379094"/>
              </a:tblGrid>
              <a:tr h="3873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08" name="path"/>
          <p:cNvSpPr/>
          <p:nvPr/>
        </p:nvSpPr>
        <p:spPr>
          <a:xfrm>
            <a:off x="6473698" y="5143245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09" name="rect"/>
          <p:cNvSpPr/>
          <p:nvPr/>
        </p:nvSpPr>
        <p:spPr>
          <a:xfrm>
            <a:off x="6573011" y="5204459"/>
            <a:ext cx="292607" cy="326136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10" name="textbox 2110"/>
          <p:cNvSpPr/>
          <p:nvPr/>
        </p:nvSpPr>
        <p:spPr>
          <a:xfrm>
            <a:off x="6560311" y="5301492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83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8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graphicFrame>
        <p:nvGraphicFramePr>
          <p:cNvPr id="2111" name="table 2111"/>
          <p:cNvGraphicFramePr>
            <a:graphicFrameLocks noGrp="1"/>
          </p:cNvGraphicFramePr>
          <p:nvPr/>
        </p:nvGraphicFramePr>
        <p:xfrm>
          <a:off x="9232138" y="5134102"/>
          <a:ext cx="766445" cy="707390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393700"/>
                <a:gridCol w="372745"/>
              </a:tblGrid>
              <a:tr h="3962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12" name="rect"/>
          <p:cNvSpPr/>
          <p:nvPr/>
        </p:nvSpPr>
        <p:spPr>
          <a:xfrm>
            <a:off x="6573011" y="5530595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13" name="path"/>
          <p:cNvSpPr/>
          <p:nvPr/>
        </p:nvSpPr>
        <p:spPr>
          <a:xfrm>
            <a:off x="7113777" y="5143245"/>
            <a:ext cx="128524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14" name="rect"/>
          <p:cNvSpPr/>
          <p:nvPr/>
        </p:nvSpPr>
        <p:spPr>
          <a:xfrm>
            <a:off x="6861047" y="5204459"/>
            <a:ext cx="292607" cy="326136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15" name="path"/>
          <p:cNvSpPr/>
          <p:nvPr/>
        </p:nvSpPr>
        <p:spPr>
          <a:xfrm>
            <a:off x="6473698" y="5722366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16" name="textbox 2116"/>
          <p:cNvSpPr/>
          <p:nvPr/>
        </p:nvSpPr>
        <p:spPr>
          <a:xfrm>
            <a:off x="6848347" y="5301492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810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graphicFrame>
        <p:nvGraphicFramePr>
          <p:cNvPr id="2117" name="table 2117"/>
          <p:cNvGraphicFramePr>
            <a:graphicFrameLocks noGrp="1"/>
          </p:cNvGraphicFramePr>
          <p:nvPr/>
        </p:nvGraphicFramePr>
        <p:xfrm>
          <a:off x="7374381" y="5143245"/>
          <a:ext cx="767080" cy="707390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401319"/>
                <a:gridCol w="365759"/>
              </a:tblGrid>
              <a:tr h="3917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5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18" name="path"/>
          <p:cNvSpPr/>
          <p:nvPr/>
        </p:nvSpPr>
        <p:spPr>
          <a:xfrm>
            <a:off x="7374381" y="5143245"/>
            <a:ext cx="128524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19" name="rect"/>
          <p:cNvSpPr/>
          <p:nvPr/>
        </p:nvSpPr>
        <p:spPr>
          <a:xfrm>
            <a:off x="7482840" y="5209032"/>
            <a:ext cx="292607" cy="326136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20" name="rect"/>
          <p:cNvSpPr/>
          <p:nvPr/>
        </p:nvSpPr>
        <p:spPr>
          <a:xfrm>
            <a:off x="6861047" y="5530595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21" name="path"/>
          <p:cNvSpPr/>
          <p:nvPr/>
        </p:nvSpPr>
        <p:spPr>
          <a:xfrm>
            <a:off x="7113777" y="5722366"/>
            <a:ext cx="128524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22" name="textbox 2122"/>
          <p:cNvSpPr/>
          <p:nvPr/>
        </p:nvSpPr>
        <p:spPr>
          <a:xfrm>
            <a:off x="7470140" y="5305810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810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67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2123" name="path"/>
          <p:cNvSpPr/>
          <p:nvPr/>
        </p:nvSpPr>
        <p:spPr>
          <a:xfrm>
            <a:off x="8012938" y="5143245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24" name="rect"/>
          <p:cNvSpPr/>
          <p:nvPr/>
        </p:nvSpPr>
        <p:spPr>
          <a:xfrm>
            <a:off x="7775447" y="5209032"/>
            <a:ext cx="292607" cy="326136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25" name="textbox 2125"/>
          <p:cNvSpPr/>
          <p:nvPr/>
        </p:nvSpPr>
        <p:spPr>
          <a:xfrm>
            <a:off x="7762747" y="5305810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200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87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2126" name="rect"/>
          <p:cNvSpPr/>
          <p:nvPr/>
        </p:nvSpPr>
        <p:spPr>
          <a:xfrm>
            <a:off x="7482840" y="5535167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27" name="path"/>
          <p:cNvSpPr/>
          <p:nvPr/>
        </p:nvSpPr>
        <p:spPr>
          <a:xfrm>
            <a:off x="7374381" y="5722366"/>
            <a:ext cx="128524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28" name="path"/>
          <p:cNvSpPr/>
          <p:nvPr/>
        </p:nvSpPr>
        <p:spPr>
          <a:xfrm>
            <a:off x="8323834" y="5143245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29" name="rect"/>
          <p:cNvSpPr/>
          <p:nvPr/>
        </p:nvSpPr>
        <p:spPr>
          <a:xfrm>
            <a:off x="7775447" y="5535167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30" name="path"/>
          <p:cNvSpPr/>
          <p:nvPr/>
        </p:nvSpPr>
        <p:spPr>
          <a:xfrm>
            <a:off x="8012938" y="5722366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31" name="rect"/>
          <p:cNvSpPr/>
          <p:nvPr/>
        </p:nvSpPr>
        <p:spPr>
          <a:xfrm>
            <a:off x="8410956" y="5530595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32" name="path"/>
          <p:cNvSpPr/>
          <p:nvPr/>
        </p:nvSpPr>
        <p:spPr>
          <a:xfrm>
            <a:off x="8323834" y="5722366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33" name="rect"/>
          <p:cNvSpPr/>
          <p:nvPr/>
        </p:nvSpPr>
        <p:spPr>
          <a:xfrm>
            <a:off x="8410956" y="5204459"/>
            <a:ext cx="292607" cy="332231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34" name="path"/>
          <p:cNvSpPr/>
          <p:nvPr/>
        </p:nvSpPr>
        <p:spPr>
          <a:xfrm>
            <a:off x="8962390" y="5143245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35" name="rect"/>
          <p:cNvSpPr/>
          <p:nvPr/>
        </p:nvSpPr>
        <p:spPr>
          <a:xfrm>
            <a:off x="8698992" y="5207508"/>
            <a:ext cx="292607" cy="327659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36" name="textbox 2136"/>
          <p:cNvSpPr/>
          <p:nvPr/>
        </p:nvSpPr>
        <p:spPr>
          <a:xfrm>
            <a:off x="8686292" y="5305429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83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92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2137" name="textbox 2137"/>
          <p:cNvSpPr/>
          <p:nvPr/>
        </p:nvSpPr>
        <p:spPr>
          <a:xfrm>
            <a:off x="8398256" y="5304540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83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90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2138" name="path"/>
          <p:cNvSpPr/>
          <p:nvPr/>
        </p:nvSpPr>
        <p:spPr>
          <a:xfrm>
            <a:off x="9232138" y="5134102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92"/>
                </a:moveTo>
                <a:cubicBezTo>
                  <a:pt x="10" y="91"/>
                  <a:pt x="91" y="10"/>
                  <a:pt x="192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39" name="rect"/>
          <p:cNvSpPr/>
          <p:nvPr/>
        </p:nvSpPr>
        <p:spPr>
          <a:xfrm>
            <a:off x="8698992" y="5535167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40" name="path"/>
          <p:cNvSpPr/>
          <p:nvPr/>
        </p:nvSpPr>
        <p:spPr>
          <a:xfrm>
            <a:off x="8962390" y="5722366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41" name="path"/>
          <p:cNvSpPr/>
          <p:nvPr/>
        </p:nvSpPr>
        <p:spPr>
          <a:xfrm>
            <a:off x="9870694" y="5134102"/>
            <a:ext cx="128523" cy="128523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42" name="rect"/>
          <p:cNvSpPr/>
          <p:nvPr/>
        </p:nvSpPr>
        <p:spPr>
          <a:xfrm>
            <a:off x="9624059" y="5204459"/>
            <a:ext cx="292607" cy="326136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43" name="rect"/>
          <p:cNvSpPr/>
          <p:nvPr/>
        </p:nvSpPr>
        <p:spPr>
          <a:xfrm>
            <a:off x="9336023" y="5204459"/>
            <a:ext cx="292607" cy="326136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44" name="rect"/>
          <p:cNvSpPr/>
          <p:nvPr/>
        </p:nvSpPr>
        <p:spPr>
          <a:xfrm>
            <a:off x="9336023" y="5530595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45" name="path"/>
          <p:cNvSpPr/>
          <p:nvPr/>
        </p:nvSpPr>
        <p:spPr>
          <a:xfrm>
            <a:off x="9232138" y="5713221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46" name="textbox 2146"/>
          <p:cNvSpPr/>
          <p:nvPr/>
        </p:nvSpPr>
        <p:spPr>
          <a:xfrm>
            <a:off x="9323323" y="5301492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200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94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2147" name="textbox 2147"/>
          <p:cNvSpPr/>
          <p:nvPr/>
        </p:nvSpPr>
        <p:spPr>
          <a:xfrm>
            <a:off x="9611359" y="5301492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83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98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2148" name="rect"/>
          <p:cNvSpPr/>
          <p:nvPr/>
        </p:nvSpPr>
        <p:spPr>
          <a:xfrm>
            <a:off x="9624059" y="5530595"/>
            <a:ext cx="29260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49" name="path"/>
          <p:cNvSpPr/>
          <p:nvPr/>
        </p:nvSpPr>
        <p:spPr>
          <a:xfrm>
            <a:off x="9870694" y="5713221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50" name="textbox 2150"/>
          <p:cNvSpPr/>
          <p:nvPr/>
        </p:nvSpPr>
        <p:spPr>
          <a:xfrm>
            <a:off x="5613679" y="3069721"/>
            <a:ext cx="196850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38</a:t>
            </a:r>
            <a:endParaRPr lang="en-US" altLang="en-US" sz="1400" dirty="0"/>
          </a:p>
        </p:txBody>
      </p:sp>
      <p:sp>
        <p:nvSpPr>
          <p:cNvPr id="2151" name="textbox 2151"/>
          <p:cNvSpPr/>
          <p:nvPr/>
        </p:nvSpPr>
        <p:spPr>
          <a:xfrm>
            <a:off x="2933768" y="4186999"/>
            <a:ext cx="191135" cy="1828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4000"/>
              </a:lnSpc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16</a:t>
            </a:r>
            <a:endParaRPr lang="en-US" altLang="en-US" sz="1400" dirty="0"/>
          </a:p>
        </p:txBody>
      </p:sp>
      <p:sp>
        <p:nvSpPr>
          <p:cNvPr id="2152" name="textbox 2152"/>
          <p:cNvSpPr/>
          <p:nvPr/>
        </p:nvSpPr>
        <p:spPr>
          <a:xfrm>
            <a:off x="5611738" y="4185177"/>
            <a:ext cx="197485" cy="180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55</a:t>
            </a:r>
            <a:endParaRPr lang="en-US" altLang="en-US" sz="1400" dirty="0"/>
          </a:p>
        </p:txBody>
      </p:sp>
      <p:sp>
        <p:nvSpPr>
          <p:cNvPr id="2153" name="textbox 2153"/>
          <p:cNvSpPr/>
          <p:nvPr/>
        </p:nvSpPr>
        <p:spPr>
          <a:xfrm>
            <a:off x="4707128" y="5296920"/>
            <a:ext cx="318134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683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8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2154" name="path"/>
          <p:cNvSpPr/>
          <p:nvPr/>
        </p:nvSpPr>
        <p:spPr>
          <a:xfrm>
            <a:off x="5259070" y="5126482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0" y="10"/>
                </a:moveTo>
                <a:cubicBezTo>
                  <a:pt x="110" y="10"/>
                  <a:pt x="192" y="91"/>
                  <a:pt x="192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55" name="rect"/>
          <p:cNvSpPr/>
          <p:nvPr/>
        </p:nvSpPr>
        <p:spPr>
          <a:xfrm>
            <a:off x="5012435" y="5199888"/>
            <a:ext cx="292608" cy="327660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56" name="textbox 2156"/>
          <p:cNvSpPr/>
          <p:nvPr/>
        </p:nvSpPr>
        <p:spPr>
          <a:xfrm>
            <a:off x="4999735" y="5297990"/>
            <a:ext cx="318134" cy="1816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73025" algn="l"/>
              </a:tabLst>
            </a:pP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4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400" dirty="0"/>
          </a:p>
        </p:txBody>
      </p:sp>
      <p:sp>
        <p:nvSpPr>
          <p:cNvPr id="2157" name="rect"/>
          <p:cNvSpPr/>
          <p:nvPr/>
        </p:nvSpPr>
        <p:spPr>
          <a:xfrm>
            <a:off x="5012435" y="5526023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58" name="path"/>
          <p:cNvSpPr/>
          <p:nvPr/>
        </p:nvSpPr>
        <p:spPr>
          <a:xfrm>
            <a:off x="5259070" y="5705602"/>
            <a:ext cx="128523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0"/>
                </a:moveTo>
                <a:cubicBezTo>
                  <a:pt x="192" y="110"/>
                  <a:pt x="110" y="192"/>
                  <a:pt x="10" y="192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59" name="rect"/>
          <p:cNvSpPr/>
          <p:nvPr/>
        </p:nvSpPr>
        <p:spPr>
          <a:xfrm>
            <a:off x="4719828" y="5526023"/>
            <a:ext cx="292608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60" name="path"/>
          <p:cNvSpPr/>
          <p:nvPr/>
        </p:nvSpPr>
        <p:spPr>
          <a:xfrm>
            <a:off x="4620513" y="5705602"/>
            <a:ext cx="128524" cy="128524"/>
          </a:xfrm>
          <a:custGeom>
            <a:avLst/>
            <a:gdLst/>
            <a:ahLst/>
            <a:cxnLst/>
            <a:rect l="0" t="0" r="0" b="0"/>
            <a:pathLst>
              <a:path w="202" h="202">
                <a:moveTo>
                  <a:pt x="192" y="192"/>
                </a:moveTo>
                <a:cubicBezTo>
                  <a:pt x="91" y="192"/>
                  <a:pt x="10" y="110"/>
                  <a:pt x="10" y="10"/>
                </a:cubicBezTo>
              </a:path>
            </a:pathLst>
          </a:custGeom>
          <a:noFill/>
          <a:ln w="12700" cap="flat">
            <a:solidFill>
              <a:srgbClr val="FFC000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161" name="picture 21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37616" y="2417064"/>
            <a:ext cx="9822180" cy="4069079"/>
          </a:xfrm>
          <a:prstGeom prst="rect">
            <a:avLst/>
          </a:prstGeom>
        </p:spPr>
      </p:pic>
      <p:pic>
        <p:nvPicPr>
          <p:cNvPr id="2162" name="picture 2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163" name="textbox 2163"/>
          <p:cNvSpPr/>
          <p:nvPr/>
        </p:nvSpPr>
        <p:spPr>
          <a:xfrm>
            <a:off x="791978" y="2190108"/>
            <a:ext cx="10041255" cy="2133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8000"/>
              </a:lnSpc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在InnoDB存储引擎中，表数据都是根据主键顺序组织存放的，这种存储方式的表称为</a:t>
            </a:r>
            <a:r>
              <a:rPr sz="14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索引组织表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(i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dex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organized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table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IOT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)。</a:t>
            </a:r>
            <a:endParaRPr lang="en-US" altLang="en-US" sz="1400" dirty="0"/>
          </a:p>
        </p:txBody>
      </p:sp>
      <p:sp>
        <p:nvSpPr>
          <p:cNvPr id="2164" name="textbox 2164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2165" name="textbox 2165"/>
          <p:cNvSpPr/>
          <p:nvPr/>
        </p:nvSpPr>
        <p:spPr>
          <a:xfrm>
            <a:off x="803581" y="1112723"/>
            <a:ext cx="1587500" cy="8801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主键优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2000" dirty="0"/>
          </a:p>
          <a:p>
            <a:pPr algn="l" rtl="0" eaLnBrk="0">
              <a:lnSpc>
                <a:spcPct val="184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13335" algn="l" rtl="0" eaLnBrk="0">
              <a:lnSpc>
                <a:spcPts val="1840"/>
              </a:lnSpc>
              <a:spcBef>
                <a:spcPts val="0"/>
              </a:spcBef>
            </a:pP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数据组织</a:t>
            </a:r>
            <a:r>
              <a:rPr sz="1500" spc="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式</a:t>
            </a:r>
            <a:endParaRPr lang="en-US" altLang="en-US" sz="1500" dirty="0"/>
          </a:p>
        </p:txBody>
      </p:sp>
      <p:pic>
        <p:nvPicPr>
          <p:cNvPr id="2166" name="picture 2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167" name="picture 21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168" name="textbox 2168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326" name="group 32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169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70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171" name="picture 21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rect"/>
          <p:cNvSpPr/>
          <p:nvPr/>
        </p:nvSpPr>
        <p:spPr>
          <a:xfrm>
            <a:off x="5426963" y="3777996"/>
            <a:ext cx="830579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328" name="group 328"/>
          <p:cNvGrpSpPr/>
          <p:nvPr/>
        </p:nvGrpSpPr>
        <p:grpSpPr>
          <a:xfrm rot="21600000">
            <a:off x="5426963" y="3447224"/>
            <a:ext cx="830579" cy="329247"/>
            <a:chOff x="0" y="0"/>
            <a:chExt cx="830579" cy="329247"/>
          </a:xfrm>
        </p:grpSpPr>
        <p:sp>
          <p:nvSpPr>
            <p:cNvPr id="2173" name="path"/>
            <p:cNvSpPr/>
            <p:nvPr/>
          </p:nvSpPr>
          <p:spPr>
            <a:xfrm>
              <a:off x="0" y="1587"/>
              <a:ext cx="830579" cy="327660"/>
            </a:xfrm>
            <a:custGeom>
              <a:avLst/>
              <a:gdLst/>
              <a:ahLst/>
              <a:cxnLst/>
              <a:rect l="0" t="0" r="0" b="0"/>
              <a:pathLst>
                <a:path w="1307" h="516">
                  <a:moveTo>
                    <a:pt x="0" y="516"/>
                  </a:moveTo>
                  <a:lnTo>
                    <a:pt x="1307" y="516"/>
                  </a:lnTo>
                  <a:lnTo>
                    <a:pt x="1307" y="0"/>
                  </a:lnTo>
                  <a:lnTo>
                    <a:pt x="0" y="0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rgbClr val="19C3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74" name="path"/>
            <p:cNvSpPr/>
            <p:nvPr/>
          </p:nvSpPr>
          <p:spPr>
            <a:xfrm>
              <a:off x="0" y="0"/>
              <a:ext cx="830579" cy="3175"/>
            </a:xfrm>
            <a:custGeom>
              <a:avLst/>
              <a:gdLst/>
              <a:ahLst/>
              <a:cxnLst/>
              <a:rect l="0" t="0" r="0" b="0"/>
              <a:pathLst>
                <a:path w="1307" h="5">
                  <a:moveTo>
                    <a:pt x="1307" y="2"/>
                  </a:moveTo>
                  <a:lnTo>
                    <a:pt x="0" y="2"/>
                  </a:lnTo>
                </a:path>
              </a:pathLst>
            </a:custGeom>
            <a:noFill/>
            <a:ln w="3175" cap="flat">
              <a:solidFill>
                <a:srgbClr val="595959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175" name="table 2175"/>
          <p:cNvGraphicFramePr>
            <a:graphicFrameLocks noGrp="1"/>
          </p:cNvGraphicFramePr>
          <p:nvPr/>
        </p:nvGraphicFramePr>
        <p:xfrm>
          <a:off x="790702" y="3389121"/>
          <a:ext cx="10456545" cy="707389"/>
        </p:xfrm>
        <a:graphic>
          <a:graphicData uri="http://schemas.openxmlformats.org/drawingml/2006/table">
            <a:tbl>
              <a:tblPr/>
              <a:tblGrid>
                <a:gridCol w="290194"/>
                <a:gridCol w="328295"/>
                <a:gridCol w="455930"/>
                <a:gridCol w="1512570"/>
                <a:gridCol w="408940"/>
                <a:gridCol w="1358900"/>
                <a:gridCol w="339089"/>
                <a:gridCol w="1357630"/>
                <a:gridCol w="1358900"/>
                <a:gridCol w="339089"/>
                <a:gridCol w="1342389"/>
                <a:gridCol w="1364615"/>
              </a:tblGrid>
              <a:tr h="3752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212725" algn="l" rtl="0" eaLnBrk="0">
                        <a:lnSpc>
                          <a:spcPct val="74000"/>
                        </a:lnSpc>
                      </a:pP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marL="34671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5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283210" algn="l" rtl="0" eaLnBrk="0">
                        <a:lnSpc>
                          <a:spcPct val="73000"/>
                        </a:lnSpc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11</a:t>
                      </a:r>
                      <a:endParaRPr lang="en-US" altLang="en-US" sz="14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800" dirty="0"/>
                    </a:p>
                    <a:p>
                      <a:pPr marL="261620" algn="l" rtl="0" eaLnBrk="0">
                        <a:lnSpc>
                          <a:spcPts val="1285"/>
                        </a:lnSpc>
                        <a:spcBef>
                          <a:spcPts val="5"/>
                        </a:spcBef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500" dirty="0"/>
                    </a:p>
                    <a:p>
                      <a:pPr marL="100330" algn="l" rtl="0" eaLnBrk="0">
                        <a:lnSpc>
                          <a:spcPts val="1265"/>
                        </a:lnSpc>
                        <a:spcBef>
                          <a:spcPts val="5"/>
                        </a:spcBef>
                      </a:pPr>
                      <a:r>
                        <a:rPr sz="90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500" dirty="0"/>
                    </a:p>
                    <a:p>
                      <a:pPr marL="151130" algn="l" rtl="0" eaLnBrk="0">
                        <a:lnSpc>
                          <a:spcPts val="1265"/>
                        </a:lnSpc>
                        <a:spcBef>
                          <a:spcPts val="0"/>
                        </a:spcBef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286385" algn="l" rtl="0" eaLnBrk="0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sz="80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</a:t>
                      </a:r>
                      <a:r>
                        <a:rPr sz="8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5"/>
                    </a:solidFill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gridSpan="5">
                  <a:txBody>
                    <a:bodyPr/>
                    <a:lstStyle/>
                    <a:p>
                      <a:pPr algn="l" rtl="0" eaLnBrk="0">
                        <a:lnSpc>
                          <a:spcPts val="700"/>
                        </a:lnSpc>
                      </a:pPr>
                      <a:endParaRPr lang="en-US" altLang="en-US" sz="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76" name="textbox 2176"/>
          <p:cNvSpPr/>
          <p:nvPr/>
        </p:nvSpPr>
        <p:spPr>
          <a:xfrm>
            <a:off x="792691" y="2190108"/>
            <a:ext cx="9800590" cy="7581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页可以为空，也可以填充一半，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也可以填充100%。每个页包含了2-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行数据(如果一行数据多大，会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溢出)，根据主键排列。</a:t>
            </a:r>
            <a:endParaRPr lang="en-US" altLang="en-US" sz="1400" dirty="0"/>
          </a:p>
          <a:p>
            <a:pPr algn="l" rtl="0" eaLnBrk="0">
              <a:lnSpc>
                <a:spcPct val="173000"/>
              </a:lnSpc>
            </a:pPr>
            <a:endParaRPr lang="en-US" altLang="en-US" sz="1000" dirty="0"/>
          </a:p>
          <a:p>
            <a:pPr algn="l" rtl="0" eaLnBrk="0">
              <a:lnSpc>
                <a:spcPct val="118000"/>
              </a:lnSpc>
            </a:pPr>
            <a:endParaRPr lang="en-US" altLang="en-US" sz="300" dirty="0"/>
          </a:p>
          <a:p>
            <a:pPr marL="4746625" algn="l" rtl="0" eaLnBrk="0">
              <a:lnSpc>
                <a:spcPct val="97000"/>
              </a:lnSpc>
              <a:spcBef>
                <a:spcPts val="5"/>
              </a:spcBef>
            </a:pPr>
            <a:r>
              <a:rPr sz="14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键顺序插入</a:t>
            </a:r>
            <a:endParaRPr lang="en-US" altLang="en-US" sz="1400" dirty="0"/>
          </a:p>
        </p:txBody>
      </p:sp>
      <p:pic>
        <p:nvPicPr>
          <p:cNvPr id="2177" name="picture 21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178" name="textbox 2178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179" name="picture 21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180" name="picture 21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181" name="textbox 2181"/>
          <p:cNvSpPr/>
          <p:nvPr/>
        </p:nvSpPr>
        <p:spPr>
          <a:xfrm>
            <a:off x="803581" y="1112723"/>
            <a:ext cx="1012189" cy="8807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主键优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2000" dirty="0"/>
          </a:p>
          <a:p>
            <a:pPr algn="l" rtl="0" eaLnBrk="0">
              <a:lnSpc>
                <a:spcPct val="184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13335" algn="l" rtl="0" eaLnBrk="0">
              <a:lnSpc>
                <a:spcPts val="1850"/>
              </a:lnSpc>
              <a:spcBef>
                <a:spcPts val="0"/>
              </a:spcBef>
            </a:pPr>
            <a:r>
              <a:rPr sz="1300" spc="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页分裂</a:t>
            </a:r>
            <a:endParaRPr lang="en-US" altLang="en-US" sz="1500" dirty="0"/>
          </a:p>
        </p:txBody>
      </p:sp>
      <p:sp>
        <p:nvSpPr>
          <p:cNvPr id="2182" name="rect"/>
          <p:cNvSpPr/>
          <p:nvPr/>
        </p:nvSpPr>
        <p:spPr>
          <a:xfrm>
            <a:off x="6793992" y="3776471"/>
            <a:ext cx="678180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2183" name="table 2183"/>
          <p:cNvGraphicFramePr>
            <a:graphicFrameLocks noGrp="1"/>
          </p:cNvGraphicFramePr>
          <p:nvPr/>
        </p:nvGraphicFramePr>
        <p:xfrm>
          <a:off x="6255956" y="3445700"/>
          <a:ext cx="1217294" cy="574040"/>
        </p:xfrm>
        <a:graphic>
          <a:graphicData uri="http://schemas.openxmlformats.org/drawingml/2006/table">
            <a:tbl>
              <a:tblPr/>
              <a:tblGrid>
                <a:gridCol w="537844"/>
                <a:gridCol w="239395"/>
                <a:gridCol w="440055"/>
              </a:tblGrid>
              <a:tr h="32956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700" dirty="0"/>
                    </a:p>
                    <a:p>
                      <a:pPr marL="19558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12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marL="2476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13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>
                      <a:noFill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400" dirty="0"/>
                    </a:p>
                    <a:p>
                      <a:pPr marL="173355" algn="l" rtl="0" eaLnBrk="0">
                        <a:lnSpc>
                          <a:spcPts val="1285"/>
                        </a:lnSpc>
                        <a:spcBef>
                          <a:spcPts val="5"/>
                        </a:spcBef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400" dirty="0"/>
                    </a:p>
                    <a:p>
                      <a:pPr marL="2540" algn="l" rtl="0" eaLnBrk="0">
                        <a:lnSpc>
                          <a:spcPts val="1285"/>
                        </a:lnSpc>
                        <a:spcBef>
                          <a:spcPts val="5"/>
                        </a:spcBef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184" name="textbox 2184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aphicFrame>
        <p:nvGraphicFramePr>
          <p:cNvPr id="2185" name="table 2185"/>
          <p:cNvGraphicFramePr>
            <a:graphicFrameLocks noGrp="1"/>
          </p:cNvGraphicFramePr>
          <p:nvPr/>
        </p:nvGraphicFramePr>
        <p:xfrm>
          <a:off x="2726372" y="3773423"/>
          <a:ext cx="1127760" cy="243204"/>
        </p:xfrm>
        <a:graphic>
          <a:graphicData uri="http://schemas.openxmlformats.org/drawingml/2006/table">
            <a:tbl>
              <a:tblPr/>
              <a:tblGrid>
                <a:gridCol w="389254"/>
                <a:gridCol w="238125"/>
                <a:gridCol w="500380"/>
              </a:tblGrid>
              <a:tr h="24320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400" dirty="0"/>
                    </a:p>
                    <a:p>
                      <a:pPr marL="100330" algn="l" rtl="0" eaLnBrk="0">
                        <a:lnSpc>
                          <a:spcPts val="1285"/>
                        </a:lnSpc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400" dirty="0"/>
                    </a:p>
                    <a:p>
                      <a:pPr marL="22860" algn="l" rtl="0" eaLnBrk="0">
                        <a:lnSpc>
                          <a:spcPts val="1285"/>
                        </a:lnSpc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400" dirty="0"/>
                    </a:p>
                    <a:p>
                      <a:pPr marL="153670" algn="l" rtl="0" eaLnBrk="0">
                        <a:lnSpc>
                          <a:spcPts val="1285"/>
                        </a:lnSpc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FB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86" name="table 2186"/>
          <p:cNvGraphicFramePr>
            <a:graphicFrameLocks noGrp="1"/>
          </p:cNvGraphicFramePr>
          <p:nvPr/>
        </p:nvGraphicFramePr>
        <p:xfrm>
          <a:off x="2063495" y="3444176"/>
          <a:ext cx="1790699" cy="332104"/>
        </p:xfrm>
        <a:graphic>
          <a:graphicData uri="http://schemas.openxmlformats.org/drawingml/2006/table">
            <a:tbl>
              <a:tblPr/>
              <a:tblGrid>
                <a:gridCol w="664844"/>
                <a:gridCol w="387350"/>
                <a:gridCol w="238125"/>
                <a:gridCol w="500379"/>
              </a:tblGrid>
              <a:tr h="33210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marL="9779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</a:t>
                      </a:r>
                      <a:r>
                        <a:rPr sz="1400" spc="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 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 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>
                      <a:noFill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marL="15875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marL="8255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7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marL="21272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87" name="table 2187"/>
          <p:cNvGraphicFramePr>
            <a:graphicFrameLocks noGrp="1"/>
          </p:cNvGraphicFramePr>
          <p:nvPr/>
        </p:nvGraphicFramePr>
        <p:xfrm>
          <a:off x="8025320" y="4750244"/>
          <a:ext cx="528955" cy="574040"/>
        </p:xfrm>
        <a:graphic>
          <a:graphicData uri="http://schemas.openxmlformats.org/drawingml/2006/table">
            <a:tbl>
              <a:tblPr/>
              <a:tblGrid>
                <a:gridCol w="528955"/>
              </a:tblGrid>
              <a:tr h="32956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marL="19050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14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400" dirty="0"/>
                    </a:p>
                    <a:p>
                      <a:pPr marL="168275" algn="l" rtl="0" eaLnBrk="0">
                        <a:lnSpc>
                          <a:spcPts val="1285"/>
                        </a:lnSpc>
                        <a:spcBef>
                          <a:spcPts val="5"/>
                        </a:spcBef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88" name="table 2188"/>
          <p:cNvGraphicFramePr>
            <a:graphicFrameLocks noGrp="1"/>
          </p:cNvGraphicFramePr>
          <p:nvPr/>
        </p:nvGraphicFramePr>
        <p:xfrm>
          <a:off x="4927028" y="3445700"/>
          <a:ext cx="501015" cy="574039"/>
        </p:xfrm>
        <a:graphic>
          <a:graphicData uri="http://schemas.openxmlformats.org/drawingml/2006/table">
            <a:tbl>
              <a:tblPr/>
              <a:tblGrid>
                <a:gridCol w="501015"/>
              </a:tblGrid>
              <a:tr h="32892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marL="17526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10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</a:tr>
              <a:tr h="2451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400" dirty="0"/>
                    </a:p>
                    <a:p>
                      <a:pPr marL="153670" algn="l" rtl="0" eaLnBrk="0">
                        <a:lnSpc>
                          <a:spcPts val="1285"/>
                        </a:lnSpc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8FB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89" name="table 2189"/>
          <p:cNvGraphicFramePr>
            <a:graphicFrameLocks noGrp="1"/>
          </p:cNvGraphicFramePr>
          <p:nvPr/>
        </p:nvGraphicFramePr>
        <p:xfrm>
          <a:off x="3912044" y="4709096"/>
          <a:ext cx="501015" cy="572769"/>
        </p:xfrm>
        <a:graphic>
          <a:graphicData uri="http://schemas.openxmlformats.org/drawingml/2006/table">
            <a:tbl>
              <a:tblPr/>
              <a:tblGrid>
                <a:gridCol w="501015"/>
              </a:tblGrid>
              <a:tr h="32892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marL="21336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400" dirty="0"/>
                    </a:p>
                    <a:p>
                      <a:pPr marL="154940" algn="l" rtl="0" eaLnBrk="0">
                        <a:lnSpc>
                          <a:spcPts val="1290"/>
                        </a:lnSpc>
                      </a:pPr>
                      <a:r>
                        <a:rPr sz="10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</a:tr>
            </a:tbl>
          </a:graphicData>
        </a:graphic>
      </p:graphicFrame>
      <p:grpSp>
        <p:nvGrpSpPr>
          <p:cNvPr id="330" name="group 33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190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91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192" name="picture 21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2193" name="rect"/>
          <p:cNvSpPr/>
          <p:nvPr/>
        </p:nvSpPr>
        <p:spPr>
          <a:xfrm>
            <a:off x="841247" y="3445764"/>
            <a:ext cx="292608" cy="329183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94" name="textbox 2194"/>
          <p:cNvSpPr/>
          <p:nvPr/>
        </p:nvSpPr>
        <p:spPr>
          <a:xfrm>
            <a:off x="2340864" y="3773423"/>
            <a:ext cx="387350" cy="273684"/>
          </a:xfrm>
          <a:prstGeom prst="rect">
            <a:avLst/>
          </a:prstGeom>
          <a:solidFill>
            <a:srgbClr val="A8FB9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lang="en-US" altLang="en-US" sz="400" dirty="0"/>
          </a:p>
          <a:p>
            <a:pPr marL="97155" algn="l" rtl="0" eaLnBrk="0">
              <a:lnSpc>
                <a:spcPts val="1285"/>
              </a:lnSpc>
            </a:pP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row</a:t>
            </a:r>
            <a:endParaRPr lang="en-US" altLang="en-US" sz="1000" dirty="0"/>
          </a:p>
        </p:txBody>
      </p:sp>
      <p:sp>
        <p:nvSpPr>
          <p:cNvPr id="2195" name="rect"/>
          <p:cNvSpPr/>
          <p:nvPr/>
        </p:nvSpPr>
        <p:spPr>
          <a:xfrm>
            <a:off x="2063495" y="3774947"/>
            <a:ext cx="277367" cy="242316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96" name="textbox 2196"/>
          <p:cNvSpPr/>
          <p:nvPr/>
        </p:nvSpPr>
        <p:spPr>
          <a:xfrm>
            <a:off x="2050795" y="3828669"/>
            <a:ext cx="302895" cy="1892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85"/>
              </a:lnSpc>
              <a:tabLst>
                <a:tab pos="54610" algn="l"/>
              </a:tabLst>
            </a:pP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row</a:t>
            </a: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000" dirty="0"/>
          </a:p>
        </p:txBody>
      </p:sp>
      <p:sp>
        <p:nvSpPr>
          <p:cNvPr id="2197" name="textbox 2197"/>
          <p:cNvSpPr/>
          <p:nvPr/>
        </p:nvSpPr>
        <p:spPr>
          <a:xfrm>
            <a:off x="2397127" y="4170044"/>
            <a:ext cx="290829" cy="174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1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pag</a:t>
            </a:r>
            <a:r>
              <a:rPr sz="11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endParaRPr lang="en-US" altLang="en-US" sz="1100" dirty="0"/>
          </a:p>
        </p:txBody>
      </p:sp>
      <p:sp>
        <p:nvSpPr>
          <p:cNvPr id="2198" name="textbox 2198"/>
          <p:cNvSpPr/>
          <p:nvPr/>
        </p:nvSpPr>
        <p:spPr>
          <a:xfrm>
            <a:off x="6044948" y="4202048"/>
            <a:ext cx="290829" cy="174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1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pag</a:t>
            </a:r>
            <a:r>
              <a:rPr sz="11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endParaRPr lang="en-US" altLang="en-US" sz="1100" dirty="0"/>
          </a:p>
        </p:txBody>
      </p:sp>
      <p:sp>
        <p:nvSpPr>
          <p:cNvPr id="2199" name="textbox 2199"/>
          <p:cNvSpPr/>
          <p:nvPr/>
        </p:nvSpPr>
        <p:spPr>
          <a:xfrm>
            <a:off x="9593836" y="4150233"/>
            <a:ext cx="290829" cy="174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1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pag</a:t>
            </a:r>
            <a:r>
              <a:rPr sz="11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endParaRPr lang="en-US" altLang="en-US" sz="1100" dirty="0"/>
          </a:p>
        </p:txBody>
      </p:sp>
      <p:pic>
        <p:nvPicPr>
          <p:cNvPr id="2200" name="picture 22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011929" y="3700779"/>
            <a:ext cx="401320" cy="85852"/>
          </a:xfrm>
          <a:prstGeom prst="rect">
            <a:avLst/>
          </a:prstGeom>
        </p:spPr>
      </p:pic>
      <p:pic>
        <p:nvPicPr>
          <p:cNvPr id="2201" name="picture 22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626857" y="3697858"/>
            <a:ext cx="401319" cy="85725"/>
          </a:xfrm>
          <a:prstGeom prst="rect">
            <a:avLst/>
          </a:prstGeom>
        </p:spPr>
      </p:pic>
      <p:sp>
        <p:nvSpPr>
          <p:cNvPr id="2202" name="textbox 2202"/>
          <p:cNvSpPr/>
          <p:nvPr/>
        </p:nvSpPr>
        <p:spPr>
          <a:xfrm>
            <a:off x="9386468" y="4150233"/>
            <a:ext cx="160020" cy="1981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4000"/>
              </a:lnSpc>
            </a:pPr>
            <a:r>
              <a:rPr sz="11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</a:t>
            </a:r>
            <a:r>
              <a:rPr sz="11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#</a:t>
            </a:r>
            <a:endParaRPr lang="en-US" altLang="en-US" sz="1100" dirty="0"/>
          </a:p>
        </p:txBody>
      </p:sp>
      <p:sp>
        <p:nvSpPr>
          <p:cNvPr id="2203" name="textbox 2203"/>
          <p:cNvSpPr/>
          <p:nvPr/>
        </p:nvSpPr>
        <p:spPr>
          <a:xfrm>
            <a:off x="5838421" y="4202048"/>
            <a:ext cx="159385" cy="1987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4000"/>
              </a:lnSpc>
              <a:spcBef>
                <a:spcPts val="0"/>
              </a:spcBef>
            </a:pPr>
            <a:r>
              <a:rPr sz="11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2#</a:t>
            </a:r>
            <a:endParaRPr lang="en-US" altLang="en-US" sz="1100" dirty="0"/>
          </a:p>
        </p:txBody>
      </p:sp>
      <p:sp>
        <p:nvSpPr>
          <p:cNvPr id="2204" name="textbox 2204"/>
          <p:cNvSpPr/>
          <p:nvPr/>
        </p:nvSpPr>
        <p:spPr>
          <a:xfrm>
            <a:off x="2194666" y="4170044"/>
            <a:ext cx="154939" cy="1987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spcBef>
                <a:spcPts val="0"/>
              </a:spcBef>
            </a:pPr>
            <a:r>
              <a:rPr sz="1100" spc="-5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</a:t>
            </a:r>
            <a:r>
              <a:rPr sz="11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#</a:t>
            </a:r>
            <a:endParaRPr lang="en-US" altLang="en-US" sz="1100" dirty="0"/>
          </a:p>
        </p:txBody>
      </p:sp>
      <p:sp>
        <p:nvSpPr>
          <p:cNvPr id="2205" name="textbox 2205"/>
          <p:cNvSpPr/>
          <p:nvPr/>
        </p:nvSpPr>
        <p:spPr>
          <a:xfrm>
            <a:off x="945202" y="3543942"/>
            <a:ext cx="100964" cy="1758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2000"/>
              </a:lnSpc>
            </a:pP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</a:t>
            </a:r>
            <a:endParaRPr lang="en-US" altLang="en-US" sz="1200" dirty="0"/>
          </a:p>
        </p:txBody>
      </p:sp>
      <p:sp>
        <p:nvSpPr>
          <p:cNvPr id="2206" name="path"/>
          <p:cNvSpPr/>
          <p:nvPr/>
        </p:nvSpPr>
        <p:spPr>
          <a:xfrm>
            <a:off x="1522476" y="3444176"/>
            <a:ext cx="539496" cy="3175"/>
          </a:xfrm>
          <a:custGeom>
            <a:avLst/>
            <a:gdLst/>
            <a:ahLst/>
            <a:cxnLst/>
            <a:rect l="0" t="0" r="0" b="0"/>
            <a:pathLst>
              <a:path w="849" h="5">
                <a:moveTo>
                  <a:pt x="849" y="2"/>
                </a:moveTo>
                <a:lnTo>
                  <a:pt x="0" y="2"/>
                </a:lnTo>
              </a:path>
            </a:pathLst>
          </a:custGeom>
          <a:noFill/>
          <a:ln w="3175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07" name="path"/>
          <p:cNvSpPr/>
          <p:nvPr/>
        </p:nvSpPr>
        <p:spPr>
          <a:xfrm>
            <a:off x="1133855" y="3444176"/>
            <a:ext cx="388619" cy="3175"/>
          </a:xfrm>
          <a:custGeom>
            <a:avLst/>
            <a:gdLst/>
            <a:ahLst/>
            <a:cxnLst/>
            <a:rect l="0" t="0" r="0" b="0"/>
            <a:pathLst>
              <a:path w="611" h="5">
                <a:moveTo>
                  <a:pt x="611" y="2"/>
                </a:moveTo>
                <a:lnTo>
                  <a:pt x="0" y="2"/>
                </a:lnTo>
              </a:path>
            </a:pathLst>
          </a:custGeom>
          <a:noFill/>
          <a:ln w="3175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08" name="path"/>
          <p:cNvSpPr/>
          <p:nvPr/>
        </p:nvSpPr>
        <p:spPr>
          <a:xfrm>
            <a:off x="841247" y="3444176"/>
            <a:ext cx="292608" cy="3175"/>
          </a:xfrm>
          <a:custGeom>
            <a:avLst/>
            <a:gdLst/>
            <a:ahLst/>
            <a:cxnLst/>
            <a:rect l="0" t="0" r="0" b="0"/>
            <a:pathLst>
              <a:path w="460" h="5">
                <a:moveTo>
                  <a:pt x="460" y="2"/>
                </a:moveTo>
                <a:lnTo>
                  <a:pt x="0" y="2"/>
                </a:lnTo>
              </a:path>
            </a:pathLst>
          </a:custGeom>
          <a:noFill/>
          <a:ln w="3175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textbox 2209"/>
          <p:cNvSpPr/>
          <p:nvPr/>
        </p:nvSpPr>
        <p:spPr>
          <a:xfrm>
            <a:off x="792691" y="2190108"/>
            <a:ext cx="9800590" cy="7594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页可以为空，也可以填充一半，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也可以填充100%。每个页包含了2-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行数据(如果一行数据多大，会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溢出)，根据主键排列。</a:t>
            </a:r>
            <a:endParaRPr lang="en-US" altLang="en-US" sz="1400" dirty="0"/>
          </a:p>
          <a:p>
            <a:pPr algn="l" rtl="0" eaLnBrk="0">
              <a:lnSpc>
                <a:spcPct val="173000"/>
              </a:lnSpc>
            </a:pPr>
            <a:endParaRPr lang="en-US" altLang="en-US" sz="1000" dirty="0"/>
          </a:p>
          <a:p>
            <a:pPr algn="l" rtl="0" eaLnBrk="0">
              <a:lnSpc>
                <a:spcPct val="116000"/>
              </a:lnSpc>
            </a:pPr>
            <a:endParaRPr lang="en-US" altLang="en-US" sz="300" dirty="0"/>
          </a:p>
          <a:p>
            <a:pPr marL="4746625" algn="l" rtl="0" eaLnBrk="0">
              <a:lnSpc>
                <a:spcPct val="98000"/>
              </a:lnSpc>
              <a:spcBef>
                <a:spcPts val="5"/>
              </a:spcBef>
            </a:pPr>
            <a:r>
              <a:rPr sz="14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键乱序插入</a:t>
            </a:r>
            <a:endParaRPr lang="en-US" altLang="en-US" sz="1400" dirty="0"/>
          </a:p>
        </p:txBody>
      </p:sp>
      <p:grpSp>
        <p:nvGrpSpPr>
          <p:cNvPr id="332" name="group 332"/>
          <p:cNvGrpSpPr/>
          <p:nvPr/>
        </p:nvGrpSpPr>
        <p:grpSpPr>
          <a:xfrm rot="21600000">
            <a:off x="4403344" y="4131564"/>
            <a:ext cx="3826255" cy="1395603"/>
            <a:chOff x="0" y="0"/>
            <a:chExt cx="3826255" cy="1395603"/>
          </a:xfrm>
        </p:grpSpPr>
        <p:pic>
          <p:nvPicPr>
            <p:cNvPr id="2210" name="picture 22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3826255" cy="1395603"/>
            </a:xfrm>
            <a:prstGeom prst="rect">
              <a:avLst/>
            </a:prstGeom>
          </p:spPr>
        </p:pic>
        <p:sp>
          <p:nvSpPr>
            <p:cNvPr id="2211" name="path"/>
            <p:cNvSpPr/>
            <p:nvPr/>
          </p:nvSpPr>
          <p:spPr>
            <a:xfrm>
              <a:off x="1605534" y="491236"/>
              <a:ext cx="468375" cy="508000"/>
            </a:xfrm>
            <a:custGeom>
              <a:avLst/>
              <a:gdLst/>
              <a:ahLst/>
              <a:cxnLst/>
              <a:rect l="0" t="0" r="0" b="0"/>
              <a:pathLst>
                <a:path w="737" h="800">
                  <a:moveTo>
                    <a:pt x="0" y="111"/>
                  </a:moveTo>
                  <a:lnTo>
                    <a:pt x="125" y="0"/>
                  </a:lnTo>
                  <a:lnTo>
                    <a:pt x="368" y="273"/>
                  </a:lnTo>
                  <a:lnTo>
                    <a:pt x="612" y="0"/>
                  </a:lnTo>
                  <a:lnTo>
                    <a:pt x="737" y="111"/>
                  </a:lnTo>
                  <a:lnTo>
                    <a:pt x="480" y="400"/>
                  </a:lnTo>
                  <a:lnTo>
                    <a:pt x="737" y="688"/>
                  </a:lnTo>
                  <a:lnTo>
                    <a:pt x="612" y="800"/>
                  </a:lnTo>
                  <a:lnTo>
                    <a:pt x="368" y="526"/>
                  </a:lnTo>
                  <a:lnTo>
                    <a:pt x="125" y="800"/>
                  </a:lnTo>
                  <a:lnTo>
                    <a:pt x="0" y="688"/>
                  </a:lnTo>
                  <a:lnTo>
                    <a:pt x="256" y="40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FF00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12" name="textbox 2212"/>
            <p:cNvSpPr/>
            <p:nvPr/>
          </p:nvSpPr>
          <p:spPr>
            <a:xfrm>
              <a:off x="1435077" y="70485"/>
              <a:ext cx="497205" cy="1746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1000"/>
                </a:lnSpc>
              </a:pPr>
              <a:endParaRPr lang="en-US" altLang="en-US" sz="100" dirty="0"/>
            </a:p>
            <a:p>
              <a:pPr marL="12700" algn="l" rtl="0" eaLnBrk="0">
                <a:lnSpc>
                  <a:spcPct val="89000"/>
                </a:lnSpc>
              </a:pPr>
              <a:r>
                <a:rPr sz="1100" spc="-10" dirty="0">
                  <a:solidFill>
                    <a:srgbClr val="595959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2#</a:t>
              </a:r>
              <a:r>
                <a:rPr sz="1100" spc="-10" dirty="0">
                  <a:solidFill>
                    <a:srgbClr val="595959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 </a:t>
              </a:r>
              <a:r>
                <a:rPr sz="1100" spc="-10" dirty="0">
                  <a:solidFill>
                    <a:srgbClr val="595959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pa</a:t>
              </a:r>
              <a:r>
                <a:rPr sz="1100" spc="0" dirty="0">
                  <a:solidFill>
                    <a:srgbClr val="595959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ge</a:t>
              </a:r>
              <a:endParaRPr lang="en-US" altLang="en-US" sz="1100" dirty="0"/>
            </a:p>
          </p:txBody>
        </p:sp>
      </p:grpSp>
      <p:graphicFrame>
        <p:nvGraphicFramePr>
          <p:cNvPr id="2213" name="table 2213"/>
          <p:cNvGraphicFramePr>
            <a:graphicFrameLocks noGrp="1"/>
          </p:cNvGraphicFramePr>
          <p:nvPr/>
        </p:nvGraphicFramePr>
        <p:xfrm>
          <a:off x="790702" y="3389121"/>
          <a:ext cx="6841490" cy="707390"/>
        </p:xfrm>
        <a:graphic>
          <a:graphicData uri="http://schemas.openxmlformats.org/drawingml/2006/table">
            <a:tbl>
              <a:tblPr/>
              <a:tblGrid>
                <a:gridCol w="893445"/>
                <a:gridCol w="699769"/>
                <a:gridCol w="701040"/>
                <a:gridCol w="715644"/>
                <a:gridCol w="3831590"/>
              </a:tblGrid>
              <a:tr h="396240"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302260" algn="l" rtl="0" eaLnBrk="0">
                        <a:lnSpc>
                          <a:spcPct val="73000"/>
                        </a:lnSpc>
                      </a:pP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261620" algn="l" rtl="0" eaLnBrk="0">
                        <a:lnSpc>
                          <a:spcPct val="73000"/>
                        </a:lnSpc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23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271780" algn="l" rtl="0" eaLnBrk="0">
                        <a:lnSpc>
                          <a:spcPct val="73000"/>
                        </a:lnSpc>
                      </a:pP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47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5"/>
                    </a:solidFill>
                  </a:tcPr>
                </a:tc>
              </a:tr>
              <a:tr h="311150">
                <a:tc vMerge="1"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 vMerge="1">
                  <a:tcPr marL="0" marR="0" marT="0" marB="0" vert="horz">
                    <a:lnL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214" name="picture 22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grpSp>
        <p:nvGrpSpPr>
          <p:cNvPr id="334" name="group 334"/>
          <p:cNvGrpSpPr/>
          <p:nvPr/>
        </p:nvGrpSpPr>
        <p:grpSpPr>
          <a:xfrm rot="21600000">
            <a:off x="4466844" y="3467100"/>
            <a:ext cx="1392935" cy="573023"/>
            <a:chOff x="0" y="0"/>
            <a:chExt cx="1392935" cy="573023"/>
          </a:xfrm>
        </p:grpSpPr>
        <p:sp>
          <p:nvSpPr>
            <p:cNvPr id="2215" name="path"/>
            <p:cNvSpPr/>
            <p:nvPr/>
          </p:nvSpPr>
          <p:spPr>
            <a:xfrm>
              <a:off x="0" y="329183"/>
              <a:ext cx="292608" cy="243839"/>
            </a:xfrm>
            <a:custGeom>
              <a:avLst/>
              <a:gdLst/>
              <a:ahLst/>
              <a:cxnLst/>
              <a:rect l="0" t="0" r="0" b="0"/>
              <a:pathLst>
                <a:path w="460" h="383">
                  <a:moveTo>
                    <a:pt x="0" y="383"/>
                  </a:moveTo>
                  <a:lnTo>
                    <a:pt x="460" y="383"/>
                  </a:lnTo>
                  <a:lnTo>
                    <a:pt x="460" y="0"/>
                  </a:lnTo>
                  <a:lnTo>
                    <a:pt x="0" y="0"/>
                  </a:lnTo>
                  <a:lnTo>
                    <a:pt x="0" y="383"/>
                  </a:lnTo>
                  <a:close/>
                </a:path>
              </a:pathLst>
            </a:custGeom>
            <a:solidFill>
              <a:srgbClr val="A8FB9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16" name="path"/>
            <p:cNvSpPr/>
            <p:nvPr/>
          </p:nvSpPr>
          <p:spPr>
            <a:xfrm>
              <a:off x="0" y="0"/>
              <a:ext cx="292608" cy="329183"/>
            </a:xfrm>
            <a:custGeom>
              <a:avLst/>
              <a:gdLst/>
              <a:ahLst/>
              <a:cxnLst/>
              <a:rect l="0" t="0" r="0" b="0"/>
              <a:pathLst>
                <a:path w="460" h="518">
                  <a:moveTo>
                    <a:pt x="0" y="518"/>
                  </a:moveTo>
                  <a:lnTo>
                    <a:pt x="460" y="518"/>
                  </a:lnTo>
                  <a:lnTo>
                    <a:pt x="460" y="0"/>
                  </a:lnTo>
                  <a:lnTo>
                    <a:pt x="0" y="0"/>
                  </a:lnTo>
                  <a:lnTo>
                    <a:pt x="0" y="518"/>
                  </a:lnTo>
                  <a:close/>
                </a:path>
              </a:pathLst>
            </a:custGeom>
            <a:solidFill>
              <a:srgbClr val="19C3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17" name="path"/>
            <p:cNvSpPr/>
            <p:nvPr/>
          </p:nvSpPr>
          <p:spPr>
            <a:xfrm>
              <a:off x="292608" y="329183"/>
              <a:ext cx="542544" cy="243839"/>
            </a:xfrm>
            <a:custGeom>
              <a:avLst/>
              <a:gdLst/>
              <a:ahLst/>
              <a:cxnLst/>
              <a:rect l="0" t="0" r="0" b="0"/>
              <a:pathLst>
                <a:path w="854" h="383">
                  <a:moveTo>
                    <a:pt x="0" y="383"/>
                  </a:moveTo>
                  <a:lnTo>
                    <a:pt x="854" y="383"/>
                  </a:lnTo>
                  <a:lnTo>
                    <a:pt x="854" y="0"/>
                  </a:lnTo>
                  <a:lnTo>
                    <a:pt x="0" y="0"/>
                  </a:lnTo>
                  <a:lnTo>
                    <a:pt x="0" y="383"/>
                  </a:lnTo>
                  <a:close/>
                </a:path>
              </a:pathLst>
            </a:custGeom>
            <a:solidFill>
              <a:srgbClr val="A8FB9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18" name="path"/>
            <p:cNvSpPr/>
            <p:nvPr/>
          </p:nvSpPr>
          <p:spPr>
            <a:xfrm>
              <a:off x="292608" y="0"/>
              <a:ext cx="542544" cy="329183"/>
            </a:xfrm>
            <a:custGeom>
              <a:avLst/>
              <a:gdLst/>
              <a:ahLst/>
              <a:cxnLst/>
              <a:rect l="0" t="0" r="0" b="0"/>
              <a:pathLst>
                <a:path w="854" h="518">
                  <a:moveTo>
                    <a:pt x="0" y="518"/>
                  </a:moveTo>
                  <a:lnTo>
                    <a:pt x="854" y="518"/>
                  </a:lnTo>
                  <a:lnTo>
                    <a:pt x="854" y="0"/>
                  </a:lnTo>
                  <a:lnTo>
                    <a:pt x="0" y="0"/>
                  </a:lnTo>
                  <a:lnTo>
                    <a:pt x="0" y="518"/>
                  </a:lnTo>
                  <a:close/>
                </a:path>
              </a:pathLst>
            </a:custGeom>
            <a:solidFill>
              <a:srgbClr val="19C3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19" name="path"/>
            <p:cNvSpPr/>
            <p:nvPr/>
          </p:nvSpPr>
          <p:spPr>
            <a:xfrm>
              <a:off x="839723" y="329183"/>
              <a:ext cx="553211" cy="243839"/>
            </a:xfrm>
            <a:custGeom>
              <a:avLst/>
              <a:gdLst/>
              <a:ahLst/>
              <a:cxnLst/>
              <a:rect l="0" t="0" r="0" b="0"/>
              <a:pathLst>
                <a:path w="871" h="383">
                  <a:moveTo>
                    <a:pt x="0" y="383"/>
                  </a:moveTo>
                  <a:lnTo>
                    <a:pt x="871" y="383"/>
                  </a:lnTo>
                  <a:lnTo>
                    <a:pt x="871" y="0"/>
                  </a:lnTo>
                  <a:lnTo>
                    <a:pt x="0" y="0"/>
                  </a:lnTo>
                  <a:lnTo>
                    <a:pt x="0" y="383"/>
                  </a:lnTo>
                  <a:close/>
                </a:path>
              </a:pathLst>
            </a:custGeom>
            <a:solidFill>
              <a:srgbClr val="A8FB9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20" name="path"/>
            <p:cNvSpPr/>
            <p:nvPr/>
          </p:nvSpPr>
          <p:spPr>
            <a:xfrm>
              <a:off x="839723" y="0"/>
              <a:ext cx="553211" cy="329183"/>
            </a:xfrm>
            <a:custGeom>
              <a:avLst/>
              <a:gdLst/>
              <a:ahLst/>
              <a:cxnLst/>
              <a:rect l="0" t="0" r="0" b="0"/>
              <a:pathLst>
                <a:path w="871" h="518">
                  <a:moveTo>
                    <a:pt x="0" y="518"/>
                  </a:moveTo>
                  <a:lnTo>
                    <a:pt x="871" y="518"/>
                  </a:lnTo>
                  <a:lnTo>
                    <a:pt x="871" y="0"/>
                  </a:lnTo>
                  <a:lnTo>
                    <a:pt x="0" y="0"/>
                  </a:lnTo>
                  <a:lnTo>
                    <a:pt x="0" y="518"/>
                  </a:lnTo>
                  <a:close/>
                </a:path>
              </a:pathLst>
            </a:custGeom>
            <a:solidFill>
              <a:srgbClr val="19C3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336" name="group 336"/>
          <p:cNvGrpSpPr/>
          <p:nvPr/>
        </p:nvGrpSpPr>
        <p:grpSpPr>
          <a:xfrm rot="21600000">
            <a:off x="5859779" y="3796283"/>
            <a:ext cx="1037844" cy="245427"/>
            <a:chOff x="0" y="0"/>
            <a:chExt cx="1037844" cy="245427"/>
          </a:xfrm>
        </p:grpSpPr>
        <p:sp>
          <p:nvSpPr>
            <p:cNvPr id="2221" name="path"/>
            <p:cNvSpPr/>
            <p:nvPr/>
          </p:nvSpPr>
          <p:spPr>
            <a:xfrm>
              <a:off x="0" y="0"/>
              <a:ext cx="1037844" cy="243839"/>
            </a:xfrm>
            <a:custGeom>
              <a:avLst/>
              <a:gdLst/>
              <a:ahLst/>
              <a:cxnLst/>
              <a:rect l="0" t="0" r="0" b="0"/>
              <a:pathLst>
                <a:path w="1634" h="383">
                  <a:moveTo>
                    <a:pt x="0" y="383"/>
                  </a:moveTo>
                  <a:lnTo>
                    <a:pt x="1634" y="383"/>
                  </a:lnTo>
                  <a:lnTo>
                    <a:pt x="1634" y="0"/>
                  </a:lnTo>
                  <a:lnTo>
                    <a:pt x="0" y="0"/>
                  </a:lnTo>
                  <a:lnTo>
                    <a:pt x="0" y="383"/>
                  </a:lnTo>
                  <a:close/>
                </a:path>
              </a:pathLst>
            </a:custGeom>
            <a:solidFill>
              <a:srgbClr val="A8FB9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22" name="path"/>
            <p:cNvSpPr/>
            <p:nvPr/>
          </p:nvSpPr>
          <p:spPr>
            <a:xfrm>
              <a:off x="0" y="242252"/>
              <a:ext cx="1037844" cy="3175"/>
            </a:xfrm>
            <a:custGeom>
              <a:avLst/>
              <a:gdLst/>
              <a:ahLst/>
              <a:cxnLst/>
              <a:rect l="0" t="0" r="0" b="0"/>
              <a:pathLst>
                <a:path w="1634" h="5">
                  <a:moveTo>
                    <a:pt x="0" y="2"/>
                  </a:moveTo>
                  <a:lnTo>
                    <a:pt x="1634" y="2"/>
                  </a:lnTo>
                </a:path>
              </a:pathLst>
            </a:custGeom>
            <a:noFill/>
            <a:ln w="3175" cap="flat">
              <a:solidFill>
                <a:srgbClr val="595959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223" name="rect"/>
          <p:cNvSpPr/>
          <p:nvPr/>
        </p:nvSpPr>
        <p:spPr>
          <a:xfrm>
            <a:off x="5306567" y="4038536"/>
            <a:ext cx="553211" cy="3175"/>
          </a:xfrm>
          <a:prstGeom prst="rect">
            <a:avLst/>
          </a:pr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24" name="path"/>
          <p:cNvSpPr/>
          <p:nvPr/>
        </p:nvSpPr>
        <p:spPr>
          <a:xfrm>
            <a:off x="5306567" y="3794696"/>
            <a:ext cx="553211" cy="3175"/>
          </a:xfrm>
          <a:custGeom>
            <a:avLst/>
            <a:gdLst/>
            <a:ahLst/>
            <a:cxnLst/>
            <a:rect l="0" t="0" r="0" b="0"/>
            <a:pathLst>
              <a:path w="871" h="5">
                <a:moveTo>
                  <a:pt x="871" y="2"/>
                </a:moveTo>
                <a:lnTo>
                  <a:pt x="0" y="2"/>
                </a:lnTo>
                <a:moveTo>
                  <a:pt x="0" y="2"/>
                </a:moveTo>
                <a:lnTo>
                  <a:pt x="871" y="2"/>
                </a:lnTo>
              </a:path>
            </a:pathLst>
          </a:custGeom>
          <a:noFill/>
          <a:ln w="3175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25" name="rect"/>
          <p:cNvSpPr/>
          <p:nvPr/>
        </p:nvSpPr>
        <p:spPr>
          <a:xfrm>
            <a:off x="5859779" y="3467100"/>
            <a:ext cx="1037844" cy="329183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2226" name="table 2226"/>
          <p:cNvGraphicFramePr>
            <a:graphicFrameLocks noGrp="1"/>
          </p:cNvGraphicFramePr>
          <p:nvPr/>
        </p:nvGraphicFramePr>
        <p:xfrm>
          <a:off x="4405629" y="3389121"/>
          <a:ext cx="3226435" cy="707389"/>
        </p:xfrm>
        <a:graphic>
          <a:graphicData uri="http://schemas.openxmlformats.org/drawingml/2006/table">
            <a:tbl>
              <a:tblPr/>
              <a:tblGrid>
                <a:gridCol w="1454150"/>
                <a:gridCol w="158114"/>
                <a:gridCol w="879475"/>
                <a:gridCol w="734694"/>
              </a:tblGrid>
              <a:tr h="407034"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127000" algn="l" rtl="0" eaLnBrk="0">
                        <a:lnSpc>
                          <a:spcPct val="73000"/>
                        </a:lnSpc>
                      </a:pPr>
                      <a:r>
                        <a:rPr sz="1400" spc="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    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67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       </a:t>
                      </a: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89</a:t>
                      </a:r>
                      <a:endParaRPr lang="en-US" altLang="en-US" sz="14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800" dirty="0"/>
                    </a:p>
                    <a:p>
                      <a:pPr marL="112395" algn="l" rtl="0" eaLnBrk="0">
                        <a:lnSpc>
                          <a:spcPts val="1285"/>
                        </a:lnSpc>
                        <a:spcBef>
                          <a:spcPts val="5"/>
                        </a:spcBef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r>
                        <a:rPr sz="10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     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r>
                        <a:rPr sz="10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       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 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240665" algn="l" rtl="0" eaLnBrk="0">
                        <a:lnSpc>
                          <a:spcPct val="73000"/>
                        </a:lnSpc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101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354">
                <a:tc vMerge="1"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400" dirty="0"/>
                    </a:p>
                    <a:p>
                      <a:pPr marL="264795" algn="l" rtl="0" eaLnBrk="0">
                        <a:lnSpc>
                          <a:spcPts val="1285"/>
                        </a:lnSpc>
                        <a:spcBef>
                          <a:spcPts val="0"/>
                        </a:spcBef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227" name="table 2227"/>
          <p:cNvGraphicFramePr>
            <a:graphicFrameLocks noGrp="1"/>
          </p:cNvGraphicFramePr>
          <p:nvPr/>
        </p:nvGraphicFramePr>
        <p:xfrm>
          <a:off x="8020557" y="3389121"/>
          <a:ext cx="3226434" cy="707390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1612264"/>
                <a:gridCol w="1614170"/>
              </a:tblGrid>
              <a:tr h="70739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28" name="textbox 2228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229" name="picture 22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230" name="picture 22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231" name="textbox 2231"/>
          <p:cNvSpPr/>
          <p:nvPr/>
        </p:nvSpPr>
        <p:spPr>
          <a:xfrm>
            <a:off x="803581" y="1112723"/>
            <a:ext cx="1012189" cy="8807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主键优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2000" dirty="0"/>
          </a:p>
          <a:p>
            <a:pPr algn="l" rtl="0" eaLnBrk="0">
              <a:lnSpc>
                <a:spcPct val="184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13335" algn="l" rtl="0" eaLnBrk="0">
              <a:lnSpc>
                <a:spcPts val="1850"/>
              </a:lnSpc>
              <a:spcBef>
                <a:spcPts val="0"/>
              </a:spcBef>
            </a:pPr>
            <a:r>
              <a:rPr sz="1300" spc="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页分裂</a:t>
            </a:r>
            <a:endParaRPr lang="en-US" altLang="en-US" sz="1500" dirty="0"/>
          </a:p>
        </p:txBody>
      </p:sp>
      <p:sp>
        <p:nvSpPr>
          <p:cNvPr id="2232" name="textbox 2232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aphicFrame>
        <p:nvGraphicFramePr>
          <p:cNvPr id="2233" name="table 2233"/>
          <p:cNvGraphicFramePr>
            <a:graphicFrameLocks noGrp="1"/>
          </p:cNvGraphicFramePr>
          <p:nvPr/>
        </p:nvGraphicFramePr>
        <p:xfrm>
          <a:off x="4465256" y="3465512"/>
          <a:ext cx="842645" cy="575945"/>
        </p:xfrm>
        <a:graphic>
          <a:graphicData uri="http://schemas.openxmlformats.org/drawingml/2006/table">
            <a:tbl>
              <a:tblPr/>
              <a:tblGrid>
                <a:gridCol w="294004"/>
                <a:gridCol w="548640"/>
              </a:tblGrid>
              <a:tr h="3308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234" name="table 2234"/>
          <p:cNvGraphicFramePr>
            <a:graphicFrameLocks noGrp="1"/>
          </p:cNvGraphicFramePr>
          <p:nvPr/>
        </p:nvGraphicFramePr>
        <p:xfrm>
          <a:off x="842708" y="3454844"/>
          <a:ext cx="838200" cy="575945"/>
        </p:xfrm>
        <a:graphic>
          <a:graphicData uri="http://schemas.openxmlformats.org/drawingml/2006/table">
            <a:tbl>
              <a:tblPr/>
              <a:tblGrid>
                <a:gridCol w="294004"/>
                <a:gridCol w="544194"/>
              </a:tblGrid>
              <a:tr h="3308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700" dirty="0"/>
                    </a:p>
                    <a:p>
                      <a:pPr marL="11874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700" dirty="0"/>
                    </a:p>
                    <a:p>
                      <a:pPr marL="23431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</a:tr>
              <a:tr h="2451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400" dirty="0"/>
                    </a:p>
                    <a:p>
                      <a:pPr marL="52070" algn="l" rtl="0" eaLnBrk="0">
                        <a:lnSpc>
                          <a:spcPts val="1285"/>
                        </a:lnSpc>
                        <a:spcBef>
                          <a:spcPts val="5"/>
                        </a:spcBef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400" dirty="0"/>
                    </a:p>
                    <a:p>
                      <a:pPr marL="173990" algn="l" rtl="0" eaLnBrk="0">
                        <a:lnSpc>
                          <a:spcPts val="1285"/>
                        </a:lnSpc>
                        <a:spcBef>
                          <a:spcPts val="5"/>
                        </a:spcBef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</a:tr>
            </a:tbl>
          </a:graphicData>
        </a:graphic>
      </p:graphicFrame>
      <p:pic>
        <p:nvPicPr>
          <p:cNvPr id="2235" name="picture 22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839209" y="4110990"/>
            <a:ext cx="310642" cy="1241552"/>
          </a:xfrm>
          <a:prstGeom prst="rect">
            <a:avLst/>
          </a:prstGeom>
        </p:spPr>
      </p:pic>
      <p:graphicFrame>
        <p:nvGraphicFramePr>
          <p:cNvPr id="2236" name="table 2236"/>
          <p:cNvGraphicFramePr>
            <a:graphicFrameLocks noGrp="1"/>
          </p:cNvGraphicFramePr>
          <p:nvPr/>
        </p:nvGraphicFramePr>
        <p:xfrm>
          <a:off x="6900609" y="3465512"/>
          <a:ext cx="568325" cy="575945"/>
        </p:xfrm>
        <a:graphic>
          <a:graphicData uri="http://schemas.openxmlformats.org/drawingml/2006/table">
            <a:tbl>
              <a:tblPr/>
              <a:tblGrid>
                <a:gridCol w="568325"/>
              </a:tblGrid>
              <a:tr h="3308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700" dirty="0"/>
                    </a:p>
                    <a:p>
                      <a:pPr marL="16573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107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</a:tr>
              <a:tr h="2451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400" dirty="0"/>
                    </a:p>
                    <a:p>
                      <a:pPr marL="188595" algn="l" rtl="0" eaLnBrk="0">
                        <a:lnSpc>
                          <a:spcPts val="1285"/>
                        </a:lnSpc>
                        <a:spcBef>
                          <a:spcPts val="5"/>
                        </a:spcBef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37" name="table 2237"/>
          <p:cNvGraphicFramePr>
            <a:graphicFrameLocks noGrp="1"/>
          </p:cNvGraphicFramePr>
          <p:nvPr/>
        </p:nvGraphicFramePr>
        <p:xfrm>
          <a:off x="3860228" y="5347652"/>
          <a:ext cx="548640" cy="574675"/>
        </p:xfrm>
        <a:graphic>
          <a:graphicData uri="http://schemas.openxmlformats.org/drawingml/2006/table">
            <a:tbl>
              <a:tblPr/>
              <a:tblGrid>
                <a:gridCol w="548640"/>
              </a:tblGrid>
              <a:tr h="32956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700" dirty="0"/>
                    </a:p>
                    <a:p>
                      <a:pPr marL="19367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50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</a:tr>
              <a:tr h="2451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400" dirty="0"/>
                    </a:p>
                    <a:p>
                      <a:pPr marL="178435" algn="l" rtl="0" eaLnBrk="0">
                        <a:lnSpc>
                          <a:spcPts val="1285"/>
                        </a:lnSpc>
                        <a:spcBef>
                          <a:spcPts val="5"/>
                        </a:spcBef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</a:tr>
            </a:tbl>
          </a:graphicData>
        </a:graphic>
      </p:graphicFrame>
      <p:grpSp>
        <p:nvGrpSpPr>
          <p:cNvPr id="338" name="group 33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238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39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240" name="picture 22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2241" name="rect"/>
          <p:cNvSpPr/>
          <p:nvPr/>
        </p:nvSpPr>
        <p:spPr>
          <a:xfrm>
            <a:off x="2365247" y="3785616"/>
            <a:ext cx="720852" cy="243839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42" name="rect"/>
          <p:cNvSpPr/>
          <p:nvPr/>
        </p:nvSpPr>
        <p:spPr>
          <a:xfrm>
            <a:off x="3084576" y="3785616"/>
            <a:ext cx="716279" cy="243839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43" name="rect"/>
          <p:cNvSpPr/>
          <p:nvPr/>
        </p:nvSpPr>
        <p:spPr>
          <a:xfrm>
            <a:off x="1684020" y="3785616"/>
            <a:ext cx="681227" cy="243839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44" name="textbox 2244"/>
          <p:cNvSpPr/>
          <p:nvPr/>
        </p:nvSpPr>
        <p:spPr>
          <a:xfrm>
            <a:off x="2194666" y="4170044"/>
            <a:ext cx="493394" cy="174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1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1#</a:t>
            </a:r>
            <a:r>
              <a:rPr sz="11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r>
              <a:rPr sz="11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</a:t>
            </a:r>
            <a:r>
              <a:rPr sz="11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age</a:t>
            </a:r>
            <a:endParaRPr lang="en-US" altLang="en-US" sz="1100" dirty="0"/>
          </a:p>
        </p:txBody>
      </p:sp>
      <p:pic>
        <p:nvPicPr>
          <p:cNvPr id="2245" name="picture 22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366010" y="4106417"/>
            <a:ext cx="76200" cy="776605"/>
          </a:xfrm>
          <a:prstGeom prst="rect">
            <a:avLst/>
          </a:prstGeom>
        </p:spPr>
      </p:pic>
      <p:sp>
        <p:nvSpPr>
          <p:cNvPr id="2246" name="textbox 2246"/>
          <p:cNvSpPr/>
          <p:nvPr/>
        </p:nvSpPr>
        <p:spPr>
          <a:xfrm>
            <a:off x="9593836" y="4150233"/>
            <a:ext cx="290829" cy="174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1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pag</a:t>
            </a:r>
            <a:r>
              <a:rPr sz="11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endParaRPr lang="en-US" altLang="en-US" sz="1100" dirty="0"/>
          </a:p>
        </p:txBody>
      </p:sp>
      <p:pic>
        <p:nvPicPr>
          <p:cNvPr id="2247" name="picture 22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4011929" y="3700779"/>
            <a:ext cx="401320" cy="85852"/>
          </a:xfrm>
          <a:prstGeom prst="rect">
            <a:avLst/>
          </a:prstGeom>
        </p:spPr>
      </p:pic>
      <p:sp>
        <p:nvSpPr>
          <p:cNvPr id="2248" name="textbox 2248"/>
          <p:cNvSpPr/>
          <p:nvPr/>
        </p:nvSpPr>
        <p:spPr>
          <a:xfrm>
            <a:off x="3334283" y="3839971"/>
            <a:ext cx="228600" cy="1892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85"/>
              </a:lnSpc>
            </a:pP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row</a:t>
            </a:r>
            <a:endParaRPr lang="en-US" altLang="en-US" sz="1000" dirty="0"/>
          </a:p>
        </p:txBody>
      </p:sp>
      <p:sp>
        <p:nvSpPr>
          <p:cNvPr id="2249" name="textbox 2249"/>
          <p:cNvSpPr/>
          <p:nvPr/>
        </p:nvSpPr>
        <p:spPr>
          <a:xfrm>
            <a:off x="1915185" y="3839971"/>
            <a:ext cx="228600" cy="1892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85"/>
              </a:lnSpc>
            </a:pP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row</a:t>
            </a:r>
            <a:endParaRPr lang="en-US" altLang="en-US" sz="1000" dirty="0"/>
          </a:p>
        </p:txBody>
      </p:sp>
      <p:sp>
        <p:nvSpPr>
          <p:cNvPr id="2250" name="textbox 2250"/>
          <p:cNvSpPr/>
          <p:nvPr/>
        </p:nvSpPr>
        <p:spPr>
          <a:xfrm>
            <a:off x="2616479" y="3839971"/>
            <a:ext cx="228600" cy="1892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85"/>
              </a:lnSpc>
            </a:pP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row</a:t>
            </a:r>
            <a:endParaRPr lang="en-US" altLang="en-US" sz="1000" dirty="0"/>
          </a:p>
        </p:txBody>
      </p:sp>
      <p:sp>
        <p:nvSpPr>
          <p:cNvPr id="2251" name="textbox 2251"/>
          <p:cNvSpPr/>
          <p:nvPr/>
        </p:nvSpPr>
        <p:spPr>
          <a:xfrm>
            <a:off x="9386468" y="4150233"/>
            <a:ext cx="160020" cy="1981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4000"/>
              </a:lnSpc>
            </a:pPr>
            <a:r>
              <a:rPr sz="11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</a:t>
            </a:r>
            <a:r>
              <a:rPr sz="11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#</a:t>
            </a:r>
            <a:endParaRPr lang="en-US" altLang="en-US" sz="1100" dirty="0"/>
          </a:p>
        </p:txBody>
      </p:sp>
      <p:sp>
        <p:nvSpPr>
          <p:cNvPr id="2252" name="path"/>
          <p:cNvSpPr/>
          <p:nvPr/>
        </p:nvSpPr>
        <p:spPr>
          <a:xfrm>
            <a:off x="2365247" y="4027868"/>
            <a:ext cx="720852" cy="3175"/>
          </a:xfrm>
          <a:custGeom>
            <a:avLst/>
            <a:gdLst/>
            <a:ahLst/>
            <a:cxnLst/>
            <a:rect l="0" t="0" r="0" b="0"/>
            <a:pathLst>
              <a:path w="1135" h="5">
                <a:moveTo>
                  <a:pt x="0" y="2"/>
                </a:moveTo>
                <a:lnTo>
                  <a:pt x="1135" y="2"/>
                </a:lnTo>
              </a:path>
            </a:pathLst>
          </a:custGeom>
          <a:noFill/>
          <a:ln w="3175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53" name="path"/>
          <p:cNvSpPr/>
          <p:nvPr/>
        </p:nvSpPr>
        <p:spPr>
          <a:xfrm>
            <a:off x="3084576" y="4027868"/>
            <a:ext cx="716279" cy="3175"/>
          </a:xfrm>
          <a:custGeom>
            <a:avLst/>
            <a:gdLst/>
            <a:ahLst/>
            <a:cxnLst/>
            <a:rect l="0" t="0" r="0" b="0"/>
            <a:pathLst>
              <a:path w="1127" h="5">
                <a:moveTo>
                  <a:pt x="0" y="2"/>
                </a:moveTo>
                <a:lnTo>
                  <a:pt x="1127" y="2"/>
                </a:lnTo>
              </a:path>
            </a:pathLst>
          </a:custGeom>
          <a:noFill/>
          <a:ln w="3175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54" name="path"/>
          <p:cNvSpPr/>
          <p:nvPr/>
        </p:nvSpPr>
        <p:spPr>
          <a:xfrm>
            <a:off x="1684020" y="4027868"/>
            <a:ext cx="681227" cy="3175"/>
          </a:xfrm>
          <a:custGeom>
            <a:avLst/>
            <a:gdLst/>
            <a:ahLst/>
            <a:cxnLst/>
            <a:rect l="0" t="0" r="0" b="0"/>
            <a:pathLst>
              <a:path w="1072" h="5">
                <a:moveTo>
                  <a:pt x="0" y="2"/>
                </a:moveTo>
                <a:lnTo>
                  <a:pt x="1072" y="2"/>
                </a:lnTo>
              </a:path>
            </a:pathLst>
          </a:custGeom>
          <a:noFill/>
          <a:ln w="3175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textbox 2255"/>
          <p:cNvSpPr/>
          <p:nvPr/>
        </p:nvSpPr>
        <p:spPr>
          <a:xfrm>
            <a:off x="792691" y="2190108"/>
            <a:ext cx="9800590" cy="7594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页可以为空，也可以填充一半，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也可以填充100%。每个页包含了2-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行数据(如果一行数据多大，会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溢出)，根据主键排列。</a:t>
            </a:r>
            <a:endParaRPr lang="en-US" altLang="en-US" sz="1400" dirty="0"/>
          </a:p>
          <a:p>
            <a:pPr algn="l" rtl="0" eaLnBrk="0">
              <a:lnSpc>
                <a:spcPct val="173000"/>
              </a:lnSpc>
            </a:pPr>
            <a:endParaRPr lang="en-US" altLang="en-US" sz="1000" dirty="0"/>
          </a:p>
          <a:p>
            <a:pPr algn="l" rtl="0" eaLnBrk="0">
              <a:lnSpc>
                <a:spcPct val="116000"/>
              </a:lnSpc>
            </a:pPr>
            <a:endParaRPr lang="en-US" altLang="en-US" sz="300" dirty="0"/>
          </a:p>
          <a:p>
            <a:pPr marL="4746625" algn="l" rtl="0" eaLnBrk="0">
              <a:lnSpc>
                <a:spcPct val="98000"/>
              </a:lnSpc>
              <a:spcBef>
                <a:spcPts val="5"/>
              </a:spcBef>
            </a:pPr>
            <a:r>
              <a:rPr sz="14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</a:t>
            </a:r>
            <a:r>
              <a:rPr sz="14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键乱序插入</a:t>
            </a:r>
            <a:endParaRPr lang="en-US" altLang="en-US" sz="1400" dirty="0"/>
          </a:p>
        </p:txBody>
      </p:sp>
      <p:pic>
        <p:nvPicPr>
          <p:cNvPr id="2256" name="picture 2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grpSp>
        <p:nvGrpSpPr>
          <p:cNvPr id="340" name="group 340"/>
          <p:cNvGrpSpPr/>
          <p:nvPr/>
        </p:nvGrpSpPr>
        <p:grpSpPr>
          <a:xfrm rot="21600000">
            <a:off x="4411979" y="3395471"/>
            <a:ext cx="3214116" cy="694944"/>
            <a:chOff x="0" y="0"/>
            <a:chExt cx="3214116" cy="694944"/>
          </a:xfrm>
        </p:grpSpPr>
        <p:sp>
          <p:nvSpPr>
            <p:cNvPr id="2257" name="path"/>
            <p:cNvSpPr/>
            <p:nvPr/>
          </p:nvSpPr>
          <p:spPr>
            <a:xfrm>
              <a:off x="0" y="0"/>
              <a:ext cx="3214116" cy="694944"/>
            </a:xfrm>
            <a:custGeom>
              <a:avLst/>
              <a:gdLst/>
              <a:ahLst/>
              <a:cxnLst/>
              <a:rect l="0" t="0" r="0" b="0"/>
              <a:pathLst>
                <a:path w="5061" h="1094">
                  <a:moveTo>
                    <a:pt x="0" y="57"/>
                  </a:moveTo>
                  <a:moveTo>
                    <a:pt x="0" y="57"/>
                  </a:moveTo>
                  <a:cubicBezTo>
                    <a:pt x="0" y="25"/>
                    <a:pt x="25" y="0"/>
                    <a:pt x="57" y="0"/>
                  </a:cubicBezTo>
                  <a:lnTo>
                    <a:pt x="5004" y="0"/>
                  </a:lnTo>
                  <a:cubicBezTo>
                    <a:pt x="5036" y="0"/>
                    <a:pt x="5061" y="25"/>
                    <a:pt x="5061" y="57"/>
                  </a:cubicBezTo>
                  <a:lnTo>
                    <a:pt x="5061" y="1037"/>
                  </a:lnTo>
                  <a:cubicBezTo>
                    <a:pt x="5061" y="1068"/>
                    <a:pt x="5036" y="1094"/>
                    <a:pt x="5004" y="1094"/>
                  </a:cubicBezTo>
                  <a:lnTo>
                    <a:pt x="57" y="1094"/>
                  </a:lnTo>
                  <a:cubicBezTo>
                    <a:pt x="25" y="1094"/>
                    <a:pt x="0" y="1068"/>
                    <a:pt x="0" y="1037"/>
                  </a:cubicBezTo>
                  <a:lnTo>
                    <a:pt x="0" y="57"/>
                  </a:lnTo>
                  <a:close/>
                </a:path>
              </a:pathLst>
            </a:custGeom>
            <a:solidFill>
              <a:srgbClr val="FCD5B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58" name="path"/>
            <p:cNvSpPr/>
            <p:nvPr/>
          </p:nvSpPr>
          <p:spPr>
            <a:xfrm>
              <a:off x="1447800" y="400812"/>
              <a:ext cx="1037844" cy="243839"/>
            </a:xfrm>
            <a:custGeom>
              <a:avLst/>
              <a:gdLst/>
              <a:ahLst/>
              <a:cxnLst/>
              <a:rect l="0" t="0" r="0" b="0"/>
              <a:pathLst>
                <a:path w="1634" h="383">
                  <a:moveTo>
                    <a:pt x="0" y="383"/>
                  </a:moveTo>
                  <a:lnTo>
                    <a:pt x="1634" y="383"/>
                  </a:lnTo>
                  <a:lnTo>
                    <a:pt x="1634" y="0"/>
                  </a:lnTo>
                  <a:lnTo>
                    <a:pt x="0" y="0"/>
                  </a:lnTo>
                  <a:lnTo>
                    <a:pt x="0" y="383"/>
                  </a:lnTo>
                  <a:close/>
                </a:path>
              </a:pathLst>
            </a:custGeom>
            <a:solidFill>
              <a:srgbClr val="A8FB9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59" name="path"/>
            <p:cNvSpPr/>
            <p:nvPr/>
          </p:nvSpPr>
          <p:spPr>
            <a:xfrm>
              <a:off x="1447800" y="643064"/>
              <a:ext cx="1037844" cy="3175"/>
            </a:xfrm>
            <a:custGeom>
              <a:avLst/>
              <a:gdLst/>
              <a:ahLst/>
              <a:cxnLst/>
              <a:rect l="0" t="0" r="0" b="0"/>
              <a:pathLst>
                <a:path w="1634" h="5">
                  <a:moveTo>
                    <a:pt x="0" y="2"/>
                  </a:moveTo>
                  <a:lnTo>
                    <a:pt x="1634" y="2"/>
                  </a:lnTo>
                </a:path>
              </a:pathLst>
            </a:custGeom>
            <a:noFill/>
            <a:ln w="3175" cap="flat">
              <a:solidFill>
                <a:srgbClr val="595959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60" name="path"/>
            <p:cNvSpPr/>
            <p:nvPr/>
          </p:nvSpPr>
          <p:spPr>
            <a:xfrm>
              <a:off x="1447800" y="71628"/>
              <a:ext cx="1037844" cy="329183"/>
            </a:xfrm>
            <a:custGeom>
              <a:avLst/>
              <a:gdLst/>
              <a:ahLst/>
              <a:cxnLst/>
              <a:rect l="0" t="0" r="0" b="0"/>
              <a:pathLst>
                <a:path w="1634" h="518">
                  <a:moveTo>
                    <a:pt x="0" y="518"/>
                  </a:moveTo>
                  <a:lnTo>
                    <a:pt x="1634" y="518"/>
                  </a:lnTo>
                  <a:lnTo>
                    <a:pt x="1634" y="0"/>
                  </a:lnTo>
                  <a:lnTo>
                    <a:pt x="0" y="0"/>
                  </a:lnTo>
                  <a:lnTo>
                    <a:pt x="0" y="518"/>
                  </a:lnTo>
                  <a:close/>
                </a:path>
              </a:pathLst>
            </a:custGeom>
            <a:solidFill>
              <a:srgbClr val="19C3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261" name="table 2261"/>
          <p:cNvGraphicFramePr>
            <a:graphicFrameLocks noGrp="1"/>
          </p:cNvGraphicFramePr>
          <p:nvPr/>
        </p:nvGraphicFramePr>
        <p:xfrm>
          <a:off x="4405629" y="3389121"/>
          <a:ext cx="3226435" cy="707389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1454150"/>
                <a:gridCol w="158114"/>
                <a:gridCol w="879475"/>
                <a:gridCol w="734694"/>
              </a:tblGrid>
              <a:tr h="407034"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240665" algn="l" rtl="0" eaLnBrk="0">
                        <a:lnSpc>
                          <a:spcPct val="73000"/>
                        </a:lnSpc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101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354">
                <a:tc vMerge="1"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400" dirty="0"/>
                    </a:p>
                    <a:p>
                      <a:pPr marL="264795" algn="l" rtl="0" eaLnBrk="0">
                        <a:lnSpc>
                          <a:spcPts val="1285"/>
                        </a:lnSpc>
                        <a:spcBef>
                          <a:spcPts val="0"/>
                        </a:spcBef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62" name="rect"/>
          <p:cNvSpPr/>
          <p:nvPr/>
        </p:nvSpPr>
        <p:spPr>
          <a:xfrm>
            <a:off x="8026907" y="3395471"/>
            <a:ext cx="3214116" cy="694944"/>
          </a:xfrm>
          <a:prstGeom prst="rect">
            <a:avLst/>
          </a:prstGeom>
          <a:solidFill>
            <a:srgbClr val="FCD5B5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342" name="group 342"/>
          <p:cNvGrpSpPr/>
          <p:nvPr/>
        </p:nvGrpSpPr>
        <p:grpSpPr>
          <a:xfrm rot="21600000">
            <a:off x="9500616" y="3799332"/>
            <a:ext cx="545592" cy="245427"/>
            <a:chOff x="0" y="0"/>
            <a:chExt cx="545592" cy="245427"/>
          </a:xfrm>
        </p:grpSpPr>
        <p:sp>
          <p:nvSpPr>
            <p:cNvPr id="2263" name="path"/>
            <p:cNvSpPr/>
            <p:nvPr/>
          </p:nvSpPr>
          <p:spPr>
            <a:xfrm>
              <a:off x="0" y="0"/>
              <a:ext cx="545592" cy="243839"/>
            </a:xfrm>
            <a:custGeom>
              <a:avLst/>
              <a:gdLst/>
              <a:ahLst/>
              <a:cxnLst/>
              <a:rect l="0" t="0" r="0" b="0"/>
              <a:pathLst>
                <a:path w="859" h="383">
                  <a:moveTo>
                    <a:pt x="0" y="383"/>
                  </a:moveTo>
                  <a:lnTo>
                    <a:pt x="859" y="383"/>
                  </a:lnTo>
                  <a:lnTo>
                    <a:pt x="859" y="0"/>
                  </a:lnTo>
                  <a:lnTo>
                    <a:pt x="0" y="0"/>
                  </a:lnTo>
                  <a:lnTo>
                    <a:pt x="0" y="383"/>
                  </a:lnTo>
                  <a:close/>
                </a:path>
              </a:pathLst>
            </a:custGeom>
            <a:solidFill>
              <a:srgbClr val="A8FB9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64" name="path"/>
            <p:cNvSpPr/>
            <p:nvPr/>
          </p:nvSpPr>
          <p:spPr>
            <a:xfrm>
              <a:off x="0" y="242252"/>
              <a:ext cx="545592" cy="3175"/>
            </a:xfrm>
            <a:custGeom>
              <a:avLst/>
              <a:gdLst/>
              <a:ahLst/>
              <a:cxnLst/>
              <a:rect l="0" t="0" r="0" b="0"/>
              <a:pathLst>
                <a:path w="859" h="5">
                  <a:moveTo>
                    <a:pt x="0" y="2"/>
                  </a:moveTo>
                  <a:lnTo>
                    <a:pt x="859" y="2"/>
                  </a:lnTo>
                </a:path>
              </a:pathLst>
            </a:custGeom>
            <a:noFill/>
            <a:ln w="3175" cap="flat">
              <a:solidFill>
                <a:srgbClr val="595959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265" name="rect"/>
          <p:cNvSpPr/>
          <p:nvPr/>
        </p:nvSpPr>
        <p:spPr>
          <a:xfrm>
            <a:off x="8063484" y="3799332"/>
            <a:ext cx="720852" cy="243839"/>
          </a:xfrm>
          <a:prstGeom prst="rect">
            <a:avLst/>
          </a:prstGeom>
          <a:solidFill>
            <a:srgbClr val="A8FB9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66" name="path"/>
          <p:cNvSpPr/>
          <p:nvPr/>
        </p:nvSpPr>
        <p:spPr>
          <a:xfrm>
            <a:off x="8063484" y="4041584"/>
            <a:ext cx="720852" cy="3175"/>
          </a:xfrm>
          <a:custGeom>
            <a:avLst/>
            <a:gdLst/>
            <a:ahLst/>
            <a:cxnLst/>
            <a:rect l="0" t="0" r="0" b="0"/>
            <a:pathLst>
              <a:path w="1135" h="5">
                <a:moveTo>
                  <a:pt x="0" y="2"/>
                </a:moveTo>
                <a:lnTo>
                  <a:pt x="1135" y="2"/>
                </a:lnTo>
              </a:path>
            </a:pathLst>
          </a:custGeom>
          <a:noFill/>
          <a:ln w="3175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344" name="group 344"/>
          <p:cNvGrpSpPr/>
          <p:nvPr/>
        </p:nvGrpSpPr>
        <p:grpSpPr>
          <a:xfrm rot="21600000">
            <a:off x="9500616" y="3470084"/>
            <a:ext cx="545592" cy="330771"/>
            <a:chOff x="0" y="0"/>
            <a:chExt cx="545592" cy="330771"/>
          </a:xfrm>
        </p:grpSpPr>
        <p:sp>
          <p:nvSpPr>
            <p:cNvPr id="2267" name="path"/>
            <p:cNvSpPr/>
            <p:nvPr/>
          </p:nvSpPr>
          <p:spPr>
            <a:xfrm>
              <a:off x="0" y="1587"/>
              <a:ext cx="545592" cy="329184"/>
            </a:xfrm>
            <a:custGeom>
              <a:avLst/>
              <a:gdLst/>
              <a:ahLst/>
              <a:cxnLst/>
              <a:rect l="0" t="0" r="0" b="0"/>
              <a:pathLst>
                <a:path w="859" h="518">
                  <a:moveTo>
                    <a:pt x="0" y="518"/>
                  </a:moveTo>
                  <a:lnTo>
                    <a:pt x="859" y="518"/>
                  </a:lnTo>
                  <a:lnTo>
                    <a:pt x="859" y="0"/>
                  </a:lnTo>
                  <a:lnTo>
                    <a:pt x="0" y="0"/>
                  </a:lnTo>
                  <a:lnTo>
                    <a:pt x="0" y="518"/>
                  </a:lnTo>
                  <a:close/>
                </a:path>
              </a:pathLst>
            </a:custGeom>
            <a:solidFill>
              <a:srgbClr val="19C3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68" name="path"/>
            <p:cNvSpPr/>
            <p:nvPr/>
          </p:nvSpPr>
          <p:spPr>
            <a:xfrm>
              <a:off x="0" y="0"/>
              <a:ext cx="545592" cy="3175"/>
            </a:xfrm>
            <a:custGeom>
              <a:avLst/>
              <a:gdLst/>
              <a:ahLst/>
              <a:cxnLst/>
              <a:rect l="0" t="0" r="0" b="0"/>
              <a:pathLst>
                <a:path w="859" h="5">
                  <a:moveTo>
                    <a:pt x="859" y="2"/>
                  </a:moveTo>
                  <a:lnTo>
                    <a:pt x="0" y="2"/>
                  </a:lnTo>
                </a:path>
              </a:pathLst>
            </a:custGeom>
            <a:noFill/>
            <a:ln w="3175" cap="flat">
              <a:solidFill>
                <a:srgbClr val="595959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269" name="rect"/>
          <p:cNvSpPr/>
          <p:nvPr/>
        </p:nvSpPr>
        <p:spPr>
          <a:xfrm>
            <a:off x="8063484" y="3471671"/>
            <a:ext cx="720852" cy="329184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70" name="path"/>
          <p:cNvSpPr/>
          <p:nvPr/>
        </p:nvSpPr>
        <p:spPr>
          <a:xfrm>
            <a:off x="8063484" y="3470084"/>
            <a:ext cx="720852" cy="3175"/>
          </a:xfrm>
          <a:custGeom>
            <a:avLst/>
            <a:gdLst/>
            <a:ahLst/>
            <a:cxnLst/>
            <a:rect l="0" t="0" r="0" b="0"/>
            <a:pathLst>
              <a:path w="1135" h="5">
                <a:moveTo>
                  <a:pt x="1135" y="2"/>
                </a:moveTo>
                <a:lnTo>
                  <a:pt x="0" y="2"/>
                </a:lnTo>
              </a:path>
            </a:pathLst>
          </a:custGeom>
          <a:noFill/>
          <a:ln w="3175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71" name="rect"/>
          <p:cNvSpPr/>
          <p:nvPr/>
        </p:nvSpPr>
        <p:spPr>
          <a:xfrm>
            <a:off x="8782811" y="3471671"/>
            <a:ext cx="717804" cy="329184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2272" name="table 2272"/>
          <p:cNvGraphicFramePr>
            <a:graphicFrameLocks noGrp="1"/>
          </p:cNvGraphicFramePr>
          <p:nvPr/>
        </p:nvGraphicFramePr>
        <p:xfrm>
          <a:off x="8020557" y="3389121"/>
          <a:ext cx="3226434" cy="707389"/>
        </p:xfrm>
        <a:graphic>
          <a:graphicData uri="http://schemas.openxmlformats.org/drawingml/2006/table">
            <a:tbl>
              <a:tblPr/>
              <a:tblGrid>
                <a:gridCol w="763269"/>
                <a:gridCol w="716915"/>
                <a:gridCol w="132714"/>
                <a:gridCol w="412750"/>
                <a:gridCol w="1200785"/>
              </a:tblGrid>
              <a:tr h="4102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7000"/>
                        </a:lnSpc>
                      </a:pPr>
                      <a:endParaRPr lang="en-US" altLang="en-US" sz="1000" dirty="0"/>
                    </a:p>
                    <a:p>
                      <a:pPr marL="323850" algn="l" rtl="0" eaLnBrk="0">
                        <a:lnSpc>
                          <a:spcPct val="73000"/>
                        </a:lnSpc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23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7000"/>
                        </a:lnSpc>
                      </a:pPr>
                      <a:endParaRPr lang="en-US" altLang="en-US" sz="1000" dirty="0"/>
                    </a:p>
                    <a:p>
                      <a:pPr marL="27241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1400" spc="-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47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7000"/>
                        </a:lnSpc>
                      </a:pPr>
                      <a:endParaRPr lang="en-US" altLang="en-US" sz="1000" dirty="0"/>
                    </a:p>
                    <a:p>
                      <a:pPr marL="59690" algn="l" rtl="0" eaLnBrk="0">
                        <a:lnSpc>
                          <a:spcPct val="73000"/>
                        </a:lnSpc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50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1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400" dirty="0"/>
                    </a:p>
                    <a:p>
                      <a:pPr marL="307975" algn="l" rtl="0" eaLnBrk="0">
                        <a:lnSpc>
                          <a:spcPts val="1285"/>
                        </a:lnSpc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400" dirty="0"/>
                    </a:p>
                    <a:p>
                      <a:pPr marL="262255" algn="l" rtl="0" eaLnBrk="0">
                        <a:lnSpc>
                          <a:spcPts val="1285"/>
                        </a:lnSpc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400" dirty="0"/>
                    </a:p>
                    <a:p>
                      <a:pPr marL="44450" algn="l" rtl="0" eaLnBrk="0">
                        <a:lnSpc>
                          <a:spcPts val="1285"/>
                        </a:lnSpc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273" name="table 2273"/>
          <p:cNvGraphicFramePr>
            <a:graphicFrameLocks noGrp="1"/>
          </p:cNvGraphicFramePr>
          <p:nvPr/>
        </p:nvGraphicFramePr>
        <p:xfrm>
          <a:off x="790702" y="3389121"/>
          <a:ext cx="3226434" cy="707390"/>
        </p:xfrm>
        <a:graphic>
          <a:graphicData uri="http://schemas.openxmlformats.org/drawingml/2006/table">
            <a:tbl>
              <a:tblPr>
                <a:solidFill>
                  <a:srgbClr val="FCD5B5"/>
                </a:solidFill>
              </a:tblPr>
              <a:tblGrid>
                <a:gridCol w="1612264"/>
                <a:gridCol w="1614169"/>
              </a:tblGrid>
              <a:tr h="70739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74" name="textbox 2274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grpSp>
        <p:nvGrpSpPr>
          <p:cNvPr id="346" name="group 346"/>
          <p:cNvGrpSpPr/>
          <p:nvPr/>
        </p:nvGrpSpPr>
        <p:grpSpPr>
          <a:xfrm rot="21600000">
            <a:off x="5084063" y="5387340"/>
            <a:ext cx="1868424" cy="685800"/>
            <a:chOff x="0" y="0"/>
            <a:chExt cx="1868424" cy="685800"/>
          </a:xfrm>
        </p:grpSpPr>
        <p:sp>
          <p:nvSpPr>
            <p:cNvPr id="2275" name="path"/>
            <p:cNvSpPr/>
            <p:nvPr/>
          </p:nvSpPr>
          <p:spPr>
            <a:xfrm>
              <a:off x="0" y="0"/>
              <a:ext cx="1868424" cy="685800"/>
            </a:xfrm>
            <a:custGeom>
              <a:avLst/>
              <a:gdLst/>
              <a:ahLst/>
              <a:cxnLst/>
              <a:rect l="0" t="0" r="0" b="0"/>
              <a:pathLst>
                <a:path w="2942" h="1080">
                  <a:moveTo>
                    <a:pt x="60" y="540"/>
                  </a:moveTo>
                  <a:cubicBezTo>
                    <a:pt x="60" y="275"/>
                    <a:pt x="691" y="60"/>
                    <a:pt x="1471" y="60"/>
                  </a:cubicBezTo>
                  <a:cubicBezTo>
                    <a:pt x="2250" y="60"/>
                    <a:pt x="2882" y="275"/>
                    <a:pt x="2882" y="540"/>
                  </a:cubicBezTo>
                  <a:cubicBezTo>
                    <a:pt x="2882" y="805"/>
                    <a:pt x="2250" y="1020"/>
                    <a:pt x="1471" y="1020"/>
                  </a:cubicBezTo>
                  <a:cubicBezTo>
                    <a:pt x="691" y="1020"/>
                    <a:pt x="60" y="805"/>
                    <a:pt x="60" y="540"/>
                  </a:cubicBezTo>
                </a:path>
              </a:pathLst>
            </a:custGeom>
            <a:noFill/>
            <a:ln w="76200" cap="flat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76" name="textbox 2276"/>
            <p:cNvSpPr/>
            <p:nvPr/>
          </p:nvSpPr>
          <p:spPr>
            <a:xfrm>
              <a:off x="-12700" y="-12700"/>
              <a:ext cx="1894204" cy="74168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7000"/>
                </a:lnSpc>
              </a:pPr>
              <a:endParaRPr lang="en-US" altLang="en-US" sz="100" dirty="0"/>
            </a:p>
            <a:p>
              <a:pPr marL="511175" algn="l" rtl="0" eaLnBrk="0">
                <a:lnSpc>
                  <a:spcPct val="92000"/>
                </a:lnSpc>
              </a:pPr>
              <a:r>
                <a:rPr sz="2400" spc="-50" dirty="0">
                  <a:ln w="6350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页分裂</a:t>
              </a:r>
              <a:endParaRPr lang="en-US" altLang="en-US" sz="2400" dirty="0"/>
            </a:p>
          </p:txBody>
        </p:sp>
      </p:grpSp>
      <p:pic>
        <p:nvPicPr>
          <p:cNvPr id="2277" name="picture 22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graphicFrame>
        <p:nvGraphicFramePr>
          <p:cNvPr id="2278" name="table 2278"/>
          <p:cNvGraphicFramePr>
            <a:graphicFrameLocks noGrp="1"/>
          </p:cNvGraphicFramePr>
          <p:nvPr/>
        </p:nvGraphicFramePr>
        <p:xfrm>
          <a:off x="842708" y="3454844"/>
          <a:ext cx="1524000" cy="575945"/>
        </p:xfrm>
        <a:graphic>
          <a:graphicData uri="http://schemas.openxmlformats.org/drawingml/2006/table">
            <a:tbl>
              <a:tblPr/>
              <a:tblGrid>
                <a:gridCol w="295275"/>
                <a:gridCol w="544194"/>
                <a:gridCol w="684530"/>
              </a:tblGrid>
              <a:tr h="3308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700" dirty="0"/>
                    </a:p>
                    <a:p>
                      <a:pPr marL="11874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700" dirty="0"/>
                    </a:p>
                    <a:p>
                      <a:pPr marL="23304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700" dirty="0"/>
                    </a:p>
                    <a:p>
                      <a:pPr marL="30416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</a:tr>
              <a:tr h="2451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400" dirty="0"/>
                    </a:p>
                    <a:p>
                      <a:pPr marL="52070" algn="l" rtl="0" eaLnBrk="0">
                        <a:lnSpc>
                          <a:spcPts val="1285"/>
                        </a:lnSpc>
                        <a:spcBef>
                          <a:spcPts val="5"/>
                        </a:spcBef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400" dirty="0"/>
                    </a:p>
                    <a:p>
                      <a:pPr marL="172720" algn="l" rtl="0" eaLnBrk="0">
                        <a:lnSpc>
                          <a:spcPts val="1285"/>
                        </a:lnSpc>
                        <a:spcBef>
                          <a:spcPts val="5"/>
                        </a:spcBef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400" dirty="0"/>
                    </a:p>
                    <a:p>
                      <a:pPr marL="245745" algn="l" rtl="0" eaLnBrk="0">
                        <a:lnSpc>
                          <a:spcPts val="1285"/>
                        </a:lnSpc>
                        <a:spcBef>
                          <a:spcPts val="5"/>
                        </a:spcBef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</a:tr>
            </a:tbl>
          </a:graphicData>
        </a:graphic>
      </p:graphicFrame>
      <p:pic>
        <p:nvPicPr>
          <p:cNvPr id="2279" name="picture 22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280" name="textbox 2280"/>
          <p:cNvSpPr/>
          <p:nvPr/>
        </p:nvSpPr>
        <p:spPr>
          <a:xfrm>
            <a:off x="803581" y="1112723"/>
            <a:ext cx="1012189" cy="8807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主键优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2000" dirty="0"/>
          </a:p>
          <a:p>
            <a:pPr algn="l" rtl="0" eaLnBrk="0">
              <a:lnSpc>
                <a:spcPct val="184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13335" algn="l" rtl="0" eaLnBrk="0">
              <a:lnSpc>
                <a:spcPts val="1850"/>
              </a:lnSpc>
              <a:spcBef>
                <a:spcPts val="0"/>
              </a:spcBef>
            </a:pPr>
            <a:r>
              <a:rPr sz="1300" spc="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页分裂</a:t>
            </a:r>
            <a:endParaRPr lang="en-US" altLang="en-US" sz="1500" dirty="0"/>
          </a:p>
        </p:txBody>
      </p:sp>
      <p:grpSp>
        <p:nvGrpSpPr>
          <p:cNvPr id="348" name="group 348"/>
          <p:cNvGrpSpPr/>
          <p:nvPr/>
        </p:nvGrpSpPr>
        <p:grpSpPr>
          <a:xfrm rot="21600000">
            <a:off x="4466844" y="3467100"/>
            <a:ext cx="1392935" cy="573023"/>
            <a:chOff x="0" y="0"/>
            <a:chExt cx="1392935" cy="573023"/>
          </a:xfrm>
        </p:grpSpPr>
        <p:sp>
          <p:nvSpPr>
            <p:cNvPr id="2281" name="path"/>
            <p:cNvSpPr/>
            <p:nvPr/>
          </p:nvSpPr>
          <p:spPr>
            <a:xfrm>
              <a:off x="0" y="329183"/>
              <a:ext cx="292608" cy="243839"/>
            </a:xfrm>
            <a:custGeom>
              <a:avLst/>
              <a:gdLst/>
              <a:ahLst/>
              <a:cxnLst/>
              <a:rect l="0" t="0" r="0" b="0"/>
              <a:pathLst>
                <a:path w="460" h="383">
                  <a:moveTo>
                    <a:pt x="0" y="383"/>
                  </a:moveTo>
                  <a:lnTo>
                    <a:pt x="460" y="383"/>
                  </a:lnTo>
                  <a:lnTo>
                    <a:pt x="460" y="0"/>
                  </a:lnTo>
                  <a:lnTo>
                    <a:pt x="0" y="0"/>
                  </a:lnTo>
                  <a:lnTo>
                    <a:pt x="0" y="383"/>
                  </a:lnTo>
                  <a:close/>
                </a:path>
              </a:pathLst>
            </a:custGeom>
            <a:solidFill>
              <a:srgbClr val="A8FB9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82" name="path"/>
            <p:cNvSpPr/>
            <p:nvPr/>
          </p:nvSpPr>
          <p:spPr>
            <a:xfrm>
              <a:off x="0" y="0"/>
              <a:ext cx="292608" cy="329183"/>
            </a:xfrm>
            <a:custGeom>
              <a:avLst/>
              <a:gdLst/>
              <a:ahLst/>
              <a:cxnLst/>
              <a:rect l="0" t="0" r="0" b="0"/>
              <a:pathLst>
                <a:path w="460" h="518">
                  <a:moveTo>
                    <a:pt x="0" y="518"/>
                  </a:moveTo>
                  <a:lnTo>
                    <a:pt x="460" y="518"/>
                  </a:lnTo>
                  <a:lnTo>
                    <a:pt x="460" y="0"/>
                  </a:lnTo>
                  <a:lnTo>
                    <a:pt x="0" y="0"/>
                  </a:lnTo>
                  <a:lnTo>
                    <a:pt x="0" y="518"/>
                  </a:lnTo>
                  <a:close/>
                </a:path>
              </a:pathLst>
            </a:custGeom>
            <a:solidFill>
              <a:srgbClr val="19C3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83" name="path"/>
            <p:cNvSpPr/>
            <p:nvPr/>
          </p:nvSpPr>
          <p:spPr>
            <a:xfrm>
              <a:off x="292608" y="329183"/>
              <a:ext cx="542544" cy="243839"/>
            </a:xfrm>
            <a:custGeom>
              <a:avLst/>
              <a:gdLst/>
              <a:ahLst/>
              <a:cxnLst/>
              <a:rect l="0" t="0" r="0" b="0"/>
              <a:pathLst>
                <a:path w="854" h="383">
                  <a:moveTo>
                    <a:pt x="0" y="383"/>
                  </a:moveTo>
                  <a:lnTo>
                    <a:pt x="854" y="383"/>
                  </a:lnTo>
                  <a:lnTo>
                    <a:pt x="854" y="0"/>
                  </a:lnTo>
                  <a:lnTo>
                    <a:pt x="0" y="0"/>
                  </a:lnTo>
                  <a:lnTo>
                    <a:pt x="0" y="383"/>
                  </a:lnTo>
                  <a:close/>
                </a:path>
              </a:pathLst>
            </a:custGeom>
            <a:solidFill>
              <a:srgbClr val="A8FB9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84" name="path"/>
            <p:cNvSpPr/>
            <p:nvPr/>
          </p:nvSpPr>
          <p:spPr>
            <a:xfrm>
              <a:off x="292608" y="0"/>
              <a:ext cx="542544" cy="329183"/>
            </a:xfrm>
            <a:custGeom>
              <a:avLst/>
              <a:gdLst/>
              <a:ahLst/>
              <a:cxnLst/>
              <a:rect l="0" t="0" r="0" b="0"/>
              <a:pathLst>
                <a:path w="854" h="518">
                  <a:moveTo>
                    <a:pt x="0" y="518"/>
                  </a:moveTo>
                  <a:lnTo>
                    <a:pt x="854" y="518"/>
                  </a:lnTo>
                  <a:lnTo>
                    <a:pt x="854" y="0"/>
                  </a:lnTo>
                  <a:lnTo>
                    <a:pt x="0" y="0"/>
                  </a:lnTo>
                  <a:lnTo>
                    <a:pt x="0" y="518"/>
                  </a:lnTo>
                  <a:close/>
                </a:path>
              </a:pathLst>
            </a:custGeom>
            <a:solidFill>
              <a:srgbClr val="19C3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85" name="path"/>
            <p:cNvSpPr/>
            <p:nvPr/>
          </p:nvSpPr>
          <p:spPr>
            <a:xfrm>
              <a:off x="839723" y="329183"/>
              <a:ext cx="553211" cy="243839"/>
            </a:xfrm>
            <a:custGeom>
              <a:avLst/>
              <a:gdLst/>
              <a:ahLst/>
              <a:cxnLst/>
              <a:rect l="0" t="0" r="0" b="0"/>
              <a:pathLst>
                <a:path w="871" h="383">
                  <a:moveTo>
                    <a:pt x="0" y="383"/>
                  </a:moveTo>
                  <a:lnTo>
                    <a:pt x="871" y="383"/>
                  </a:lnTo>
                  <a:lnTo>
                    <a:pt x="871" y="0"/>
                  </a:lnTo>
                  <a:lnTo>
                    <a:pt x="0" y="0"/>
                  </a:lnTo>
                  <a:lnTo>
                    <a:pt x="0" y="383"/>
                  </a:lnTo>
                  <a:close/>
                </a:path>
              </a:pathLst>
            </a:custGeom>
            <a:solidFill>
              <a:srgbClr val="A8FB9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86" name="path"/>
            <p:cNvSpPr/>
            <p:nvPr/>
          </p:nvSpPr>
          <p:spPr>
            <a:xfrm>
              <a:off x="839723" y="0"/>
              <a:ext cx="553211" cy="329183"/>
            </a:xfrm>
            <a:custGeom>
              <a:avLst/>
              <a:gdLst/>
              <a:ahLst/>
              <a:cxnLst/>
              <a:rect l="0" t="0" r="0" b="0"/>
              <a:pathLst>
                <a:path w="871" h="518">
                  <a:moveTo>
                    <a:pt x="0" y="518"/>
                  </a:moveTo>
                  <a:lnTo>
                    <a:pt x="871" y="518"/>
                  </a:lnTo>
                  <a:lnTo>
                    <a:pt x="871" y="0"/>
                  </a:lnTo>
                  <a:lnTo>
                    <a:pt x="0" y="0"/>
                  </a:lnTo>
                  <a:lnTo>
                    <a:pt x="0" y="518"/>
                  </a:lnTo>
                  <a:close/>
                </a:path>
              </a:pathLst>
            </a:custGeom>
            <a:solidFill>
              <a:srgbClr val="19C3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287" name="textbox 2287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2288" name="textbox 2288"/>
          <p:cNvSpPr/>
          <p:nvPr/>
        </p:nvSpPr>
        <p:spPr>
          <a:xfrm>
            <a:off x="4505350" y="3565402"/>
            <a:ext cx="1197610" cy="4743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27305" algn="l" rtl="0" eaLnBrk="0">
              <a:lnSpc>
                <a:spcPct val="73000"/>
              </a:lnSpc>
            </a:pPr>
            <a:r>
              <a:rPr sz="140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67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89</a:t>
            </a:r>
            <a:endParaRPr lang="en-US" altLang="en-US" sz="1400" dirty="0"/>
          </a:p>
          <a:p>
            <a:pPr algn="l" rtl="0" eaLnBrk="0">
              <a:lnSpc>
                <a:spcPct val="105000"/>
              </a:lnSpc>
            </a:pPr>
            <a:endParaRPr lang="en-US" altLang="en-US" sz="800" dirty="0"/>
          </a:p>
          <a:p>
            <a:pPr marL="12700" algn="l" rtl="0" eaLnBrk="0">
              <a:lnSpc>
                <a:spcPts val="1285"/>
              </a:lnSpc>
              <a:spcBef>
                <a:spcPts val="5"/>
              </a:spcBef>
            </a:pP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row</a:t>
            </a:r>
            <a:r>
              <a:rPr sz="1000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</a:t>
            </a: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row</a:t>
            </a:r>
            <a:r>
              <a:rPr sz="1000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</a:t>
            </a: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</a:t>
            </a: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row</a:t>
            </a:r>
            <a:endParaRPr lang="en-US" altLang="en-US" sz="1000" dirty="0"/>
          </a:p>
        </p:txBody>
      </p:sp>
      <p:graphicFrame>
        <p:nvGraphicFramePr>
          <p:cNvPr id="2289" name="table 2289"/>
          <p:cNvGraphicFramePr>
            <a:graphicFrameLocks noGrp="1"/>
          </p:cNvGraphicFramePr>
          <p:nvPr/>
        </p:nvGraphicFramePr>
        <p:xfrm>
          <a:off x="4465256" y="3465512"/>
          <a:ext cx="842645" cy="575945"/>
        </p:xfrm>
        <a:graphic>
          <a:graphicData uri="http://schemas.openxmlformats.org/drawingml/2006/table">
            <a:tbl>
              <a:tblPr/>
              <a:tblGrid>
                <a:gridCol w="294004"/>
                <a:gridCol w="548640"/>
              </a:tblGrid>
              <a:tr h="3308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290" name="table 2290"/>
          <p:cNvGraphicFramePr>
            <a:graphicFrameLocks noGrp="1"/>
          </p:cNvGraphicFramePr>
          <p:nvPr/>
        </p:nvGraphicFramePr>
        <p:xfrm>
          <a:off x="6900609" y="3465512"/>
          <a:ext cx="568325" cy="575945"/>
        </p:xfrm>
        <a:graphic>
          <a:graphicData uri="http://schemas.openxmlformats.org/drawingml/2006/table">
            <a:tbl>
              <a:tblPr/>
              <a:tblGrid>
                <a:gridCol w="568325"/>
              </a:tblGrid>
              <a:tr h="3308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700" dirty="0"/>
                    </a:p>
                    <a:p>
                      <a:pPr marL="16573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107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</a:tr>
              <a:tr h="2451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400" dirty="0"/>
                    </a:p>
                    <a:p>
                      <a:pPr marL="188595" algn="l" rtl="0" eaLnBrk="0">
                        <a:lnSpc>
                          <a:spcPts val="1285"/>
                        </a:lnSpc>
                        <a:spcBef>
                          <a:spcPts val="5"/>
                        </a:spcBef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</a:tr>
            </a:tbl>
          </a:graphicData>
        </a:graphic>
      </p:graphicFrame>
      <p:grpSp>
        <p:nvGrpSpPr>
          <p:cNvPr id="350" name="group 35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291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92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293" name="picture 22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2294" name="textbox 2294"/>
          <p:cNvSpPr/>
          <p:nvPr/>
        </p:nvSpPr>
        <p:spPr>
          <a:xfrm>
            <a:off x="2397127" y="4170044"/>
            <a:ext cx="290829" cy="174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1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pag</a:t>
            </a:r>
            <a:r>
              <a:rPr sz="11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endParaRPr lang="en-US" altLang="en-US" sz="1100" dirty="0"/>
          </a:p>
        </p:txBody>
      </p:sp>
      <p:sp>
        <p:nvSpPr>
          <p:cNvPr id="2295" name="textbox 2295"/>
          <p:cNvSpPr/>
          <p:nvPr/>
        </p:nvSpPr>
        <p:spPr>
          <a:xfrm>
            <a:off x="6044948" y="4202048"/>
            <a:ext cx="290829" cy="174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1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pag</a:t>
            </a:r>
            <a:r>
              <a:rPr sz="11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endParaRPr lang="en-US" altLang="en-US" sz="1100" dirty="0"/>
          </a:p>
        </p:txBody>
      </p:sp>
      <p:sp>
        <p:nvSpPr>
          <p:cNvPr id="2296" name="textbox 2296"/>
          <p:cNvSpPr/>
          <p:nvPr/>
        </p:nvSpPr>
        <p:spPr>
          <a:xfrm>
            <a:off x="9593836" y="4150233"/>
            <a:ext cx="290829" cy="174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1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pag</a:t>
            </a:r>
            <a:r>
              <a:rPr sz="11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endParaRPr lang="en-US" altLang="en-US" sz="1100" dirty="0"/>
          </a:p>
        </p:txBody>
      </p:sp>
      <p:pic>
        <p:nvPicPr>
          <p:cNvPr id="2297" name="picture 22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011929" y="3700779"/>
            <a:ext cx="401320" cy="85852"/>
          </a:xfrm>
          <a:prstGeom prst="rect">
            <a:avLst/>
          </a:prstGeom>
        </p:spPr>
      </p:pic>
      <p:pic>
        <p:nvPicPr>
          <p:cNvPr id="2298" name="picture 22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620761" y="3700779"/>
            <a:ext cx="401319" cy="85852"/>
          </a:xfrm>
          <a:prstGeom prst="rect">
            <a:avLst/>
          </a:prstGeom>
        </p:spPr>
      </p:pic>
      <p:sp>
        <p:nvSpPr>
          <p:cNvPr id="2299" name="textbox 2299"/>
          <p:cNvSpPr/>
          <p:nvPr/>
        </p:nvSpPr>
        <p:spPr>
          <a:xfrm>
            <a:off x="9386468" y="4150233"/>
            <a:ext cx="160020" cy="1981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4000"/>
              </a:lnSpc>
            </a:pPr>
            <a:r>
              <a:rPr sz="11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</a:t>
            </a:r>
            <a:r>
              <a:rPr sz="11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#</a:t>
            </a:r>
            <a:endParaRPr lang="en-US" altLang="en-US" sz="1100" dirty="0"/>
          </a:p>
        </p:txBody>
      </p:sp>
      <p:sp>
        <p:nvSpPr>
          <p:cNvPr id="2300" name="textbox 2300"/>
          <p:cNvSpPr/>
          <p:nvPr/>
        </p:nvSpPr>
        <p:spPr>
          <a:xfrm>
            <a:off x="5838421" y="4202048"/>
            <a:ext cx="159385" cy="1987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4000"/>
              </a:lnSpc>
              <a:spcBef>
                <a:spcPts val="0"/>
              </a:spcBef>
            </a:pPr>
            <a:r>
              <a:rPr sz="11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2#</a:t>
            </a:r>
            <a:endParaRPr lang="en-US" altLang="en-US" sz="1100" dirty="0"/>
          </a:p>
        </p:txBody>
      </p:sp>
      <p:sp>
        <p:nvSpPr>
          <p:cNvPr id="2301" name="textbox 2301"/>
          <p:cNvSpPr/>
          <p:nvPr/>
        </p:nvSpPr>
        <p:spPr>
          <a:xfrm>
            <a:off x="2194666" y="4170044"/>
            <a:ext cx="154939" cy="1987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spcBef>
                <a:spcPts val="0"/>
              </a:spcBef>
            </a:pPr>
            <a:r>
              <a:rPr sz="1100" spc="-5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</a:t>
            </a:r>
            <a:r>
              <a:rPr sz="11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#</a:t>
            </a:r>
            <a:endParaRPr lang="en-US" altLang="en-US" sz="1100" dirty="0"/>
          </a:p>
        </p:txBody>
      </p:sp>
      <p:sp>
        <p:nvSpPr>
          <p:cNvPr id="2302" name="path"/>
          <p:cNvSpPr/>
          <p:nvPr/>
        </p:nvSpPr>
        <p:spPr>
          <a:xfrm>
            <a:off x="8782811" y="4041584"/>
            <a:ext cx="717804" cy="3175"/>
          </a:xfrm>
          <a:custGeom>
            <a:avLst/>
            <a:gdLst/>
            <a:ahLst/>
            <a:cxnLst/>
            <a:rect l="0" t="0" r="0" b="0"/>
            <a:pathLst>
              <a:path w="1130" h="5">
                <a:moveTo>
                  <a:pt x="0" y="2"/>
                </a:moveTo>
                <a:lnTo>
                  <a:pt x="1130" y="2"/>
                </a:lnTo>
              </a:path>
            </a:pathLst>
          </a:custGeom>
          <a:noFill/>
          <a:ln w="3175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03" name="path"/>
          <p:cNvSpPr/>
          <p:nvPr/>
        </p:nvSpPr>
        <p:spPr>
          <a:xfrm>
            <a:off x="8782811" y="3470084"/>
            <a:ext cx="717804" cy="3175"/>
          </a:xfrm>
          <a:custGeom>
            <a:avLst/>
            <a:gdLst/>
            <a:ahLst/>
            <a:cxnLst/>
            <a:rect l="0" t="0" r="0" b="0"/>
            <a:pathLst>
              <a:path w="1130" h="5">
                <a:moveTo>
                  <a:pt x="1130" y="2"/>
                </a:moveTo>
                <a:lnTo>
                  <a:pt x="0" y="2"/>
                </a:lnTo>
              </a:path>
            </a:pathLst>
          </a:custGeom>
          <a:noFill/>
          <a:ln w="3175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04" name="rect"/>
          <p:cNvSpPr/>
          <p:nvPr/>
        </p:nvSpPr>
        <p:spPr>
          <a:xfrm>
            <a:off x="5306567" y="4038536"/>
            <a:ext cx="553211" cy="3175"/>
          </a:xfrm>
          <a:prstGeom prst="rect">
            <a:avLst/>
          </a:prstGeom>
          <a:solidFill>
            <a:srgbClr val="5959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05" name="path"/>
          <p:cNvSpPr/>
          <p:nvPr/>
        </p:nvSpPr>
        <p:spPr>
          <a:xfrm>
            <a:off x="5306567" y="3794696"/>
            <a:ext cx="553211" cy="3175"/>
          </a:xfrm>
          <a:custGeom>
            <a:avLst/>
            <a:gdLst/>
            <a:ahLst/>
            <a:cxnLst/>
            <a:rect l="0" t="0" r="0" b="0"/>
            <a:pathLst>
              <a:path w="871" h="5">
                <a:moveTo>
                  <a:pt x="871" y="2"/>
                </a:moveTo>
                <a:lnTo>
                  <a:pt x="0" y="2"/>
                </a:lnTo>
                <a:moveTo>
                  <a:pt x="0" y="2"/>
                </a:moveTo>
                <a:lnTo>
                  <a:pt x="871" y="2"/>
                </a:lnTo>
              </a:path>
            </a:pathLst>
          </a:custGeom>
          <a:noFill/>
          <a:ln w="3175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430267" y="1520952"/>
            <a:ext cx="3544823" cy="2432303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36676" y="1519428"/>
            <a:ext cx="3467100" cy="2433827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101584" y="1519428"/>
            <a:ext cx="2913888" cy="2433827"/>
          </a:xfrm>
          <a:prstGeom prst="rect">
            <a:avLst/>
          </a:prstGeom>
        </p:spPr>
      </p:pic>
      <p:sp>
        <p:nvSpPr>
          <p:cNvPr id="60" name="textbox 60"/>
          <p:cNvSpPr/>
          <p:nvPr/>
        </p:nvSpPr>
        <p:spPr>
          <a:xfrm>
            <a:off x="857084" y="4971618"/>
            <a:ext cx="10290175" cy="5238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4000"/>
              </a:lnSpc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存储引擎就是存储数据、建立索引、更新/查询数据等技术的实现方式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。存储引擎是基于表的，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而不是基于库的，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所以存储引擎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也可被</a:t>
            </a:r>
            <a:endParaRPr lang="en-US" altLang="en-US" sz="1400" dirty="0"/>
          </a:p>
          <a:p>
            <a:pPr marL="12700" algn="l" rtl="0" eaLnBrk="0">
              <a:lnSpc>
                <a:spcPts val="2520"/>
              </a:lnSpc>
            </a:pPr>
            <a:r>
              <a:rPr sz="13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称为表类型</a:t>
            </a:r>
            <a:r>
              <a:rPr sz="13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</p:txBody>
      </p:sp>
      <p:pic>
        <p:nvPicPr>
          <p:cNvPr id="61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62" name="textbox 62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63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65" name="textbox 65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66" name="textbox 66"/>
          <p:cNvSpPr/>
          <p:nvPr/>
        </p:nvSpPr>
        <p:spPr>
          <a:xfrm>
            <a:off x="797728" y="1112977"/>
            <a:ext cx="1517650" cy="3041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2000" spc="-4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存储引擎简</a:t>
            </a:r>
            <a:r>
              <a:rPr sz="2000" spc="-1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</a:t>
            </a:r>
            <a:endParaRPr lang="en-US" altLang="en-US" sz="2000" dirty="0"/>
          </a:p>
        </p:txBody>
      </p:sp>
      <p:grpSp>
        <p:nvGrpSpPr>
          <p:cNvPr id="12" name="group 1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67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8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69" name="picture 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textbox 2306"/>
          <p:cNvSpPr/>
          <p:nvPr/>
        </p:nvSpPr>
        <p:spPr>
          <a:xfrm>
            <a:off x="794652" y="2183333"/>
            <a:ext cx="10904219" cy="11182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22860" algn="l" rtl="0" eaLnBrk="0">
              <a:lnSpc>
                <a:spcPct val="82000"/>
              </a:lnSpc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当删除一行记录时，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实际上记录并没有被物理删除，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只是记录被标记(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flaged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为删除并且它的空间变得允许被其他记录声明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用。</a:t>
            </a:r>
            <a:endParaRPr lang="en-US" altLang="en-US" sz="1400" dirty="0"/>
          </a:p>
          <a:p>
            <a:pPr algn="l" rtl="0" eaLnBrk="0">
              <a:lnSpc>
                <a:spcPct val="105000"/>
              </a:lnSpc>
            </a:pPr>
            <a:endParaRPr lang="en-US" altLang="en-US" sz="500" dirty="0"/>
          </a:p>
          <a:p>
            <a:pPr marL="12700" indent="10160" algn="l" rtl="0" eaLnBrk="0">
              <a:lnSpc>
                <a:spcPct val="196000"/>
              </a:lnSpc>
              <a:spcBef>
                <a:spcPts val="0"/>
              </a:spcBef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当页中删除的记录达到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MERGE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THRESHOLD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(默认为页的50%)，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InnoDB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会开始寻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找最靠近的页(前或后)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看看是否可以将两个页合并以优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化空间使用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400" dirty="0"/>
          </a:p>
        </p:txBody>
      </p:sp>
      <p:sp>
        <p:nvSpPr>
          <p:cNvPr id="2307" name="rect"/>
          <p:cNvSpPr/>
          <p:nvPr/>
        </p:nvSpPr>
        <p:spPr>
          <a:xfrm>
            <a:off x="967739" y="3538728"/>
            <a:ext cx="3212592" cy="694943"/>
          </a:xfrm>
          <a:prstGeom prst="rect">
            <a:avLst/>
          </a:prstGeom>
          <a:solidFill>
            <a:srgbClr val="FCD5B5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08" name="rect"/>
          <p:cNvSpPr/>
          <p:nvPr/>
        </p:nvSpPr>
        <p:spPr>
          <a:xfrm>
            <a:off x="4600955" y="3541776"/>
            <a:ext cx="3214115" cy="694944"/>
          </a:xfrm>
          <a:prstGeom prst="rect">
            <a:avLst/>
          </a:prstGeom>
          <a:solidFill>
            <a:srgbClr val="FCD5B5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09" name="rect"/>
          <p:cNvSpPr/>
          <p:nvPr/>
        </p:nvSpPr>
        <p:spPr>
          <a:xfrm>
            <a:off x="1011936" y="3589020"/>
            <a:ext cx="292608" cy="329183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10" name="path"/>
          <p:cNvSpPr/>
          <p:nvPr/>
        </p:nvSpPr>
        <p:spPr>
          <a:xfrm>
            <a:off x="1011936" y="3587432"/>
            <a:ext cx="292608" cy="3175"/>
          </a:xfrm>
          <a:custGeom>
            <a:avLst/>
            <a:gdLst/>
            <a:ahLst/>
            <a:cxnLst/>
            <a:rect l="0" t="0" r="0" b="0"/>
            <a:pathLst>
              <a:path w="460" h="5">
                <a:moveTo>
                  <a:pt x="460" y="2"/>
                </a:moveTo>
                <a:lnTo>
                  <a:pt x="0" y="2"/>
                </a:lnTo>
              </a:path>
            </a:pathLst>
          </a:custGeom>
          <a:noFill/>
          <a:ln w="3175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11" name="rect"/>
          <p:cNvSpPr/>
          <p:nvPr/>
        </p:nvSpPr>
        <p:spPr>
          <a:xfrm>
            <a:off x="4645152" y="3592067"/>
            <a:ext cx="292608" cy="329184"/>
          </a:xfrm>
          <a:prstGeom prst="rect">
            <a:avLst/>
          </a:prstGeom>
          <a:solidFill>
            <a:srgbClr val="19C3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12" name="path"/>
          <p:cNvSpPr/>
          <p:nvPr/>
        </p:nvSpPr>
        <p:spPr>
          <a:xfrm>
            <a:off x="4645152" y="3590480"/>
            <a:ext cx="292608" cy="3175"/>
          </a:xfrm>
          <a:custGeom>
            <a:avLst/>
            <a:gdLst/>
            <a:ahLst/>
            <a:cxnLst/>
            <a:rect l="0" t="0" r="0" b="0"/>
            <a:pathLst>
              <a:path w="460" h="5">
                <a:moveTo>
                  <a:pt x="460" y="2"/>
                </a:moveTo>
                <a:lnTo>
                  <a:pt x="0" y="2"/>
                </a:lnTo>
              </a:path>
            </a:pathLst>
          </a:custGeom>
          <a:noFill/>
          <a:ln w="3175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2313" name="table 2313"/>
          <p:cNvGraphicFramePr>
            <a:graphicFrameLocks noGrp="1"/>
          </p:cNvGraphicFramePr>
          <p:nvPr/>
        </p:nvGraphicFramePr>
        <p:xfrm>
          <a:off x="961389" y="3532378"/>
          <a:ext cx="10474959" cy="710565"/>
        </p:xfrm>
        <a:graphic>
          <a:graphicData uri="http://schemas.openxmlformats.org/drawingml/2006/table">
            <a:tbl>
              <a:tblPr/>
              <a:tblGrid>
                <a:gridCol w="342900"/>
                <a:gridCol w="388620"/>
                <a:gridCol w="538480"/>
                <a:gridCol w="277494"/>
                <a:gridCol w="64769"/>
                <a:gridCol w="1606550"/>
                <a:gridCol w="427990"/>
                <a:gridCol w="329564"/>
                <a:gridCol w="388620"/>
                <a:gridCol w="540384"/>
                <a:gridCol w="277494"/>
                <a:gridCol w="63500"/>
                <a:gridCol w="1607820"/>
                <a:gridCol w="407669"/>
                <a:gridCol w="1600835"/>
                <a:gridCol w="1612264"/>
              </a:tblGrid>
              <a:tr h="3867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marL="16700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marL="15938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marL="233045" algn="l" rtl="0" eaLnBrk="0">
                        <a:lnSpc>
                          <a:spcPct val="73000"/>
                        </a:lnSpc>
                      </a:pP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marL="9715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marL="14668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marL="12001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10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marL="195580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11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63500" algn="l" rtl="0" eaLnBrk="0">
                        <a:lnSpc>
                          <a:spcPct val="74000"/>
                        </a:lnSpc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12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</a:tr>
              <a:tr h="24257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400" dirty="0"/>
                    </a:p>
                    <a:p>
                      <a:pPr marL="99695" algn="l" rtl="0" eaLnBrk="0">
                        <a:lnSpc>
                          <a:spcPts val="1285"/>
                        </a:lnSpc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400" dirty="0"/>
                    </a:p>
                    <a:p>
                      <a:pPr marL="97790" algn="l" rtl="0" eaLnBrk="0">
                        <a:lnSpc>
                          <a:spcPts val="1285"/>
                        </a:lnSpc>
                        <a:spcBef>
                          <a:spcPts val="0"/>
                        </a:spcBef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400" dirty="0"/>
                    </a:p>
                    <a:p>
                      <a:pPr marL="173355" algn="l" rtl="0" eaLnBrk="0">
                        <a:lnSpc>
                          <a:spcPts val="1285"/>
                        </a:lnSpc>
                        <a:spcBef>
                          <a:spcPts val="5"/>
                        </a:spcBef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400" dirty="0"/>
                    </a:p>
                    <a:p>
                      <a:pPr marL="41910" algn="l" rtl="0" eaLnBrk="0">
                        <a:lnSpc>
                          <a:spcPts val="1290"/>
                        </a:lnSpc>
                        <a:spcBef>
                          <a:spcPts val="5"/>
                        </a:spcBef>
                      </a:pPr>
                      <a:r>
                        <a:rPr sz="10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400" dirty="0"/>
                    </a:p>
                    <a:p>
                      <a:pPr marL="87630" algn="l" rtl="0" eaLnBrk="0">
                        <a:lnSpc>
                          <a:spcPts val="1285"/>
                        </a:lnSpc>
                        <a:spcBef>
                          <a:spcPts val="0"/>
                        </a:spcBef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400" dirty="0"/>
                    </a:p>
                    <a:p>
                      <a:pPr marL="98425" algn="l" rtl="0" eaLnBrk="0">
                        <a:lnSpc>
                          <a:spcPts val="1285"/>
                        </a:lnSpc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400" dirty="0"/>
                    </a:p>
                    <a:p>
                      <a:pPr marL="174625" algn="l" rtl="0" eaLnBrk="0">
                        <a:lnSpc>
                          <a:spcPts val="1290"/>
                        </a:lnSpc>
                        <a:spcBef>
                          <a:spcPts val="5"/>
                        </a:spcBef>
                      </a:pPr>
                      <a:r>
                        <a:rPr sz="10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400" dirty="0"/>
                    </a:p>
                    <a:p>
                      <a:pPr marL="40640" algn="l" rtl="0" eaLnBrk="0">
                        <a:lnSpc>
                          <a:spcPts val="1285"/>
                        </a:lnSpc>
                        <a:spcBef>
                          <a:spcPts val="0"/>
                        </a:spcBef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gridSpan="5">
                  <a:txBody>
                    <a:bodyPr/>
                    <a:lstStyle/>
                    <a:p>
                      <a:pPr algn="l" rtl="0" eaLnBrk="0">
                        <a:lnSpc>
                          <a:spcPts val="640"/>
                        </a:lnSpc>
                      </a:pPr>
                      <a:endParaRPr lang="en-US" altLang="en-US" sz="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rtl="0" eaLnBrk="0">
                        <a:lnSpc>
                          <a:spcPts val="640"/>
                        </a:lnSpc>
                      </a:pPr>
                      <a:endParaRPr lang="en-US" altLang="en-US" sz="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FFC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14" name="textbox 2314"/>
          <p:cNvSpPr/>
          <p:nvPr/>
        </p:nvSpPr>
        <p:spPr>
          <a:xfrm>
            <a:off x="710184" y="5908547"/>
            <a:ext cx="10866755" cy="648334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9000"/>
              </a:lnSpc>
            </a:pPr>
            <a:endParaRPr lang="en-US" altLang="en-US" sz="800" dirty="0"/>
          </a:p>
          <a:p>
            <a:pPr marL="120015" algn="l" rtl="0" eaLnBrk="0">
              <a:lnSpc>
                <a:spcPts val="1350"/>
              </a:lnSpc>
              <a:spcBef>
                <a:spcPts val="5"/>
              </a:spcBef>
            </a:pPr>
            <a:r>
              <a:rPr sz="110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知识小贴士</a:t>
            </a:r>
            <a:r>
              <a:rPr sz="1100" spc="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endParaRPr lang="en-US" altLang="en-US" sz="1100" dirty="0"/>
          </a:p>
          <a:p>
            <a:pPr algn="l" rtl="0" eaLnBrk="0">
              <a:lnSpc>
                <a:spcPct val="113000"/>
              </a:lnSpc>
            </a:pPr>
            <a:endParaRPr lang="en-US" altLang="en-US" sz="600" dirty="0"/>
          </a:p>
          <a:p>
            <a:pPr marL="401320" algn="l" rtl="0" eaLnBrk="0">
              <a:lnSpc>
                <a:spcPct val="95000"/>
              </a:lnSpc>
              <a:spcBef>
                <a:spcPts val="0"/>
              </a:spcBef>
            </a:pPr>
            <a:r>
              <a:rPr sz="12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MERGE_THRESHOL</a:t>
            </a:r>
            <a:r>
              <a:rPr sz="12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sz="12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：合并页的阈值，可以自己设置，在创建表或者创建索引时指定。</a:t>
            </a:r>
            <a:endParaRPr lang="en-US" altLang="en-US" sz="1200" dirty="0"/>
          </a:p>
        </p:txBody>
      </p:sp>
      <p:pic>
        <p:nvPicPr>
          <p:cNvPr id="2315" name="picture 23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316" name="textbox 2316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graphicFrame>
        <p:nvGraphicFramePr>
          <p:cNvPr id="2317" name="table 2317"/>
          <p:cNvGraphicFramePr>
            <a:graphicFrameLocks noGrp="1"/>
          </p:cNvGraphicFramePr>
          <p:nvPr/>
        </p:nvGraphicFramePr>
        <p:xfrm>
          <a:off x="6725348" y="4949888"/>
          <a:ext cx="391159" cy="574675"/>
        </p:xfrm>
        <a:graphic>
          <a:graphicData uri="http://schemas.openxmlformats.org/drawingml/2006/table">
            <a:tbl>
              <a:tblPr/>
              <a:tblGrid>
                <a:gridCol w="391159"/>
              </a:tblGrid>
              <a:tr h="32956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15570" algn="l" rtl="0" eaLnBrk="0">
                        <a:lnSpc>
                          <a:spcPct val="73000"/>
                        </a:lnSpc>
                      </a:pPr>
                      <a:r>
                        <a:rPr sz="1400" spc="-2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20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</a:tr>
              <a:tr h="2451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400" dirty="0"/>
                    </a:p>
                    <a:p>
                      <a:pPr marL="100330" algn="l" rtl="0" eaLnBrk="0">
                        <a:lnSpc>
                          <a:spcPts val="1285"/>
                        </a:lnSpc>
                        <a:spcBef>
                          <a:spcPts val="5"/>
                        </a:spcBef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FB9F"/>
                    </a:solidFill>
                  </a:tcPr>
                </a:tc>
              </a:tr>
            </a:tbl>
          </a:graphicData>
        </a:graphic>
      </p:graphicFrame>
      <p:grpSp>
        <p:nvGrpSpPr>
          <p:cNvPr id="352" name="group 352"/>
          <p:cNvGrpSpPr/>
          <p:nvPr/>
        </p:nvGrpSpPr>
        <p:grpSpPr>
          <a:xfrm rot="21600000">
            <a:off x="5151120" y="5189220"/>
            <a:ext cx="1868424" cy="684275"/>
            <a:chOff x="0" y="0"/>
            <a:chExt cx="1868424" cy="684275"/>
          </a:xfrm>
        </p:grpSpPr>
        <p:sp>
          <p:nvSpPr>
            <p:cNvPr id="2318" name="path"/>
            <p:cNvSpPr/>
            <p:nvPr/>
          </p:nvSpPr>
          <p:spPr>
            <a:xfrm>
              <a:off x="0" y="0"/>
              <a:ext cx="1868424" cy="684275"/>
            </a:xfrm>
            <a:custGeom>
              <a:avLst/>
              <a:gdLst/>
              <a:ahLst/>
              <a:cxnLst/>
              <a:rect l="0" t="0" r="0" b="0"/>
              <a:pathLst>
                <a:path w="2942" h="1077">
                  <a:moveTo>
                    <a:pt x="60" y="538"/>
                  </a:moveTo>
                  <a:cubicBezTo>
                    <a:pt x="60" y="274"/>
                    <a:pt x="691" y="60"/>
                    <a:pt x="1471" y="60"/>
                  </a:cubicBezTo>
                  <a:cubicBezTo>
                    <a:pt x="2250" y="60"/>
                    <a:pt x="2882" y="274"/>
                    <a:pt x="2882" y="538"/>
                  </a:cubicBezTo>
                  <a:cubicBezTo>
                    <a:pt x="2882" y="803"/>
                    <a:pt x="2250" y="1017"/>
                    <a:pt x="1471" y="1017"/>
                  </a:cubicBezTo>
                  <a:cubicBezTo>
                    <a:pt x="691" y="1017"/>
                    <a:pt x="60" y="803"/>
                    <a:pt x="60" y="538"/>
                  </a:cubicBezTo>
                </a:path>
              </a:pathLst>
            </a:custGeom>
            <a:noFill/>
            <a:ln w="76200" cap="flat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19" name="textbox 2319"/>
            <p:cNvSpPr/>
            <p:nvPr/>
          </p:nvSpPr>
          <p:spPr>
            <a:xfrm>
              <a:off x="-12700" y="-12700"/>
              <a:ext cx="1894204" cy="74040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8000"/>
                </a:lnSpc>
              </a:pPr>
              <a:endParaRPr lang="en-US" altLang="en-US" sz="100" dirty="0"/>
            </a:p>
            <a:p>
              <a:pPr marL="511175" algn="l" rtl="0" eaLnBrk="0">
                <a:lnSpc>
                  <a:spcPct val="92000"/>
                </a:lnSpc>
              </a:pPr>
              <a:r>
                <a:rPr sz="2400" spc="-50" dirty="0">
                  <a:ln w="6350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页合并</a:t>
              </a:r>
              <a:endParaRPr lang="en-US" altLang="en-US" sz="2400" dirty="0"/>
            </a:p>
          </p:txBody>
        </p:sp>
      </p:grpSp>
      <p:pic>
        <p:nvPicPr>
          <p:cNvPr id="2320" name="picture 23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grpSp>
        <p:nvGrpSpPr>
          <p:cNvPr id="354" name="group 354"/>
          <p:cNvGrpSpPr/>
          <p:nvPr/>
        </p:nvGrpSpPr>
        <p:grpSpPr>
          <a:xfrm rot="21600000">
            <a:off x="6144767" y="3592067"/>
            <a:ext cx="388620" cy="571500"/>
            <a:chOff x="0" y="0"/>
            <a:chExt cx="388620" cy="571500"/>
          </a:xfrm>
        </p:grpSpPr>
        <p:sp>
          <p:nvSpPr>
            <p:cNvPr id="2321" name="path"/>
            <p:cNvSpPr/>
            <p:nvPr/>
          </p:nvSpPr>
          <p:spPr>
            <a:xfrm>
              <a:off x="0" y="329183"/>
              <a:ext cx="388620" cy="242316"/>
            </a:xfrm>
            <a:custGeom>
              <a:avLst/>
              <a:gdLst/>
              <a:ahLst/>
              <a:cxnLst/>
              <a:rect l="0" t="0" r="0" b="0"/>
              <a:pathLst>
                <a:path w="612" h="381">
                  <a:moveTo>
                    <a:pt x="0" y="381"/>
                  </a:moveTo>
                  <a:lnTo>
                    <a:pt x="612" y="381"/>
                  </a:lnTo>
                  <a:lnTo>
                    <a:pt x="612" y="0"/>
                  </a:lnTo>
                  <a:lnTo>
                    <a:pt x="0" y="0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A8FB9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22" name="path"/>
            <p:cNvSpPr/>
            <p:nvPr/>
          </p:nvSpPr>
          <p:spPr>
            <a:xfrm>
              <a:off x="0" y="0"/>
              <a:ext cx="388620" cy="329184"/>
            </a:xfrm>
            <a:custGeom>
              <a:avLst/>
              <a:gdLst/>
              <a:ahLst/>
              <a:cxnLst/>
              <a:rect l="0" t="0" r="0" b="0"/>
              <a:pathLst>
                <a:path w="612" h="518">
                  <a:moveTo>
                    <a:pt x="0" y="518"/>
                  </a:moveTo>
                  <a:lnTo>
                    <a:pt x="612" y="518"/>
                  </a:lnTo>
                  <a:lnTo>
                    <a:pt x="612" y="0"/>
                  </a:lnTo>
                  <a:lnTo>
                    <a:pt x="0" y="0"/>
                  </a:lnTo>
                  <a:lnTo>
                    <a:pt x="0" y="518"/>
                  </a:lnTo>
                  <a:close/>
                </a:path>
              </a:pathLst>
            </a:custGeom>
            <a:solidFill>
              <a:srgbClr val="19C3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323" name="table 2323"/>
          <p:cNvGraphicFramePr>
            <a:graphicFrameLocks noGrp="1"/>
          </p:cNvGraphicFramePr>
          <p:nvPr/>
        </p:nvGraphicFramePr>
        <p:xfrm>
          <a:off x="6144767" y="3590480"/>
          <a:ext cx="1513204" cy="574040"/>
        </p:xfrm>
        <a:graphic>
          <a:graphicData uri="http://schemas.openxmlformats.org/drawingml/2006/table">
            <a:tbl>
              <a:tblPr/>
              <a:tblGrid>
                <a:gridCol w="389889"/>
                <a:gridCol w="386715"/>
                <a:gridCol w="236854"/>
                <a:gridCol w="499744"/>
              </a:tblGrid>
              <a:tr h="330200"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18745" algn="l" rtl="0" eaLnBrk="0">
                        <a:lnSpc>
                          <a:spcPct val="73000"/>
                        </a:lnSpc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13</a:t>
                      </a:r>
                      <a:endParaRPr lang="en-US" altLang="en-US" sz="14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800" dirty="0"/>
                    </a:p>
                    <a:p>
                      <a:pPr marL="97790" algn="l" rtl="0" eaLnBrk="0">
                        <a:lnSpc>
                          <a:spcPts val="1285"/>
                        </a:lnSpc>
                        <a:spcBef>
                          <a:spcPts val="5"/>
                        </a:spcBef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117475" algn="l" rtl="0" eaLnBrk="0">
                        <a:lnSpc>
                          <a:spcPct val="73000"/>
                        </a:lnSpc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14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43815" algn="l" rtl="0" eaLnBrk="0">
                        <a:lnSpc>
                          <a:spcPct val="73000"/>
                        </a:lnSpc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15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700" dirty="0"/>
                    </a:p>
                    <a:p>
                      <a:pPr marL="17462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1400" spc="-3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16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</a:tr>
              <a:tr h="243840">
                <a:tc vMerge="1">
                  <a:tcPr marL="0" marR="0" marT="0" marB="0" vert="horz">
                    <a:lnL>
                      <a:noFill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400" dirty="0"/>
                    </a:p>
                    <a:p>
                      <a:pPr marL="96520" algn="l" rtl="0" eaLnBrk="0">
                        <a:lnSpc>
                          <a:spcPts val="1285"/>
                        </a:lnSpc>
                        <a:spcBef>
                          <a:spcPts val="5"/>
                        </a:spcBef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400" dirty="0"/>
                    </a:p>
                    <a:p>
                      <a:pPr marL="22225" algn="l" rtl="0" eaLnBrk="0">
                        <a:lnSpc>
                          <a:spcPts val="1285"/>
                        </a:lnSpc>
                        <a:spcBef>
                          <a:spcPts val="5"/>
                        </a:spcBef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400" dirty="0"/>
                    </a:p>
                    <a:p>
                      <a:pPr marL="153670" algn="l" rtl="0" eaLnBrk="0">
                        <a:lnSpc>
                          <a:spcPts val="1290"/>
                        </a:lnSpc>
                        <a:spcBef>
                          <a:spcPts val="5"/>
                        </a:spcBef>
                      </a:pPr>
                      <a:r>
                        <a:rPr sz="10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8FB9F"/>
                    </a:solidFill>
                  </a:tcPr>
                </a:tc>
              </a:tr>
            </a:tbl>
          </a:graphicData>
        </a:graphic>
      </p:graphicFrame>
      <p:grpSp>
        <p:nvGrpSpPr>
          <p:cNvPr id="356" name="group 356"/>
          <p:cNvGrpSpPr/>
          <p:nvPr/>
        </p:nvGrpSpPr>
        <p:grpSpPr>
          <a:xfrm rot="21600000">
            <a:off x="2510027" y="3589020"/>
            <a:ext cx="388620" cy="571500"/>
            <a:chOff x="0" y="0"/>
            <a:chExt cx="388620" cy="571500"/>
          </a:xfrm>
        </p:grpSpPr>
        <p:sp>
          <p:nvSpPr>
            <p:cNvPr id="2324" name="path"/>
            <p:cNvSpPr/>
            <p:nvPr/>
          </p:nvSpPr>
          <p:spPr>
            <a:xfrm>
              <a:off x="0" y="327660"/>
              <a:ext cx="388620" cy="243839"/>
            </a:xfrm>
            <a:custGeom>
              <a:avLst/>
              <a:gdLst/>
              <a:ahLst/>
              <a:cxnLst/>
              <a:rect l="0" t="0" r="0" b="0"/>
              <a:pathLst>
                <a:path w="612" h="383">
                  <a:moveTo>
                    <a:pt x="0" y="383"/>
                  </a:moveTo>
                  <a:lnTo>
                    <a:pt x="612" y="383"/>
                  </a:lnTo>
                  <a:lnTo>
                    <a:pt x="612" y="0"/>
                  </a:lnTo>
                  <a:lnTo>
                    <a:pt x="0" y="0"/>
                  </a:lnTo>
                  <a:lnTo>
                    <a:pt x="0" y="383"/>
                  </a:lnTo>
                  <a:close/>
                </a:path>
              </a:pathLst>
            </a:custGeom>
            <a:solidFill>
              <a:srgbClr val="A8FB9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25" name="path"/>
            <p:cNvSpPr/>
            <p:nvPr/>
          </p:nvSpPr>
          <p:spPr>
            <a:xfrm>
              <a:off x="0" y="0"/>
              <a:ext cx="388620" cy="329183"/>
            </a:xfrm>
            <a:custGeom>
              <a:avLst/>
              <a:gdLst/>
              <a:ahLst/>
              <a:cxnLst/>
              <a:rect l="0" t="0" r="0" b="0"/>
              <a:pathLst>
                <a:path w="612" h="518">
                  <a:moveTo>
                    <a:pt x="0" y="518"/>
                  </a:moveTo>
                  <a:lnTo>
                    <a:pt x="612" y="518"/>
                  </a:lnTo>
                  <a:lnTo>
                    <a:pt x="612" y="0"/>
                  </a:lnTo>
                  <a:lnTo>
                    <a:pt x="0" y="0"/>
                  </a:lnTo>
                  <a:lnTo>
                    <a:pt x="0" y="518"/>
                  </a:lnTo>
                  <a:close/>
                </a:path>
              </a:pathLst>
            </a:custGeom>
            <a:solidFill>
              <a:srgbClr val="19C3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326" name="table 2326"/>
          <p:cNvGraphicFramePr>
            <a:graphicFrameLocks noGrp="1"/>
          </p:cNvGraphicFramePr>
          <p:nvPr/>
        </p:nvGraphicFramePr>
        <p:xfrm>
          <a:off x="2510027" y="3587432"/>
          <a:ext cx="1514475" cy="572770"/>
        </p:xfrm>
        <a:graphic>
          <a:graphicData uri="http://schemas.openxmlformats.org/drawingml/2006/table">
            <a:tbl>
              <a:tblPr/>
              <a:tblGrid>
                <a:gridCol w="388620"/>
                <a:gridCol w="387350"/>
                <a:gridCol w="238125"/>
                <a:gridCol w="500380"/>
              </a:tblGrid>
              <a:tr h="329565"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marL="15811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endParaRPr lang="en-US" altLang="en-US" sz="14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800" dirty="0"/>
                    </a:p>
                    <a:p>
                      <a:pPr marL="98425" algn="l" rtl="0" eaLnBrk="0">
                        <a:lnSpc>
                          <a:spcPts val="1285"/>
                        </a:lnSpc>
                        <a:spcBef>
                          <a:spcPts val="5"/>
                        </a:spcBef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marL="15875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marL="8318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7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marL="21272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400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</a:tr>
              <a:tr h="243204">
                <a:tc vMerge="1">
                  <a:tcPr marL="0" marR="0" marT="0" marB="0" vert="horz">
                    <a:lnL>
                      <a:noFill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400" dirty="0"/>
                    </a:p>
                    <a:p>
                      <a:pPr marL="98425" algn="l" rtl="0" eaLnBrk="0">
                        <a:lnSpc>
                          <a:spcPts val="1285"/>
                        </a:lnSpc>
                        <a:spcBef>
                          <a:spcPts val="5"/>
                        </a:spcBef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400" dirty="0"/>
                    </a:p>
                    <a:p>
                      <a:pPr marL="22860" algn="l" rtl="0" eaLnBrk="0">
                        <a:lnSpc>
                          <a:spcPts val="1285"/>
                        </a:lnSpc>
                        <a:spcBef>
                          <a:spcPts val="5"/>
                        </a:spcBef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400" dirty="0"/>
                    </a:p>
                    <a:p>
                      <a:pPr marL="153670" algn="l" rtl="0" eaLnBrk="0">
                        <a:lnSpc>
                          <a:spcPts val="1285"/>
                        </a:lnSpc>
                        <a:spcBef>
                          <a:spcPts val="5"/>
                        </a:spcBef>
                      </a:pPr>
                      <a:r>
                        <a:rPr sz="1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row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8FB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27" name="table 2327"/>
          <p:cNvGraphicFramePr>
            <a:graphicFrameLocks noGrp="1"/>
          </p:cNvGraphicFramePr>
          <p:nvPr/>
        </p:nvGraphicFramePr>
        <p:xfrm>
          <a:off x="8235696" y="3592004"/>
          <a:ext cx="1508759" cy="571500"/>
        </p:xfrm>
        <a:graphic>
          <a:graphicData uri="http://schemas.openxmlformats.org/drawingml/2006/table">
            <a:tbl>
              <a:tblPr/>
              <a:tblGrid>
                <a:gridCol w="496569"/>
                <a:gridCol w="497204"/>
                <a:gridCol w="514984"/>
              </a:tblGrid>
              <a:tr h="32892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3FF"/>
                    </a:solidFill>
                  </a:tcPr>
                </a:tc>
              </a:tr>
              <a:tr h="24256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8FB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8FB9F"/>
                    </a:solidFill>
                  </a:tcPr>
                </a:tc>
              </a:tr>
            </a:tbl>
          </a:graphicData>
        </a:graphic>
      </p:graphicFrame>
      <p:pic>
        <p:nvPicPr>
          <p:cNvPr id="2328" name="picture 23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329" name="textbox 2329"/>
          <p:cNvSpPr/>
          <p:nvPr/>
        </p:nvSpPr>
        <p:spPr>
          <a:xfrm>
            <a:off x="803581" y="1112723"/>
            <a:ext cx="1012189" cy="8807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主键优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2000" dirty="0"/>
          </a:p>
          <a:p>
            <a:pPr algn="l" rtl="0" eaLnBrk="0">
              <a:lnSpc>
                <a:spcPct val="184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13335" algn="l" rtl="0" eaLnBrk="0">
              <a:lnSpc>
                <a:spcPts val="1850"/>
              </a:lnSpc>
              <a:spcBef>
                <a:spcPts val="0"/>
              </a:spcBef>
            </a:pPr>
            <a:r>
              <a:rPr sz="1300" spc="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页合并</a:t>
            </a:r>
            <a:endParaRPr lang="en-US" altLang="en-US" sz="1500" dirty="0"/>
          </a:p>
        </p:txBody>
      </p:sp>
      <p:sp>
        <p:nvSpPr>
          <p:cNvPr id="2330" name="textbox 2330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2331" name="textbox 2331"/>
          <p:cNvSpPr/>
          <p:nvPr/>
        </p:nvSpPr>
        <p:spPr>
          <a:xfrm>
            <a:off x="8375675" y="3690683"/>
            <a:ext cx="1231264" cy="4737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33655" algn="l" rtl="0" eaLnBrk="0">
              <a:lnSpc>
                <a:spcPct val="74000"/>
              </a:lnSpc>
            </a:pP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17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18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endParaRPr lang="en-US" altLang="en-US" sz="1400" dirty="0"/>
          </a:p>
          <a:p>
            <a:pPr algn="l" rtl="0" eaLnBrk="0">
              <a:lnSpc>
                <a:spcPct val="104000"/>
              </a:lnSpc>
            </a:pPr>
            <a:endParaRPr lang="en-US" altLang="en-US" sz="800" dirty="0"/>
          </a:p>
          <a:p>
            <a:pPr marL="12700" algn="l" rtl="0" eaLnBrk="0">
              <a:lnSpc>
                <a:spcPts val="1290"/>
              </a:lnSpc>
              <a:spcBef>
                <a:spcPts val="5"/>
              </a:spcBef>
            </a:pP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row</a:t>
            </a:r>
            <a:r>
              <a:rPr sz="1000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</a:t>
            </a: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row</a:t>
            </a: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</a:t>
            </a: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row</a:t>
            </a:r>
            <a:endParaRPr lang="en-US" altLang="en-US" sz="1000" dirty="0"/>
          </a:p>
        </p:txBody>
      </p:sp>
      <p:grpSp>
        <p:nvGrpSpPr>
          <p:cNvPr id="358" name="group 35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332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33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334" name="picture 23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sp>
        <p:nvSpPr>
          <p:cNvPr id="2335" name="textbox 2335"/>
          <p:cNvSpPr/>
          <p:nvPr/>
        </p:nvSpPr>
        <p:spPr>
          <a:xfrm>
            <a:off x="5995139" y="4316729"/>
            <a:ext cx="497205" cy="174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1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2#</a:t>
            </a:r>
            <a:r>
              <a:rPr sz="11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r>
              <a:rPr sz="1100" spc="-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pa</a:t>
            </a:r>
            <a:r>
              <a:rPr sz="11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ge</a:t>
            </a:r>
            <a:endParaRPr lang="en-US" altLang="en-US" sz="1100" dirty="0"/>
          </a:p>
        </p:txBody>
      </p:sp>
      <p:pic>
        <p:nvPicPr>
          <p:cNvPr id="2336" name="picture 23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169913" y="4289297"/>
            <a:ext cx="76200" cy="776604"/>
          </a:xfrm>
          <a:prstGeom prst="rect">
            <a:avLst/>
          </a:prstGeom>
        </p:spPr>
      </p:pic>
      <p:sp>
        <p:nvSpPr>
          <p:cNvPr id="2337" name="path"/>
          <p:cNvSpPr/>
          <p:nvPr/>
        </p:nvSpPr>
        <p:spPr>
          <a:xfrm>
            <a:off x="6938771" y="3817620"/>
            <a:ext cx="216408" cy="217932"/>
          </a:xfrm>
          <a:custGeom>
            <a:avLst/>
            <a:gdLst/>
            <a:ahLst/>
            <a:cxnLst/>
            <a:rect l="0" t="0" r="0" b="0"/>
            <a:pathLst>
              <a:path w="340" h="343">
                <a:moveTo>
                  <a:pt x="0" y="171"/>
                </a:moveTo>
                <a:cubicBezTo>
                  <a:pt x="0" y="76"/>
                  <a:pt x="76" y="0"/>
                  <a:pt x="170" y="0"/>
                </a:cubicBezTo>
                <a:cubicBezTo>
                  <a:pt x="264" y="0"/>
                  <a:pt x="340" y="76"/>
                  <a:pt x="340" y="171"/>
                </a:cubicBezTo>
                <a:cubicBezTo>
                  <a:pt x="340" y="266"/>
                  <a:pt x="264" y="343"/>
                  <a:pt x="170" y="343"/>
                </a:cubicBezTo>
                <a:cubicBezTo>
                  <a:pt x="76" y="343"/>
                  <a:pt x="0" y="266"/>
                  <a:pt x="0" y="171"/>
                </a:cubicBezTo>
                <a:moveTo>
                  <a:pt x="267" y="228"/>
                </a:moveTo>
                <a:cubicBezTo>
                  <a:pt x="298" y="174"/>
                  <a:pt x="280" y="105"/>
                  <a:pt x="227" y="73"/>
                </a:cubicBezTo>
                <a:cubicBezTo>
                  <a:pt x="192" y="52"/>
                  <a:pt x="148" y="52"/>
                  <a:pt x="113" y="73"/>
                </a:cubicBezTo>
                <a:lnTo>
                  <a:pt x="267" y="228"/>
                </a:lnTo>
                <a:close/>
                <a:moveTo>
                  <a:pt x="73" y="114"/>
                </a:moveTo>
                <a:cubicBezTo>
                  <a:pt x="42" y="168"/>
                  <a:pt x="60" y="237"/>
                  <a:pt x="113" y="269"/>
                </a:cubicBezTo>
                <a:cubicBezTo>
                  <a:pt x="148" y="290"/>
                  <a:pt x="192" y="290"/>
                  <a:pt x="227" y="269"/>
                </a:cubicBezTo>
                <a:lnTo>
                  <a:pt x="73" y="114"/>
                </a:lnTo>
                <a:close/>
              </a:path>
            </a:pathLst>
          </a:cu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38" name="path"/>
          <p:cNvSpPr/>
          <p:nvPr/>
        </p:nvSpPr>
        <p:spPr>
          <a:xfrm>
            <a:off x="7304531" y="3811523"/>
            <a:ext cx="216408" cy="217932"/>
          </a:xfrm>
          <a:custGeom>
            <a:avLst/>
            <a:gdLst/>
            <a:ahLst/>
            <a:cxnLst/>
            <a:rect l="0" t="0" r="0" b="0"/>
            <a:pathLst>
              <a:path w="340" h="343">
                <a:moveTo>
                  <a:pt x="0" y="171"/>
                </a:moveTo>
                <a:cubicBezTo>
                  <a:pt x="0" y="76"/>
                  <a:pt x="76" y="0"/>
                  <a:pt x="170" y="0"/>
                </a:cubicBezTo>
                <a:cubicBezTo>
                  <a:pt x="264" y="0"/>
                  <a:pt x="340" y="76"/>
                  <a:pt x="340" y="171"/>
                </a:cubicBezTo>
                <a:cubicBezTo>
                  <a:pt x="340" y="266"/>
                  <a:pt x="264" y="343"/>
                  <a:pt x="170" y="343"/>
                </a:cubicBezTo>
                <a:cubicBezTo>
                  <a:pt x="76" y="343"/>
                  <a:pt x="0" y="266"/>
                  <a:pt x="0" y="171"/>
                </a:cubicBezTo>
                <a:moveTo>
                  <a:pt x="267" y="229"/>
                </a:moveTo>
                <a:cubicBezTo>
                  <a:pt x="298" y="175"/>
                  <a:pt x="280" y="105"/>
                  <a:pt x="227" y="73"/>
                </a:cubicBezTo>
                <a:cubicBezTo>
                  <a:pt x="192" y="53"/>
                  <a:pt x="148" y="53"/>
                  <a:pt x="113" y="73"/>
                </a:cubicBezTo>
                <a:lnTo>
                  <a:pt x="267" y="229"/>
                </a:lnTo>
                <a:close/>
                <a:moveTo>
                  <a:pt x="73" y="114"/>
                </a:moveTo>
                <a:cubicBezTo>
                  <a:pt x="42" y="168"/>
                  <a:pt x="60" y="237"/>
                  <a:pt x="113" y="269"/>
                </a:cubicBezTo>
                <a:cubicBezTo>
                  <a:pt x="148" y="290"/>
                  <a:pt x="192" y="290"/>
                  <a:pt x="227" y="269"/>
                </a:cubicBezTo>
                <a:lnTo>
                  <a:pt x="73" y="114"/>
                </a:lnTo>
                <a:close/>
              </a:path>
            </a:pathLst>
          </a:cu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39" name="path"/>
          <p:cNvSpPr/>
          <p:nvPr/>
        </p:nvSpPr>
        <p:spPr>
          <a:xfrm>
            <a:off x="6227063" y="3817620"/>
            <a:ext cx="216408" cy="217932"/>
          </a:xfrm>
          <a:custGeom>
            <a:avLst/>
            <a:gdLst/>
            <a:ahLst/>
            <a:cxnLst/>
            <a:rect l="0" t="0" r="0" b="0"/>
            <a:pathLst>
              <a:path w="340" h="343">
                <a:moveTo>
                  <a:pt x="0" y="171"/>
                </a:moveTo>
                <a:cubicBezTo>
                  <a:pt x="0" y="76"/>
                  <a:pt x="76" y="0"/>
                  <a:pt x="170" y="0"/>
                </a:cubicBezTo>
                <a:cubicBezTo>
                  <a:pt x="264" y="0"/>
                  <a:pt x="340" y="76"/>
                  <a:pt x="340" y="171"/>
                </a:cubicBezTo>
                <a:cubicBezTo>
                  <a:pt x="340" y="266"/>
                  <a:pt x="264" y="343"/>
                  <a:pt x="170" y="343"/>
                </a:cubicBezTo>
                <a:cubicBezTo>
                  <a:pt x="76" y="343"/>
                  <a:pt x="0" y="266"/>
                  <a:pt x="0" y="171"/>
                </a:cubicBezTo>
                <a:moveTo>
                  <a:pt x="267" y="228"/>
                </a:moveTo>
                <a:cubicBezTo>
                  <a:pt x="298" y="174"/>
                  <a:pt x="280" y="105"/>
                  <a:pt x="227" y="73"/>
                </a:cubicBezTo>
                <a:cubicBezTo>
                  <a:pt x="192" y="52"/>
                  <a:pt x="148" y="52"/>
                  <a:pt x="113" y="73"/>
                </a:cubicBezTo>
                <a:lnTo>
                  <a:pt x="267" y="228"/>
                </a:lnTo>
                <a:close/>
                <a:moveTo>
                  <a:pt x="73" y="114"/>
                </a:moveTo>
                <a:cubicBezTo>
                  <a:pt x="42" y="168"/>
                  <a:pt x="60" y="237"/>
                  <a:pt x="113" y="269"/>
                </a:cubicBezTo>
                <a:cubicBezTo>
                  <a:pt x="148" y="290"/>
                  <a:pt x="192" y="290"/>
                  <a:pt x="227" y="269"/>
                </a:cubicBezTo>
                <a:lnTo>
                  <a:pt x="73" y="114"/>
                </a:lnTo>
                <a:close/>
              </a:path>
            </a:pathLst>
          </a:cu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40" name="path"/>
          <p:cNvSpPr/>
          <p:nvPr/>
        </p:nvSpPr>
        <p:spPr>
          <a:xfrm>
            <a:off x="6608064" y="3817620"/>
            <a:ext cx="216407" cy="217932"/>
          </a:xfrm>
          <a:custGeom>
            <a:avLst/>
            <a:gdLst/>
            <a:ahLst/>
            <a:cxnLst/>
            <a:rect l="0" t="0" r="0" b="0"/>
            <a:pathLst>
              <a:path w="340" h="343">
                <a:moveTo>
                  <a:pt x="0" y="171"/>
                </a:moveTo>
                <a:cubicBezTo>
                  <a:pt x="0" y="76"/>
                  <a:pt x="76" y="0"/>
                  <a:pt x="170" y="0"/>
                </a:cubicBezTo>
                <a:cubicBezTo>
                  <a:pt x="264" y="0"/>
                  <a:pt x="340" y="76"/>
                  <a:pt x="340" y="171"/>
                </a:cubicBezTo>
                <a:cubicBezTo>
                  <a:pt x="340" y="266"/>
                  <a:pt x="264" y="343"/>
                  <a:pt x="170" y="343"/>
                </a:cubicBezTo>
                <a:cubicBezTo>
                  <a:pt x="76" y="343"/>
                  <a:pt x="0" y="266"/>
                  <a:pt x="0" y="171"/>
                </a:cubicBezTo>
                <a:moveTo>
                  <a:pt x="266" y="228"/>
                </a:moveTo>
                <a:cubicBezTo>
                  <a:pt x="298" y="174"/>
                  <a:pt x="280" y="105"/>
                  <a:pt x="227" y="73"/>
                </a:cubicBezTo>
                <a:cubicBezTo>
                  <a:pt x="192" y="52"/>
                  <a:pt x="148" y="52"/>
                  <a:pt x="113" y="73"/>
                </a:cubicBezTo>
                <a:lnTo>
                  <a:pt x="266" y="228"/>
                </a:lnTo>
                <a:close/>
                <a:moveTo>
                  <a:pt x="73" y="114"/>
                </a:moveTo>
                <a:cubicBezTo>
                  <a:pt x="42" y="168"/>
                  <a:pt x="60" y="237"/>
                  <a:pt x="113" y="269"/>
                </a:cubicBezTo>
                <a:cubicBezTo>
                  <a:pt x="148" y="290"/>
                  <a:pt x="192" y="290"/>
                  <a:pt x="227" y="269"/>
                </a:cubicBezTo>
                <a:lnTo>
                  <a:pt x="73" y="114"/>
                </a:lnTo>
                <a:close/>
              </a:path>
            </a:pathLst>
          </a:cu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41" name="textbox 2341"/>
          <p:cNvSpPr/>
          <p:nvPr/>
        </p:nvSpPr>
        <p:spPr>
          <a:xfrm>
            <a:off x="2553844" y="4316729"/>
            <a:ext cx="290829" cy="174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1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pag</a:t>
            </a:r>
            <a:r>
              <a:rPr sz="11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endParaRPr lang="en-US" altLang="en-US" sz="1100" dirty="0"/>
          </a:p>
        </p:txBody>
      </p:sp>
      <p:sp>
        <p:nvSpPr>
          <p:cNvPr id="2342" name="textbox 2342"/>
          <p:cNvSpPr/>
          <p:nvPr/>
        </p:nvSpPr>
        <p:spPr>
          <a:xfrm>
            <a:off x="9849868" y="4348988"/>
            <a:ext cx="290829" cy="174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1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pag</a:t>
            </a:r>
            <a:r>
              <a:rPr sz="1100" spc="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endParaRPr lang="en-US" altLang="en-US" sz="1100" dirty="0"/>
          </a:p>
        </p:txBody>
      </p:sp>
      <p:pic>
        <p:nvPicPr>
          <p:cNvPr id="2343" name="picture 23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181094" y="3844035"/>
            <a:ext cx="401319" cy="85852"/>
          </a:xfrm>
          <a:prstGeom prst="rect">
            <a:avLst/>
          </a:prstGeom>
        </p:spPr>
      </p:pic>
      <p:pic>
        <p:nvPicPr>
          <p:cNvPr id="2344" name="picture 23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815834" y="3847083"/>
            <a:ext cx="401319" cy="85851"/>
          </a:xfrm>
          <a:prstGeom prst="rect">
            <a:avLst/>
          </a:prstGeom>
        </p:spPr>
      </p:pic>
      <p:sp>
        <p:nvSpPr>
          <p:cNvPr id="2345" name="textbox 2345"/>
          <p:cNvSpPr/>
          <p:nvPr/>
        </p:nvSpPr>
        <p:spPr>
          <a:xfrm>
            <a:off x="9642500" y="4348988"/>
            <a:ext cx="160020" cy="1981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4000"/>
              </a:lnSpc>
            </a:pPr>
            <a:r>
              <a:rPr sz="1100" spc="-3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</a:t>
            </a:r>
            <a:r>
              <a:rPr sz="1100" spc="-2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#</a:t>
            </a:r>
            <a:endParaRPr lang="en-US" altLang="en-US" sz="1100" dirty="0"/>
          </a:p>
        </p:txBody>
      </p:sp>
      <p:sp>
        <p:nvSpPr>
          <p:cNvPr id="2346" name="textbox 2346"/>
          <p:cNvSpPr/>
          <p:nvPr/>
        </p:nvSpPr>
        <p:spPr>
          <a:xfrm>
            <a:off x="2351384" y="4316729"/>
            <a:ext cx="154939" cy="1987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spcBef>
                <a:spcPts val="0"/>
              </a:spcBef>
            </a:pPr>
            <a:r>
              <a:rPr sz="1100" spc="-5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</a:t>
            </a:r>
            <a:r>
              <a:rPr sz="1100" spc="-4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#</a:t>
            </a:r>
            <a:endParaRPr lang="en-US" altLang="en-US" sz="1100" dirty="0"/>
          </a:p>
        </p:txBody>
      </p:sp>
      <p:sp>
        <p:nvSpPr>
          <p:cNvPr id="2347" name="path"/>
          <p:cNvSpPr/>
          <p:nvPr/>
        </p:nvSpPr>
        <p:spPr>
          <a:xfrm>
            <a:off x="5326379" y="3587432"/>
            <a:ext cx="541020" cy="3175"/>
          </a:xfrm>
          <a:custGeom>
            <a:avLst/>
            <a:gdLst/>
            <a:ahLst/>
            <a:cxnLst/>
            <a:rect l="0" t="0" r="0" b="0"/>
            <a:pathLst>
              <a:path w="852" h="5">
                <a:moveTo>
                  <a:pt x="852" y="2"/>
                </a:moveTo>
                <a:lnTo>
                  <a:pt x="0" y="2"/>
                </a:lnTo>
              </a:path>
            </a:pathLst>
          </a:custGeom>
          <a:noFill/>
          <a:ln w="3175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48" name="path"/>
          <p:cNvSpPr/>
          <p:nvPr/>
        </p:nvSpPr>
        <p:spPr>
          <a:xfrm>
            <a:off x="1693164" y="3587432"/>
            <a:ext cx="539496" cy="3175"/>
          </a:xfrm>
          <a:custGeom>
            <a:avLst/>
            <a:gdLst/>
            <a:ahLst/>
            <a:cxnLst/>
            <a:rect l="0" t="0" r="0" b="0"/>
            <a:pathLst>
              <a:path w="849" h="5">
                <a:moveTo>
                  <a:pt x="849" y="2"/>
                </a:moveTo>
                <a:lnTo>
                  <a:pt x="0" y="2"/>
                </a:lnTo>
              </a:path>
            </a:pathLst>
          </a:custGeom>
          <a:noFill/>
          <a:ln w="3175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49" name="path"/>
          <p:cNvSpPr/>
          <p:nvPr/>
        </p:nvSpPr>
        <p:spPr>
          <a:xfrm>
            <a:off x="4937759" y="3590480"/>
            <a:ext cx="388620" cy="3175"/>
          </a:xfrm>
          <a:custGeom>
            <a:avLst/>
            <a:gdLst/>
            <a:ahLst/>
            <a:cxnLst/>
            <a:rect l="0" t="0" r="0" b="0"/>
            <a:pathLst>
              <a:path w="612" h="5">
                <a:moveTo>
                  <a:pt x="612" y="2"/>
                </a:moveTo>
                <a:lnTo>
                  <a:pt x="0" y="2"/>
                </a:lnTo>
              </a:path>
            </a:pathLst>
          </a:custGeom>
          <a:noFill/>
          <a:ln w="3175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50" name="path"/>
          <p:cNvSpPr/>
          <p:nvPr/>
        </p:nvSpPr>
        <p:spPr>
          <a:xfrm>
            <a:off x="1304543" y="3587432"/>
            <a:ext cx="388619" cy="3175"/>
          </a:xfrm>
          <a:custGeom>
            <a:avLst/>
            <a:gdLst/>
            <a:ahLst/>
            <a:cxnLst/>
            <a:rect l="0" t="0" r="0" b="0"/>
            <a:pathLst>
              <a:path w="611" h="5">
                <a:moveTo>
                  <a:pt x="611" y="2"/>
                </a:moveTo>
                <a:lnTo>
                  <a:pt x="0" y="2"/>
                </a:lnTo>
              </a:path>
            </a:pathLst>
          </a:custGeom>
          <a:noFill/>
          <a:ln w="3175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51" name="path"/>
          <p:cNvSpPr/>
          <p:nvPr/>
        </p:nvSpPr>
        <p:spPr>
          <a:xfrm>
            <a:off x="5865875" y="3587432"/>
            <a:ext cx="277367" cy="3175"/>
          </a:xfrm>
          <a:custGeom>
            <a:avLst/>
            <a:gdLst/>
            <a:ahLst/>
            <a:cxnLst/>
            <a:rect l="0" t="0" r="0" b="0"/>
            <a:pathLst>
              <a:path w="436" h="5">
                <a:moveTo>
                  <a:pt x="436" y="2"/>
                </a:moveTo>
                <a:lnTo>
                  <a:pt x="0" y="2"/>
                </a:lnTo>
              </a:path>
            </a:pathLst>
          </a:custGeom>
          <a:noFill/>
          <a:ln w="3175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52" name="path"/>
          <p:cNvSpPr/>
          <p:nvPr/>
        </p:nvSpPr>
        <p:spPr>
          <a:xfrm>
            <a:off x="2231136" y="3587432"/>
            <a:ext cx="277367" cy="3175"/>
          </a:xfrm>
          <a:custGeom>
            <a:avLst/>
            <a:gdLst/>
            <a:ahLst/>
            <a:cxnLst/>
            <a:rect l="0" t="0" r="0" b="0"/>
            <a:pathLst>
              <a:path w="436" h="5">
                <a:moveTo>
                  <a:pt x="436" y="2"/>
                </a:moveTo>
                <a:lnTo>
                  <a:pt x="0" y="2"/>
                </a:lnTo>
              </a:path>
            </a:pathLst>
          </a:custGeom>
          <a:noFill/>
          <a:ln w="3175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 360"/>
          <p:cNvGrpSpPr/>
          <p:nvPr/>
        </p:nvGrpSpPr>
        <p:grpSpPr>
          <a:xfrm rot="21600000">
            <a:off x="387095" y="4233671"/>
            <a:ext cx="11509247" cy="2183510"/>
            <a:chOff x="0" y="0"/>
            <a:chExt cx="11509247" cy="2183510"/>
          </a:xfrm>
        </p:grpSpPr>
        <p:pic>
          <p:nvPicPr>
            <p:cNvPr id="2353" name="picture 235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1509247" cy="2153411"/>
            </a:xfrm>
            <a:prstGeom prst="rect">
              <a:avLst/>
            </a:prstGeom>
          </p:spPr>
        </p:pic>
        <p:sp>
          <p:nvSpPr>
            <p:cNvPr id="2354" name="path"/>
            <p:cNvSpPr/>
            <p:nvPr/>
          </p:nvSpPr>
          <p:spPr>
            <a:xfrm>
              <a:off x="30861" y="1492376"/>
              <a:ext cx="584454" cy="691134"/>
            </a:xfrm>
            <a:custGeom>
              <a:avLst/>
              <a:gdLst/>
              <a:ahLst/>
              <a:cxnLst/>
              <a:rect l="0" t="0" r="0" b="0"/>
              <a:pathLst>
                <a:path w="920" h="1088">
                  <a:moveTo>
                    <a:pt x="15" y="72"/>
                  </a:moveTo>
                  <a:cubicBezTo>
                    <a:pt x="15" y="40"/>
                    <a:pt x="40" y="15"/>
                    <a:pt x="72" y="15"/>
                  </a:cubicBezTo>
                  <a:lnTo>
                    <a:pt x="847" y="15"/>
                  </a:lnTo>
                  <a:cubicBezTo>
                    <a:pt x="879" y="15"/>
                    <a:pt x="905" y="40"/>
                    <a:pt x="905" y="72"/>
                  </a:cubicBezTo>
                  <a:lnTo>
                    <a:pt x="905" y="1015"/>
                  </a:lnTo>
                  <a:cubicBezTo>
                    <a:pt x="905" y="1047"/>
                    <a:pt x="879" y="1073"/>
                    <a:pt x="847" y="1073"/>
                  </a:cubicBezTo>
                  <a:lnTo>
                    <a:pt x="72" y="1073"/>
                  </a:lnTo>
                  <a:cubicBezTo>
                    <a:pt x="40" y="1073"/>
                    <a:pt x="15" y="1047"/>
                    <a:pt x="15" y="1015"/>
                  </a:cubicBezTo>
                  <a:lnTo>
                    <a:pt x="15" y="72"/>
                  </a:lnTo>
                  <a:close/>
                </a:path>
              </a:pathLst>
            </a:custGeom>
            <a:noFill/>
            <a:ln w="19050" cap="flat">
              <a:solidFill>
                <a:srgbClr val="E46C0A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55" name="path"/>
            <p:cNvSpPr/>
            <p:nvPr/>
          </p:nvSpPr>
          <p:spPr>
            <a:xfrm>
              <a:off x="666368" y="1492376"/>
              <a:ext cx="537210" cy="691134"/>
            </a:xfrm>
            <a:custGeom>
              <a:avLst/>
              <a:gdLst/>
              <a:ahLst/>
              <a:cxnLst/>
              <a:rect l="0" t="0" r="0" b="0"/>
              <a:pathLst>
                <a:path w="846" h="1088">
                  <a:moveTo>
                    <a:pt x="15" y="68"/>
                  </a:moveTo>
                  <a:cubicBezTo>
                    <a:pt x="15" y="38"/>
                    <a:pt x="38" y="15"/>
                    <a:pt x="68" y="15"/>
                  </a:cubicBezTo>
                  <a:lnTo>
                    <a:pt x="778" y="15"/>
                  </a:lnTo>
                  <a:cubicBezTo>
                    <a:pt x="807" y="15"/>
                    <a:pt x="831" y="38"/>
                    <a:pt x="831" y="68"/>
                  </a:cubicBezTo>
                  <a:lnTo>
                    <a:pt x="831" y="1020"/>
                  </a:lnTo>
                  <a:cubicBezTo>
                    <a:pt x="831" y="1049"/>
                    <a:pt x="807" y="1073"/>
                    <a:pt x="778" y="1073"/>
                  </a:cubicBezTo>
                  <a:lnTo>
                    <a:pt x="68" y="1073"/>
                  </a:lnTo>
                  <a:cubicBezTo>
                    <a:pt x="38" y="1073"/>
                    <a:pt x="15" y="1049"/>
                    <a:pt x="15" y="1020"/>
                  </a:cubicBezTo>
                  <a:lnTo>
                    <a:pt x="15" y="68"/>
                  </a:lnTo>
                  <a:close/>
                </a:path>
              </a:pathLst>
            </a:custGeom>
            <a:noFill/>
            <a:ln w="19050" cap="flat">
              <a:solidFill>
                <a:srgbClr val="E46C0A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56" name="path"/>
            <p:cNvSpPr/>
            <p:nvPr/>
          </p:nvSpPr>
          <p:spPr>
            <a:xfrm>
              <a:off x="1254633" y="1492376"/>
              <a:ext cx="537210" cy="691134"/>
            </a:xfrm>
            <a:custGeom>
              <a:avLst/>
              <a:gdLst/>
              <a:ahLst/>
              <a:cxnLst/>
              <a:rect l="0" t="0" r="0" b="0"/>
              <a:pathLst>
                <a:path w="846" h="1088">
                  <a:moveTo>
                    <a:pt x="15" y="68"/>
                  </a:moveTo>
                  <a:cubicBezTo>
                    <a:pt x="15" y="38"/>
                    <a:pt x="38" y="15"/>
                    <a:pt x="68" y="15"/>
                  </a:cubicBezTo>
                  <a:lnTo>
                    <a:pt x="778" y="15"/>
                  </a:lnTo>
                  <a:cubicBezTo>
                    <a:pt x="807" y="15"/>
                    <a:pt x="831" y="38"/>
                    <a:pt x="831" y="68"/>
                  </a:cubicBezTo>
                  <a:lnTo>
                    <a:pt x="831" y="1020"/>
                  </a:lnTo>
                  <a:cubicBezTo>
                    <a:pt x="831" y="1049"/>
                    <a:pt x="807" y="1073"/>
                    <a:pt x="778" y="1073"/>
                  </a:cubicBezTo>
                  <a:lnTo>
                    <a:pt x="68" y="1073"/>
                  </a:lnTo>
                  <a:cubicBezTo>
                    <a:pt x="38" y="1073"/>
                    <a:pt x="15" y="1049"/>
                    <a:pt x="15" y="1020"/>
                  </a:cubicBezTo>
                  <a:lnTo>
                    <a:pt x="15" y="68"/>
                  </a:lnTo>
                  <a:close/>
                </a:path>
              </a:pathLst>
            </a:custGeom>
            <a:noFill/>
            <a:ln w="19050" cap="flat">
              <a:solidFill>
                <a:srgbClr val="E46C0A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357" name="textbox 2357"/>
          <p:cNvSpPr/>
          <p:nvPr/>
        </p:nvSpPr>
        <p:spPr>
          <a:xfrm>
            <a:off x="1064335" y="2329002"/>
            <a:ext cx="6076950" cy="1630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100" spc="-7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100" spc="-7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满足业务需求的情况下，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尽量降低主键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长度。</a:t>
            </a:r>
            <a:endParaRPr lang="en-US" altLang="en-US" sz="1400" dirty="0"/>
          </a:p>
          <a:p>
            <a:pPr algn="l" rtl="0" eaLnBrk="0">
              <a:lnSpc>
                <a:spcPct val="144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5000"/>
              </a:lnSpc>
              <a:spcBef>
                <a:spcPts val="425"/>
              </a:spcBef>
            </a:pPr>
            <a:r>
              <a:rPr sz="1100" spc="-6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100" spc="-6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 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插入数据时，尽量选择顺序插入，选择使用AUTO_INC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EMENT</a:t>
            </a:r>
            <a:r>
              <a:rPr sz="1400" spc="-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自增主键。</a:t>
            </a:r>
            <a:endParaRPr lang="en-US" altLang="en-US" sz="1400" dirty="0"/>
          </a:p>
          <a:p>
            <a:pPr algn="l" rtl="0" eaLnBrk="0">
              <a:lnSpc>
                <a:spcPct val="139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2000"/>
              </a:lnSpc>
              <a:spcBef>
                <a:spcPts val="430"/>
              </a:spcBef>
            </a:pPr>
            <a:r>
              <a:rPr sz="1100" spc="-5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100" spc="-5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尽量不要使用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UID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做主键或者是其他自然主键，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如身份证号。</a:t>
            </a:r>
            <a:endParaRPr lang="en-US" altLang="en-US" sz="1400" dirty="0"/>
          </a:p>
          <a:p>
            <a:pPr algn="l" rtl="0" eaLnBrk="0">
              <a:lnSpc>
                <a:spcPct val="144000"/>
              </a:lnSpc>
            </a:pPr>
            <a:endParaRPr lang="en-US" altLang="en-US" sz="1000" dirty="0"/>
          </a:p>
          <a:p>
            <a:pPr algn="l" rtl="0" eaLnBrk="0">
              <a:lnSpc>
                <a:spcPct val="117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2000"/>
              </a:lnSpc>
            </a:pP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100" spc="-2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 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业务操作时，避免对主键的修改。</a:t>
            </a:r>
            <a:endParaRPr lang="en-US" altLang="en-US" sz="1400" dirty="0"/>
          </a:p>
        </p:txBody>
      </p:sp>
      <p:pic>
        <p:nvPicPr>
          <p:cNvPr id="2358" name="picture 23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359" name="textbox 2359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sp>
        <p:nvSpPr>
          <p:cNvPr id="2360" name="textbox 2360"/>
          <p:cNvSpPr/>
          <p:nvPr/>
        </p:nvSpPr>
        <p:spPr>
          <a:xfrm>
            <a:off x="803581" y="1112723"/>
            <a:ext cx="1587500" cy="8813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spc="-5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主键优</a:t>
            </a:r>
            <a:r>
              <a:rPr sz="2000" spc="-3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2000" dirty="0"/>
          </a:p>
          <a:p>
            <a:pPr algn="l" rtl="0" eaLnBrk="0">
              <a:lnSpc>
                <a:spcPct val="184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13335" algn="l" rtl="0" eaLnBrk="0">
              <a:lnSpc>
                <a:spcPts val="1850"/>
              </a:lnSpc>
              <a:spcBef>
                <a:spcPts val="0"/>
              </a:spcBef>
            </a:pP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⚫</a:t>
            </a:r>
            <a:r>
              <a:rPr sz="1300" spc="40" dirty="0">
                <a:solidFill>
                  <a:srgbClr val="40404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  </a:t>
            </a:r>
            <a:r>
              <a:rPr sz="1500" spc="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主键设计</a:t>
            </a:r>
            <a:r>
              <a:rPr sz="1500" spc="1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sz="150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则</a:t>
            </a:r>
            <a:endParaRPr lang="en-US" altLang="en-US" sz="1500" dirty="0"/>
          </a:p>
        </p:txBody>
      </p:sp>
      <p:pic>
        <p:nvPicPr>
          <p:cNvPr id="2361" name="picture 23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362" name="picture 23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363" name="textbox 2363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362" name="group 362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364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65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366" name="picture 23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textbox 2367"/>
          <p:cNvSpPr/>
          <p:nvPr/>
        </p:nvSpPr>
        <p:spPr>
          <a:xfrm>
            <a:off x="5363157" y="2240458"/>
            <a:ext cx="1605280" cy="38430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lang="en-US" altLang="en-US" sz="100" dirty="0"/>
          </a:p>
          <a:p>
            <a:pPr marL="27305" algn="l" rtl="0" eaLnBrk="0">
              <a:lnSpc>
                <a:spcPct val="92000"/>
              </a:lnSpc>
            </a:pPr>
            <a:r>
              <a:rPr sz="32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</a:t>
            </a:r>
            <a:r>
              <a:rPr sz="320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32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</a:t>
            </a:r>
            <a:endParaRPr lang="en-US" altLang="en-US" sz="3200" dirty="0"/>
          </a:p>
          <a:p>
            <a:pPr marL="12700" algn="l" rtl="0" eaLnBrk="0">
              <a:lnSpc>
                <a:spcPts val="1840"/>
              </a:lnSpc>
              <a:spcBef>
                <a:spcPts val="157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插入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据</a:t>
            </a:r>
            <a:endParaRPr lang="en-US" altLang="en-US" sz="15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60"/>
              </a:lnSpc>
              <a:spcBef>
                <a:spcPts val="45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主键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3000"/>
              </a:lnSpc>
              <a:spcBef>
                <a:spcPts val="460"/>
              </a:spcBef>
            </a:pPr>
            <a:r>
              <a:rPr sz="1500" spc="8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8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order</a:t>
            </a:r>
            <a:r>
              <a:rPr sz="150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</a:t>
            </a:r>
            <a:r>
              <a:rPr sz="150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4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3000"/>
              </a:lnSpc>
              <a:spcBef>
                <a:spcPts val="450"/>
              </a:spcBef>
            </a:pP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group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45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70"/>
              </a:lnSpc>
              <a:spcBef>
                <a:spcPts val="460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limit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70"/>
              </a:lnSpc>
              <a:spcBef>
                <a:spcPts val="460"/>
              </a:spcBef>
            </a:pP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count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29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4000"/>
              </a:lnSpc>
              <a:spcBef>
                <a:spcPts val="5"/>
              </a:spcBef>
            </a:pP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update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</p:txBody>
      </p:sp>
      <p:grpSp>
        <p:nvGrpSpPr>
          <p:cNvPr id="364" name="group 364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2368" name="picture 236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2369" name="textbox 2369"/>
            <p:cNvSpPr/>
            <p:nvPr/>
          </p:nvSpPr>
          <p:spPr>
            <a:xfrm>
              <a:off x="-12700" y="-12700"/>
              <a:ext cx="1437005" cy="14579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marL="744855" algn="l" rtl="0" eaLnBrk="0">
                <a:lnSpc>
                  <a:spcPct val="86000"/>
                </a:lnSpc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0" name="table 2370"/>
          <p:cNvGraphicFramePr>
            <a:graphicFrameLocks noGrp="1"/>
          </p:cNvGraphicFramePr>
          <p:nvPr/>
        </p:nvGraphicFramePr>
        <p:xfrm>
          <a:off x="778700" y="2909252"/>
          <a:ext cx="10823575" cy="2912110"/>
        </p:xfrm>
        <a:graphic>
          <a:graphicData uri="http://schemas.openxmlformats.org/drawingml/2006/table">
            <a:tbl>
              <a:tblPr/>
              <a:tblGrid>
                <a:gridCol w="10823575"/>
              </a:tblGrid>
              <a:tr h="290893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sp>
        <p:nvSpPr>
          <p:cNvPr id="2371" name="textbox 2371"/>
          <p:cNvSpPr/>
          <p:nvPr/>
        </p:nvSpPr>
        <p:spPr>
          <a:xfrm>
            <a:off x="795544" y="1112723"/>
            <a:ext cx="10681334" cy="15500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9685" algn="l" rtl="0" eaLnBrk="0">
              <a:lnSpc>
                <a:spcPct val="82000"/>
              </a:lnSpc>
            </a:pP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</a:t>
            </a:r>
            <a:r>
              <a:rPr sz="2000" spc="-1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er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</a:t>
            </a:r>
            <a:endParaRPr lang="en-US" altLang="en-US" sz="2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marL="13335" algn="l" rtl="0" eaLnBrk="0">
              <a:lnSpc>
                <a:spcPct val="88000"/>
              </a:lnSpc>
              <a:spcBef>
                <a:spcPts val="420"/>
              </a:spcBef>
            </a:pP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通过表的索引或全表扫描，读取满足条件的数据行，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然后在排序缓冲区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中完成排序操作，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所有不是通过索</a:t>
            </a:r>
            <a:r>
              <a:rPr sz="14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</a:t>
            </a:r>
            <a:endParaRPr lang="en-US" altLang="en-US" sz="1400" dirty="0"/>
          </a:p>
          <a:p>
            <a:pPr marL="12700" algn="l" rtl="0" eaLnBrk="0">
              <a:lnSpc>
                <a:spcPct val="92000"/>
              </a:lnSpc>
              <a:spcBef>
                <a:spcPts val="1050"/>
              </a:spcBef>
            </a:pP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接返回排序结果的排序都叫</a:t>
            </a:r>
            <a:r>
              <a:rPr sz="14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排序。</a:t>
            </a:r>
            <a:endParaRPr lang="en-US" altLang="en-US" sz="1400" dirty="0"/>
          </a:p>
          <a:p>
            <a:pPr algn="l" rtl="0" eaLnBrk="0">
              <a:lnSpc>
                <a:spcPct val="108000"/>
              </a:lnSpc>
            </a:pPr>
            <a:endParaRPr lang="en-US" altLang="en-US" sz="1000" dirty="0"/>
          </a:p>
          <a:p>
            <a:pPr marL="13335" algn="l" rtl="0" eaLnBrk="0">
              <a:lnSpc>
                <a:spcPct val="88000"/>
              </a:lnSpc>
              <a:spcBef>
                <a:spcPts val="5"/>
              </a:spcBef>
            </a:pP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通过有序索引顺序扫描直接返回有序数据，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这种情况即为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</a:t>
            </a:r>
            <a:r>
              <a:rPr sz="1400" spc="-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，不需要额</a:t>
            </a:r>
            <a:r>
              <a:rPr sz="1400" spc="-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排序，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操作效率高。</a:t>
            </a:r>
            <a:endParaRPr lang="en-US" altLang="en-US" sz="1400" dirty="0"/>
          </a:p>
        </p:txBody>
      </p:sp>
      <p:pic>
        <p:nvPicPr>
          <p:cNvPr id="2372" name="picture 23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462295" y="2365502"/>
            <a:ext cx="999185" cy="275844"/>
          </a:xfrm>
          <a:prstGeom prst="rect">
            <a:avLst/>
          </a:prstGeom>
        </p:spPr>
      </p:pic>
      <p:pic>
        <p:nvPicPr>
          <p:cNvPr id="2373" name="picture 23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80212" y="2365502"/>
            <a:ext cx="1235494" cy="275844"/>
          </a:xfrm>
          <a:prstGeom prst="rect">
            <a:avLst/>
          </a:prstGeom>
        </p:spPr>
      </p:pic>
      <p:pic>
        <p:nvPicPr>
          <p:cNvPr id="2374" name="picture 23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620592" y="1682750"/>
            <a:ext cx="901433" cy="275844"/>
          </a:xfrm>
          <a:prstGeom prst="rect">
            <a:avLst/>
          </a:prstGeom>
        </p:spPr>
      </p:pic>
      <p:pic>
        <p:nvPicPr>
          <p:cNvPr id="2375" name="picture 23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81482" y="1682750"/>
            <a:ext cx="1337945" cy="275844"/>
          </a:xfrm>
          <a:prstGeom prst="rect">
            <a:avLst/>
          </a:prstGeom>
        </p:spPr>
      </p:pic>
      <p:pic>
        <p:nvPicPr>
          <p:cNvPr id="2376" name="picture 23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377" name="textbox 2377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378" name="picture 23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72337" y="5455920"/>
            <a:ext cx="6029198" cy="275844"/>
          </a:xfrm>
          <a:prstGeom prst="rect">
            <a:avLst/>
          </a:prstGeom>
        </p:spPr>
      </p:pic>
      <p:pic>
        <p:nvPicPr>
          <p:cNvPr id="2379" name="picture 23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72337" y="4023105"/>
            <a:ext cx="5184292" cy="275844"/>
          </a:xfrm>
          <a:prstGeom prst="rect">
            <a:avLst/>
          </a:prstGeom>
        </p:spPr>
      </p:pic>
      <p:pic>
        <p:nvPicPr>
          <p:cNvPr id="2380" name="picture 23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72337" y="3306445"/>
            <a:ext cx="5162295" cy="275844"/>
          </a:xfrm>
          <a:prstGeom prst="rect">
            <a:avLst/>
          </a:prstGeom>
        </p:spPr>
      </p:pic>
      <p:pic>
        <p:nvPicPr>
          <p:cNvPr id="2381" name="picture 23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72337" y="4739385"/>
            <a:ext cx="5162295" cy="275844"/>
          </a:xfrm>
          <a:prstGeom prst="rect">
            <a:avLst/>
          </a:prstGeom>
        </p:spPr>
      </p:pic>
      <p:pic>
        <p:nvPicPr>
          <p:cNvPr id="2382" name="picture 2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383" name="picture 238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72337" y="5135574"/>
            <a:ext cx="213360" cy="276148"/>
          </a:xfrm>
          <a:prstGeom prst="rect">
            <a:avLst/>
          </a:prstGeom>
        </p:spPr>
      </p:pic>
      <p:sp>
        <p:nvSpPr>
          <p:cNvPr id="2384" name="textbox 2384"/>
          <p:cNvSpPr/>
          <p:nvPr/>
        </p:nvSpPr>
        <p:spPr>
          <a:xfrm>
            <a:off x="968814" y="5122874"/>
            <a:ext cx="3438525" cy="3200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5000"/>
              </a:lnSpc>
            </a:pPr>
            <a:endParaRPr lang="en-US" altLang="en-US" sz="500" dirty="0"/>
          </a:p>
          <a:p>
            <a:pPr marL="12700" algn="l" rtl="0" eaLnBrk="0">
              <a:lnSpc>
                <a:spcPct val="97000"/>
              </a:lnSpc>
              <a:spcBef>
                <a:spcPts val="5"/>
              </a:spcBef>
            </a:pPr>
            <a:r>
              <a:rPr sz="1400" spc="-2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创建索引后，根据</a:t>
            </a:r>
            <a:r>
              <a:rPr sz="1400" spc="-2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</a:t>
            </a:r>
            <a:r>
              <a:rPr sz="1400" spc="-2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进行降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序排序</a:t>
            </a:r>
            <a:endParaRPr lang="en-US" altLang="en-US" sz="1400" dirty="0"/>
          </a:p>
        </p:txBody>
      </p:sp>
      <p:pic>
        <p:nvPicPr>
          <p:cNvPr id="2385" name="picture 238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2383619" y="5135574"/>
            <a:ext cx="1011199" cy="276148"/>
          </a:xfrm>
          <a:prstGeom prst="rect">
            <a:avLst/>
          </a:prstGeom>
        </p:spPr>
      </p:pic>
      <p:pic>
        <p:nvPicPr>
          <p:cNvPr id="2386" name="picture 238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72337" y="4419345"/>
            <a:ext cx="213360" cy="275844"/>
          </a:xfrm>
          <a:prstGeom prst="rect">
            <a:avLst/>
          </a:prstGeom>
        </p:spPr>
      </p:pic>
      <p:sp>
        <p:nvSpPr>
          <p:cNvPr id="2387" name="textbox 2387"/>
          <p:cNvSpPr/>
          <p:nvPr/>
        </p:nvSpPr>
        <p:spPr>
          <a:xfrm>
            <a:off x="968814" y="4406645"/>
            <a:ext cx="3438525" cy="3194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5000"/>
              </a:lnSpc>
            </a:pPr>
            <a:endParaRPr lang="en-US" altLang="en-US" sz="500" dirty="0"/>
          </a:p>
          <a:p>
            <a:pPr marL="12700" algn="l" rtl="0" eaLnBrk="0">
              <a:lnSpc>
                <a:spcPct val="97000"/>
              </a:lnSpc>
              <a:spcBef>
                <a:spcPts val="5"/>
              </a:spcBef>
            </a:pPr>
            <a:r>
              <a:rPr sz="1400" spc="-2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创建索引后，根据</a:t>
            </a:r>
            <a:r>
              <a:rPr sz="1400" spc="-2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</a:t>
            </a:r>
            <a:r>
              <a:rPr sz="1400" spc="-2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进行升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序排序</a:t>
            </a:r>
            <a:endParaRPr lang="en-US" altLang="en-US" sz="1400" dirty="0"/>
          </a:p>
        </p:txBody>
      </p:sp>
      <p:pic>
        <p:nvPicPr>
          <p:cNvPr id="2388" name="picture 238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2383619" y="4419345"/>
            <a:ext cx="1011199" cy="275844"/>
          </a:xfrm>
          <a:prstGeom prst="rect">
            <a:avLst/>
          </a:prstGeom>
        </p:spPr>
      </p:pic>
      <p:pic>
        <p:nvPicPr>
          <p:cNvPr id="2389" name="picture 238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390" name="textbox 2390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pic>
        <p:nvPicPr>
          <p:cNvPr id="2391" name="picture 23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72337" y="2986404"/>
            <a:ext cx="213360" cy="275844"/>
          </a:xfrm>
          <a:prstGeom prst="rect">
            <a:avLst/>
          </a:prstGeom>
        </p:spPr>
      </p:pic>
      <p:sp>
        <p:nvSpPr>
          <p:cNvPr id="2392" name="textbox 2392"/>
          <p:cNvSpPr/>
          <p:nvPr/>
        </p:nvSpPr>
        <p:spPr>
          <a:xfrm>
            <a:off x="968814" y="3040754"/>
            <a:ext cx="3437254" cy="233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400" spc="1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没有创建索引时，根据</a:t>
            </a:r>
            <a:r>
              <a:rPr sz="1400" spc="1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进行排序</a:t>
            </a:r>
            <a:endParaRPr lang="en-US" altLang="en-US" sz="1400" dirty="0"/>
          </a:p>
        </p:txBody>
      </p:sp>
      <p:grpSp>
        <p:nvGrpSpPr>
          <p:cNvPr id="366" name="group 36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393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94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395" name="picture 239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2396" name="picture 23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72337" y="3702684"/>
            <a:ext cx="213360" cy="275844"/>
          </a:xfrm>
          <a:prstGeom prst="rect">
            <a:avLst/>
          </a:prstGeom>
        </p:spPr>
      </p:pic>
      <p:sp>
        <p:nvSpPr>
          <p:cNvPr id="2397" name="textbox 2397"/>
          <p:cNvSpPr/>
          <p:nvPr/>
        </p:nvSpPr>
        <p:spPr>
          <a:xfrm>
            <a:off x="968814" y="3757035"/>
            <a:ext cx="736600" cy="2349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1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建索引</a:t>
            </a:r>
            <a:endParaRPr lang="en-US" altLang="en-US" sz="1400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98" name="table 2398"/>
          <p:cNvGraphicFramePr>
            <a:graphicFrameLocks noGrp="1"/>
          </p:cNvGraphicFramePr>
          <p:nvPr/>
        </p:nvGraphicFramePr>
        <p:xfrm>
          <a:off x="778700" y="1676336"/>
          <a:ext cx="10823575" cy="2188210"/>
        </p:xfrm>
        <a:graphic>
          <a:graphicData uri="http://schemas.openxmlformats.org/drawingml/2006/table">
            <a:tbl>
              <a:tblPr/>
              <a:tblGrid>
                <a:gridCol w="10823575"/>
              </a:tblGrid>
              <a:tr h="218503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pic>
        <p:nvPicPr>
          <p:cNvPr id="2399" name="picture 23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400" name="textbox 2400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401" name="picture 24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72337" y="3506723"/>
            <a:ext cx="5968872" cy="275844"/>
          </a:xfrm>
          <a:prstGeom prst="rect">
            <a:avLst/>
          </a:prstGeom>
        </p:spPr>
      </p:pic>
      <p:pic>
        <p:nvPicPr>
          <p:cNvPr id="2402" name="picture 24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72337" y="2073910"/>
            <a:ext cx="5968872" cy="275844"/>
          </a:xfrm>
          <a:prstGeom prst="rect">
            <a:avLst/>
          </a:prstGeom>
        </p:spPr>
      </p:pic>
      <p:pic>
        <p:nvPicPr>
          <p:cNvPr id="2403" name="picture 24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72337" y="2790190"/>
            <a:ext cx="5950711" cy="275844"/>
          </a:xfrm>
          <a:prstGeom prst="rect">
            <a:avLst/>
          </a:prstGeom>
        </p:spPr>
      </p:pic>
      <p:pic>
        <p:nvPicPr>
          <p:cNvPr id="2404" name="picture 24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405" name="picture 24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72337" y="3186125"/>
            <a:ext cx="213360" cy="276148"/>
          </a:xfrm>
          <a:prstGeom prst="rect">
            <a:avLst/>
          </a:prstGeom>
        </p:spPr>
      </p:pic>
      <p:sp>
        <p:nvSpPr>
          <p:cNvPr id="2406" name="textbox 2406"/>
          <p:cNvSpPr/>
          <p:nvPr/>
        </p:nvSpPr>
        <p:spPr>
          <a:xfrm>
            <a:off x="968818" y="3173425"/>
            <a:ext cx="3615690" cy="3200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lang="en-US" altLang="en-US" sz="500" dirty="0"/>
          </a:p>
          <a:p>
            <a:pPr marL="12700" algn="l" rtl="0" eaLnBrk="0">
              <a:lnSpc>
                <a:spcPct val="98000"/>
              </a:lnSpc>
              <a:spcBef>
                <a:spcPts val="5"/>
              </a:spcBef>
            </a:pPr>
            <a:r>
              <a:rPr sz="1400" spc="-4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</a:t>
            </a:r>
            <a:r>
              <a:rPr sz="1400" spc="-4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</a:t>
            </a:r>
            <a:r>
              <a:rPr sz="1400" spc="-4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进行降序一个升序，</a:t>
            </a:r>
            <a:r>
              <a:rPr sz="1400" spc="-4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4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一个降</a:t>
            </a:r>
            <a:r>
              <a:rPr sz="1400" spc="-3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序</a:t>
            </a:r>
            <a:endParaRPr lang="en-US" altLang="en-US" sz="1400" dirty="0"/>
          </a:p>
        </p:txBody>
      </p:sp>
      <p:pic>
        <p:nvPicPr>
          <p:cNvPr id="2407" name="picture 24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26678" y="3186125"/>
            <a:ext cx="1014222" cy="276148"/>
          </a:xfrm>
          <a:prstGeom prst="rect">
            <a:avLst/>
          </a:prstGeom>
        </p:spPr>
      </p:pic>
      <p:pic>
        <p:nvPicPr>
          <p:cNvPr id="2408" name="picture 24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72337" y="1753565"/>
            <a:ext cx="213360" cy="276148"/>
          </a:xfrm>
          <a:prstGeom prst="rect">
            <a:avLst/>
          </a:prstGeom>
        </p:spPr>
      </p:pic>
      <p:sp>
        <p:nvSpPr>
          <p:cNvPr id="2409" name="textbox 2409"/>
          <p:cNvSpPr/>
          <p:nvPr/>
        </p:nvSpPr>
        <p:spPr>
          <a:xfrm>
            <a:off x="968814" y="1740865"/>
            <a:ext cx="3615054" cy="3200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5000"/>
              </a:lnSpc>
            </a:pPr>
            <a:endParaRPr lang="en-US" altLang="en-US" sz="500" dirty="0"/>
          </a:p>
          <a:p>
            <a:pPr marL="12700" algn="l" rtl="0" eaLnBrk="0">
              <a:lnSpc>
                <a:spcPct val="97000"/>
              </a:lnSpc>
              <a:spcBef>
                <a:spcPts val="5"/>
              </a:spcBef>
            </a:pPr>
            <a:r>
              <a:rPr sz="1400" spc="-4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</a:t>
            </a:r>
            <a:r>
              <a:rPr sz="1400" spc="-4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</a:t>
            </a:r>
            <a:r>
              <a:rPr sz="1400" spc="-4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进行降序一个升序，</a:t>
            </a:r>
            <a:r>
              <a:rPr sz="1400" spc="-4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spc="-4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一个降</a:t>
            </a:r>
            <a:r>
              <a:rPr sz="1400" spc="-3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序</a:t>
            </a:r>
            <a:endParaRPr lang="en-US" altLang="en-US" sz="1400" dirty="0"/>
          </a:p>
        </p:txBody>
      </p:sp>
      <p:pic>
        <p:nvPicPr>
          <p:cNvPr id="2410" name="picture 24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26979" y="1753565"/>
            <a:ext cx="1014222" cy="276148"/>
          </a:xfrm>
          <a:prstGeom prst="rect">
            <a:avLst/>
          </a:prstGeom>
        </p:spPr>
      </p:pic>
      <p:pic>
        <p:nvPicPr>
          <p:cNvPr id="2411" name="picture 24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graphicFrame>
        <p:nvGraphicFramePr>
          <p:cNvPr id="2412" name="table 2412"/>
          <p:cNvGraphicFramePr>
            <a:graphicFrameLocks noGrp="1"/>
          </p:cNvGraphicFramePr>
          <p:nvPr/>
        </p:nvGraphicFramePr>
        <p:xfrm>
          <a:off x="2980689" y="5830570"/>
          <a:ext cx="1313814" cy="622299"/>
        </p:xfrm>
        <a:graphic>
          <a:graphicData uri="http://schemas.openxmlformats.org/drawingml/2006/table">
            <a:tbl>
              <a:tblPr/>
              <a:tblGrid>
                <a:gridCol w="657859"/>
                <a:gridCol w="655955"/>
              </a:tblGrid>
              <a:tr h="31368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9000"/>
                        </a:lnSpc>
                      </a:pPr>
                      <a:endParaRPr lang="en-US" altLang="en-US" sz="300" dirty="0"/>
                    </a:p>
                    <a:p>
                      <a:pPr marL="28384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18</a:t>
                      </a:r>
                      <a:endParaRPr lang="en-US" altLang="en-US" sz="900" dirty="0"/>
                    </a:p>
                    <a:p>
                      <a:pPr algn="l" rtl="0" eaLnBrk="0">
                        <a:lnSpc>
                          <a:spcPct val="122000"/>
                        </a:lnSpc>
                      </a:pPr>
                      <a:endParaRPr lang="en-US" altLang="en-US" sz="200" dirty="0"/>
                    </a:p>
                    <a:p>
                      <a:pPr marL="2476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300" dirty="0"/>
                    </a:p>
                    <a:p>
                      <a:pPr marL="27368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0</a:t>
                      </a:r>
                      <a:endParaRPr lang="en-US" altLang="en-US" sz="900" dirty="0"/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200" dirty="0"/>
                    </a:p>
                    <a:p>
                      <a:pPr marL="17780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6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700" dirty="0"/>
                    </a:p>
                    <a:p>
                      <a:pPr marL="31305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700" dirty="0"/>
                    </a:p>
                    <a:p>
                      <a:pPr marL="30162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13" name="table 2413"/>
          <p:cNvGraphicFramePr>
            <a:graphicFrameLocks noGrp="1"/>
          </p:cNvGraphicFramePr>
          <p:nvPr/>
        </p:nvGraphicFramePr>
        <p:xfrm>
          <a:off x="8348217" y="4410202"/>
          <a:ext cx="1315719" cy="620395"/>
        </p:xfrm>
        <a:graphic>
          <a:graphicData uri="http://schemas.openxmlformats.org/drawingml/2006/table">
            <a:tbl>
              <a:tblPr/>
              <a:tblGrid>
                <a:gridCol w="657859"/>
                <a:gridCol w="657859"/>
              </a:tblGrid>
              <a:tr h="3092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2000"/>
                        </a:lnSpc>
                      </a:pPr>
                      <a:endParaRPr lang="en-US" altLang="en-US" sz="300" dirty="0"/>
                    </a:p>
                    <a:p>
                      <a:pPr marL="28130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900" dirty="0"/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200" dirty="0"/>
                    </a:p>
                    <a:p>
                      <a:pPr marL="26670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300" dirty="0"/>
                    </a:p>
                    <a:p>
                      <a:pPr marL="274320" algn="l" rtl="0" eaLnBrk="0">
                        <a:lnSpc>
                          <a:spcPct val="73000"/>
                        </a:lnSpc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900" dirty="0"/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200" dirty="0"/>
                    </a:p>
                    <a:p>
                      <a:pPr marL="1968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308610" algn="l" rtl="0" eaLnBrk="0">
                        <a:lnSpc>
                          <a:spcPct val="73000"/>
                        </a:lnSpc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7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300990" algn="l" rtl="0" eaLnBrk="0">
                        <a:lnSpc>
                          <a:spcPct val="73000"/>
                        </a:lnSpc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14" name="table 2414"/>
          <p:cNvGraphicFramePr>
            <a:graphicFrameLocks noGrp="1"/>
          </p:cNvGraphicFramePr>
          <p:nvPr/>
        </p:nvGraphicFramePr>
        <p:xfrm>
          <a:off x="8348217" y="5836666"/>
          <a:ext cx="1315719" cy="620395"/>
        </p:xfrm>
        <a:graphic>
          <a:graphicData uri="http://schemas.openxmlformats.org/drawingml/2006/table">
            <a:tbl>
              <a:tblPr/>
              <a:tblGrid>
                <a:gridCol w="657859"/>
                <a:gridCol w="657859"/>
              </a:tblGrid>
              <a:tr h="3092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300" dirty="0"/>
                    </a:p>
                    <a:p>
                      <a:pPr marL="28130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900" dirty="0"/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200" dirty="0"/>
                    </a:p>
                    <a:p>
                      <a:pPr marL="26670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300" dirty="0"/>
                    </a:p>
                    <a:p>
                      <a:pPr marL="274320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900" dirty="0"/>
                    </a:p>
                    <a:p>
                      <a:pPr algn="l" rtl="0" eaLnBrk="0">
                        <a:lnSpc>
                          <a:spcPct val="122000"/>
                        </a:lnSpc>
                      </a:pPr>
                      <a:endParaRPr lang="en-US" altLang="en-US" sz="200" dirty="0"/>
                    </a:p>
                    <a:p>
                      <a:pPr marL="1968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700" dirty="0"/>
                    </a:p>
                    <a:p>
                      <a:pPr marL="308610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7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700" dirty="0"/>
                    </a:p>
                    <a:p>
                      <a:pPr marL="30099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sp>
        <p:nvSpPr>
          <p:cNvPr id="2415" name="path"/>
          <p:cNvSpPr/>
          <p:nvPr/>
        </p:nvSpPr>
        <p:spPr>
          <a:xfrm>
            <a:off x="4282185" y="4410455"/>
            <a:ext cx="12700" cy="304800"/>
          </a:xfrm>
          <a:custGeom>
            <a:avLst/>
            <a:gdLst/>
            <a:ahLst/>
            <a:cxnLst/>
            <a:rect l="0" t="0" r="0" b="0"/>
            <a:pathLst>
              <a:path w="20" h="480">
                <a:moveTo>
                  <a:pt x="10" y="480"/>
                </a:moveTo>
                <a:lnTo>
                  <a:pt x="10" y="0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2416" name="table 2416"/>
          <p:cNvGraphicFramePr>
            <a:graphicFrameLocks noGrp="1"/>
          </p:cNvGraphicFramePr>
          <p:nvPr/>
        </p:nvGraphicFramePr>
        <p:xfrm>
          <a:off x="2980689" y="4404105"/>
          <a:ext cx="1315085" cy="620395"/>
        </p:xfrm>
        <a:graphic>
          <a:graphicData uri="http://schemas.openxmlformats.org/drawingml/2006/table">
            <a:tbl>
              <a:tblPr/>
              <a:tblGrid>
                <a:gridCol w="657859"/>
                <a:gridCol w="657225"/>
              </a:tblGrid>
              <a:tr h="31305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8000"/>
                        </a:lnSpc>
                      </a:pPr>
                      <a:endParaRPr lang="en-US" altLang="en-US" sz="300" dirty="0"/>
                    </a:p>
                    <a:p>
                      <a:pPr marL="28384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18</a:t>
                      </a:r>
                      <a:endParaRPr lang="en-US" altLang="en-US" sz="900" dirty="0"/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200" dirty="0"/>
                    </a:p>
                    <a:p>
                      <a:pPr marL="2476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300" dirty="0"/>
                    </a:p>
                    <a:p>
                      <a:pPr marL="27368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0</a:t>
                      </a:r>
                      <a:endParaRPr lang="en-US" altLang="en-US" sz="900" dirty="0"/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200" dirty="0"/>
                    </a:p>
                    <a:p>
                      <a:pPr marL="17780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3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700" dirty="0"/>
                    </a:p>
                    <a:p>
                      <a:pPr marL="31305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700" dirty="0"/>
                    </a:p>
                    <a:p>
                      <a:pPr marL="30416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sp>
        <p:nvSpPr>
          <p:cNvPr id="2417" name="path"/>
          <p:cNvSpPr/>
          <p:nvPr/>
        </p:nvSpPr>
        <p:spPr>
          <a:xfrm>
            <a:off x="11353545" y="4415028"/>
            <a:ext cx="12700" cy="304800"/>
          </a:xfrm>
          <a:custGeom>
            <a:avLst/>
            <a:gdLst/>
            <a:ahLst/>
            <a:cxnLst/>
            <a:rect l="0" t="0" r="0" b="0"/>
            <a:pathLst>
              <a:path w="20" h="480">
                <a:moveTo>
                  <a:pt x="10" y="480"/>
                </a:moveTo>
                <a:lnTo>
                  <a:pt x="10" y="0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2418" name="table 2418"/>
          <p:cNvGraphicFramePr>
            <a:graphicFrameLocks noGrp="1"/>
          </p:cNvGraphicFramePr>
          <p:nvPr/>
        </p:nvGraphicFramePr>
        <p:xfrm>
          <a:off x="10052050" y="4408678"/>
          <a:ext cx="1315084" cy="620395"/>
        </p:xfrm>
        <a:graphic>
          <a:graphicData uri="http://schemas.openxmlformats.org/drawingml/2006/table">
            <a:tbl>
              <a:tblPr/>
              <a:tblGrid>
                <a:gridCol w="657225"/>
                <a:gridCol w="657859"/>
              </a:tblGrid>
              <a:tr h="311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300" dirty="0"/>
                    </a:p>
                    <a:p>
                      <a:pPr marL="280670" algn="l" rtl="0" eaLnBrk="0">
                        <a:lnSpc>
                          <a:spcPct val="73000"/>
                        </a:lnSpc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900" dirty="0"/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200" dirty="0"/>
                    </a:p>
                    <a:p>
                      <a:pPr marL="2603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300" dirty="0"/>
                    </a:p>
                    <a:p>
                      <a:pPr marL="27495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0</a:t>
                      </a:r>
                      <a:endParaRPr lang="en-US" altLang="en-US" sz="900" dirty="0"/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200" dirty="0"/>
                    </a:p>
                    <a:p>
                      <a:pPr marL="1968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0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309245" algn="l" rtl="0" eaLnBrk="0">
                        <a:lnSpc>
                          <a:spcPct val="73000"/>
                        </a:lnSpc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700" dirty="0"/>
                    </a:p>
                    <a:p>
                      <a:pPr marL="28003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10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sp>
        <p:nvSpPr>
          <p:cNvPr id="2419" name="path"/>
          <p:cNvSpPr/>
          <p:nvPr/>
        </p:nvSpPr>
        <p:spPr>
          <a:xfrm>
            <a:off x="11353545" y="5841491"/>
            <a:ext cx="12700" cy="304800"/>
          </a:xfrm>
          <a:custGeom>
            <a:avLst/>
            <a:gdLst/>
            <a:ahLst/>
            <a:cxnLst/>
            <a:rect l="0" t="0" r="0" b="0"/>
            <a:pathLst>
              <a:path w="20" h="480">
                <a:moveTo>
                  <a:pt x="10" y="480"/>
                </a:moveTo>
                <a:lnTo>
                  <a:pt x="10" y="0"/>
                </a:lnTo>
              </a:path>
            </a:pathLst>
          </a:custGeom>
          <a:noFill/>
          <a:ln w="12700" cap="flat">
            <a:solidFill>
              <a:srgbClr val="AD2B2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2420" name="table 2420"/>
          <p:cNvGraphicFramePr>
            <a:graphicFrameLocks noGrp="1"/>
          </p:cNvGraphicFramePr>
          <p:nvPr/>
        </p:nvGraphicFramePr>
        <p:xfrm>
          <a:off x="10052050" y="5835141"/>
          <a:ext cx="1315084" cy="620395"/>
        </p:xfrm>
        <a:graphic>
          <a:graphicData uri="http://schemas.openxmlformats.org/drawingml/2006/table">
            <a:tbl>
              <a:tblPr/>
              <a:tblGrid>
                <a:gridCol w="657225"/>
                <a:gridCol w="657859"/>
              </a:tblGrid>
              <a:tr h="311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300" dirty="0"/>
                    </a:p>
                    <a:p>
                      <a:pPr marL="280670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900" dirty="0"/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200" dirty="0"/>
                    </a:p>
                    <a:p>
                      <a:pPr marL="2603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300" dirty="0"/>
                    </a:p>
                    <a:p>
                      <a:pPr marL="27495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0</a:t>
                      </a:r>
                      <a:endParaRPr lang="en-US" altLang="en-US" sz="900" dirty="0"/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200" dirty="0"/>
                    </a:p>
                    <a:p>
                      <a:pPr marL="1968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0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700" dirty="0"/>
                    </a:p>
                    <a:p>
                      <a:pPr marL="30924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700" dirty="0"/>
                    </a:p>
                    <a:p>
                      <a:pPr marL="28003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10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21" name="table 2421"/>
          <p:cNvGraphicFramePr>
            <a:graphicFrameLocks noGrp="1"/>
          </p:cNvGraphicFramePr>
          <p:nvPr/>
        </p:nvGraphicFramePr>
        <p:xfrm>
          <a:off x="4704333" y="4404105"/>
          <a:ext cx="1316990" cy="619125"/>
        </p:xfrm>
        <a:graphic>
          <a:graphicData uri="http://schemas.openxmlformats.org/drawingml/2006/table">
            <a:tbl>
              <a:tblPr/>
              <a:tblGrid>
                <a:gridCol w="657859"/>
                <a:gridCol w="659130"/>
              </a:tblGrid>
              <a:tr h="3086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300" dirty="0"/>
                    </a:p>
                    <a:p>
                      <a:pPr marL="283210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900" dirty="0"/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200" dirty="0"/>
                    </a:p>
                    <a:p>
                      <a:pPr marL="2730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2000"/>
                        </a:lnSpc>
                      </a:pPr>
                      <a:endParaRPr lang="en-US" altLang="en-US" sz="300" dirty="0"/>
                    </a:p>
                    <a:p>
                      <a:pPr marL="27622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900" dirty="0"/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200" dirty="0"/>
                    </a:p>
                    <a:p>
                      <a:pPr marL="20320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5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309245" algn="l" rtl="0" eaLnBrk="0">
                        <a:lnSpc>
                          <a:spcPct val="73000"/>
                        </a:lnSpc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700" dirty="0"/>
                    </a:p>
                    <a:p>
                      <a:pPr marL="30035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22" name="table 2422"/>
          <p:cNvGraphicFramePr>
            <a:graphicFrameLocks noGrp="1"/>
          </p:cNvGraphicFramePr>
          <p:nvPr/>
        </p:nvGraphicFramePr>
        <p:xfrm>
          <a:off x="4704333" y="5830570"/>
          <a:ext cx="1316990" cy="619124"/>
        </p:xfrm>
        <a:graphic>
          <a:graphicData uri="http://schemas.openxmlformats.org/drawingml/2006/table">
            <a:tbl>
              <a:tblPr/>
              <a:tblGrid>
                <a:gridCol w="657859"/>
                <a:gridCol w="659130"/>
              </a:tblGrid>
              <a:tr h="3086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300" dirty="0"/>
                    </a:p>
                    <a:p>
                      <a:pPr marL="28194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900" dirty="0"/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200" dirty="0"/>
                    </a:p>
                    <a:p>
                      <a:pPr marL="2730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7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300" dirty="0"/>
                    </a:p>
                    <a:p>
                      <a:pPr marL="27622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900" dirty="0"/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200" dirty="0"/>
                    </a:p>
                    <a:p>
                      <a:pPr marL="20320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5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700" dirty="0"/>
                    </a:p>
                    <a:p>
                      <a:pPr marL="30797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700" dirty="0"/>
                    </a:p>
                    <a:p>
                      <a:pPr marL="30035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23" name="table 2423"/>
          <p:cNvGraphicFramePr>
            <a:graphicFrameLocks noGrp="1"/>
          </p:cNvGraphicFramePr>
          <p:nvPr/>
        </p:nvGraphicFramePr>
        <p:xfrm>
          <a:off x="6379209" y="4404105"/>
          <a:ext cx="1310640" cy="620395"/>
        </p:xfrm>
        <a:graphic>
          <a:graphicData uri="http://schemas.openxmlformats.org/drawingml/2006/table">
            <a:tbl>
              <a:tblPr/>
              <a:tblGrid>
                <a:gridCol w="664209"/>
                <a:gridCol w="646430"/>
              </a:tblGrid>
              <a:tr h="3092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300" dirty="0"/>
                    </a:p>
                    <a:p>
                      <a:pPr marL="28384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900" dirty="0"/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200" dirty="0"/>
                    </a:p>
                    <a:p>
                      <a:pPr marL="2984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7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2000"/>
                        </a:lnSpc>
                      </a:pPr>
                      <a:endParaRPr lang="en-US" altLang="en-US" sz="300" dirty="0"/>
                    </a:p>
                    <a:p>
                      <a:pPr marL="26987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7</a:t>
                      </a:r>
                      <a:endParaRPr lang="en-US" altLang="en-US" sz="900" dirty="0"/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200" dirty="0"/>
                    </a:p>
                    <a:p>
                      <a:pPr marL="13970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700" dirty="0"/>
                    </a:p>
                    <a:p>
                      <a:pPr marL="31496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297180" algn="l" rtl="0" eaLnBrk="0">
                        <a:lnSpc>
                          <a:spcPct val="73000"/>
                        </a:lnSpc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24" name="table 2424"/>
          <p:cNvGraphicFramePr>
            <a:graphicFrameLocks noGrp="1"/>
          </p:cNvGraphicFramePr>
          <p:nvPr/>
        </p:nvGraphicFramePr>
        <p:xfrm>
          <a:off x="6379209" y="5830570"/>
          <a:ext cx="1310640" cy="620395"/>
        </p:xfrm>
        <a:graphic>
          <a:graphicData uri="http://schemas.openxmlformats.org/drawingml/2006/table">
            <a:tbl>
              <a:tblPr/>
              <a:tblGrid>
                <a:gridCol w="664209"/>
                <a:gridCol w="646430"/>
              </a:tblGrid>
              <a:tr h="3092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300" dirty="0"/>
                    </a:p>
                    <a:p>
                      <a:pPr marL="28384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900" dirty="0"/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200" dirty="0"/>
                    </a:p>
                    <a:p>
                      <a:pPr marL="2984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300" dirty="0"/>
                    </a:p>
                    <a:p>
                      <a:pPr marL="26987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7</a:t>
                      </a:r>
                      <a:endParaRPr lang="en-US" altLang="en-US" sz="900" dirty="0"/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200" dirty="0"/>
                    </a:p>
                    <a:p>
                      <a:pPr marL="13970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1779999000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D2B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700" dirty="0"/>
                    </a:p>
                    <a:p>
                      <a:pPr marL="31559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700" dirty="0"/>
                    </a:p>
                    <a:p>
                      <a:pPr marL="29718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sp>
        <p:nvSpPr>
          <p:cNvPr id="2425" name="textbox 2425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aphicFrame>
        <p:nvGraphicFramePr>
          <p:cNvPr id="2426" name="table 2426"/>
          <p:cNvGraphicFramePr>
            <a:graphicFrameLocks noGrp="1"/>
          </p:cNvGraphicFramePr>
          <p:nvPr/>
        </p:nvGraphicFramePr>
        <p:xfrm>
          <a:off x="831913" y="5917501"/>
          <a:ext cx="1984375" cy="316865"/>
        </p:xfrm>
        <a:graphic>
          <a:graphicData uri="http://schemas.openxmlformats.org/drawingml/2006/table">
            <a:tbl>
              <a:tblPr/>
              <a:tblGrid>
                <a:gridCol w="1984375"/>
              </a:tblGrid>
              <a:tr h="3073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27" name="table 2427"/>
          <p:cNvGraphicFramePr>
            <a:graphicFrameLocks noGrp="1"/>
          </p:cNvGraphicFramePr>
          <p:nvPr/>
        </p:nvGraphicFramePr>
        <p:xfrm>
          <a:off x="831913" y="4491037"/>
          <a:ext cx="1882139" cy="316864"/>
        </p:xfrm>
        <a:graphic>
          <a:graphicData uri="http://schemas.openxmlformats.org/drawingml/2006/table">
            <a:tbl>
              <a:tblPr/>
              <a:tblGrid>
                <a:gridCol w="1882139"/>
              </a:tblGrid>
              <a:tr h="3073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28" name="picture 24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928725" y="5921349"/>
            <a:ext cx="1854580" cy="276148"/>
          </a:xfrm>
          <a:prstGeom prst="rect">
            <a:avLst/>
          </a:prstGeom>
        </p:spPr>
      </p:pic>
      <p:pic>
        <p:nvPicPr>
          <p:cNvPr id="2429" name="picture 24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28725" y="4494910"/>
            <a:ext cx="1751457" cy="275844"/>
          </a:xfrm>
          <a:prstGeom prst="rect">
            <a:avLst/>
          </a:prstGeom>
        </p:spPr>
      </p:pic>
      <p:sp>
        <p:nvSpPr>
          <p:cNvPr id="2430" name="textbox 2430"/>
          <p:cNvSpPr/>
          <p:nvPr/>
        </p:nvSpPr>
        <p:spPr>
          <a:xfrm>
            <a:off x="802563" y="1112723"/>
            <a:ext cx="1551305" cy="2768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2000"/>
              </a:lnSpc>
            </a:pP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</a:t>
            </a:r>
            <a:r>
              <a:rPr sz="2000" spc="-1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er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</a:t>
            </a:r>
            <a:endParaRPr lang="en-US" altLang="en-US" sz="2000" dirty="0"/>
          </a:p>
        </p:txBody>
      </p:sp>
      <p:grpSp>
        <p:nvGrpSpPr>
          <p:cNvPr id="368" name="group 368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431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432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433" name="picture 24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2434" name="picture 24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72337" y="2470150"/>
            <a:ext cx="213360" cy="275844"/>
          </a:xfrm>
          <a:prstGeom prst="rect">
            <a:avLst/>
          </a:prstGeom>
        </p:spPr>
      </p:pic>
      <p:sp>
        <p:nvSpPr>
          <p:cNvPr id="2435" name="textbox 2435"/>
          <p:cNvSpPr/>
          <p:nvPr/>
        </p:nvSpPr>
        <p:spPr>
          <a:xfrm>
            <a:off x="968814" y="2524500"/>
            <a:ext cx="736600" cy="2349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-1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建索引</a:t>
            </a:r>
            <a:endParaRPr lang="en-US" altLang="en-US" sz="1400" dirty="0"/>
          </a:p>
        </p:txBody>
      </p:sp>
      <p:pic>
        <p:nvPicPr>
          <p:cNvPr id="2436" name="picture 24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7684007" y="5951931"/>
            <a:ext cx="671576" cy="81038"/>
          </a:xfrm>
          <a:prstGeom prst="rect">
            <a:avLst/>
          </a:prstGeom>
        </p:spPr>
      </p:pic>
      <p:pic>
        <p:nvPicPr>
          <p:cNvPr id="2437" name="picture 24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7684007" y="4525517"/>
            <a:ext cx="671576" cy="81026"/>
          </a:xfrm>
          <a:prstGeom prst="rect">
            <a:avLst/>
          </a:prstGeom>
        </p:spPr>
      </p:pic>
      <p:pic>
        <p:nvPicPr>
          <p:cNvPr id="2438" name="picture 24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4279391" y="4520819"/>
            <a:ext cx="433323" cy="78739"/>
          </a:xfrm>
          <a:prstGeom prst="rect">
            <a:avLst/>
          </a:prstGeom>
        </p:spPr>
      </p:pic>
      <p:pic>
        <p:nvPicPr>
          <p:cNvPr id="2439" name="picture 24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4279391" y="5947321"/>
            <a:ext cx="432561" cy="78689"/>
          </a:xfrm>
          <a:prstGeom prst="rect">
            <a:avLst/>
          </a:prstGeom>
        </p:spPr>
      </p:pic>
      <p:pic>
        <p:nvPicPr>
          <p:cNvPr id="2440" name="picture 24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6012179" y="4515993"/>
            <a:ext cx="374395" cy="81914"/>
          </a:xfrm>
          <a:prstGeom prst="rect">
            <a:avLst/>
          </a:prstGeom>
        </p:spPr>
      </p:pic>
      <p:pic>
        <p:nvPicPr>
          <p:cNvPr id="2441" name="picture 24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6012179" y="5942520"/>
            <a:ext cx="374395" cy="81864"/>
          </a:xfrm>
          <a:prstGeom prst="rect">
            <a:avLst/>
          </a:prstGeom>
        </p:spPr>
      </p:pic>
      <p:pic>
        <p:nvPicPr>
          <p:cNvPr id="2442" name="picture 24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9656064" y="5955791"/>
            <a:ext cx="401828" cy="76200"/>
          </a:xfrm>
          <a:prstGeom prst="rect">
            <a:avLst/>
          </a:prstGeom>
        </p:spPr>
      </p:pic>
      <p:pic>
        <p:nvPicPr>
          <p:cNvPr id="2443" name="picture 244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9656064" y="4529328"/>
            <a:ext cx="401828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4" name="picture 24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087245" y="2901137"/>
            <a:ext cx="153161" cy="314248"/>
          </a:xfrm>
          <a:prstGeom prst="rect">
            <a:avLst/>
          </a:prstGeom>
        </p:spPr>
      </p:pic>
      <p:sp>
        <p:nvSpPr>
          <p:cNvPr id="2445" name="textbox 2445"/>
          <p:cNvSpPr/>
          <p:nvPr/>
        </p:nvSpPr>
        <p:spPr>
          <a:xfrm>
            <a:off x="806864" y="1884349"/>
            <a:ext cx="7104380" cy="18561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根据排序字段建立合适的索引，多字段排序时，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也遵循最左前缀法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则。</a:t>
            </a:r>
            <a:endParaRPr lang="en-US" altLang="en-US" sz="1500" dirty="0"/>
          </a:p>
          <a:p>
            <a:pPr algn="l" rtl="0" eaLnBrk="0">
              <a:lnSpc>
                <a:spcPct val="168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460"/>
              </a:spcBef>
            </a:pPr>
            <a:r>
              <a:rPr sz="1500" spc="-4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500" spc="-4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500" spc="-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尽量使用覆盖索</a:t>
            </a:r>
            <a:r>
              <a:rPr sz="15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500" dirty="0"/>
          </a:p>
          <a:p>
            <a:pPr algn="l" rtl="0" eaLnBrk="0">
              <a:lnSpc>
                <a:spcPct val="169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4000"/>
              </a:lnSpc>
              <a:spcBef>
                <a:spcPts val="460"/>
              </a:spcBef>
            </a:pPr>
            <a:r>
              <a:rPr sz="1500" spc="10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500" spc="10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500" spc="10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多字段排序</a:t>
            </a:r>
            <a:r>
              <a:rPr sz="1500" spc="10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10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一个升序一个降序，此时需要注意联合索引在创建时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规则(</a:t>
            </a:r>
            <a:endParaRPr lang="en-US" altLang="en-US" sz="1500" dirty="0"/>
          </a:p>
          <a:p>
            <a:pPr algn="l" rtl="0" eaLnBrk="0">
              <a:lnSpc>
                <a:spcPct val="172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7000"/>
              </a:lnSpc>
              <a:spcBef>
                <a:spcPts val="5"/>
              </a:spcBef>
            </a:pP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如果不可避免的出现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大数据量排序时，可以适当增大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排序缓冲区大小</a:t>
            </a:r>
            <a:endParaRPr lang="en-US" altLang="en-US" sz="1500" dirty="0"/>
          </a:p>
        </p:txBody>
      </p:sp>
      <p:pic>
        <p:nvPicPr>
          <p:cNvPr id="2446" name="picture 24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447" name="textbox 2447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448" name="picture 24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449" name="picture 24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583423" y="2901137"/>
            <a:ext cx="1030757" cy="314248"/>
          </a:xfrm>
          <a:prstGeom prst="rect">
            <a:avLst/>
          </a:prstGeom>
        </p:spPr>
      </p:pic>
      <p:pic>
        <p:nvPicPr>
          <p:cNvPr id="2450" name="picture 24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954009" y="3438144"/>
            <a:ext cx="1586230" cy="313944"/>
          </a:xfrm>
          <a:prstGeom prst="rect">
            <a:avLst/>
          </a:prstGeom>
        </p:spPr>
      </p:pic>
      <p:sp>
        <p:nvSpPr>
          <p:cNvPr id="2451" name="textbox 2451"/>
          <p:cNvSpPr/>
          <p:nvPr/>
        </p:nvSpPr>
        <p:spPr>
          <a:xfrm>
            <a:off x="8523441" y="2956986"/>
            <a:ext cx="1340485" cy="7854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1500" spc="-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150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500" dirty="0"/>
          </a:p>
          <a:p>
            <a:pPr algn="l" rtl="0" eaLnBrk="0">
              <a:lnSpc>
                <a:spcPct val="172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algn="r" rtl="0" eaLnBrk="0">
              <a:lnSpc>
                <a:spcPct val="98000"/>
              </a:lnSpc>
              <a:spcBef>
                <a:spcPts val="0"/>
              </a:spcBef>
            </a:pP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</a:t>
            </a:r>
            <a:endParaRPr lang="en-US" altLang="en-US" sz="1500" dirty="0"/>
          </a:p>
        </p:txBody>
      </p:sp>
      <p:pic>
        <p:nvPicPr>
          <p:cNvPr id="2452" name="picture 24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453" name="textbox 2453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sp>
        <p:nvSpPr>
          <p:cNvPr id="2454" name="textbox 2454"/>
          <p:cNvSpPr/>
          <p:nvPr/>
        </p:nvSpPr>
        <p:spPr>
          <a:xfrm>
            <a:off x="802563" y="1112723"/>
            <a:ext cx="1551305" cy="2768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2000"/>
              </a:lnSpc>
            </a:pP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</a:t>
            </a:r>
            <a:r>
              <a:rPr sz="2000" spc="-1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er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</a:t>
            </a:r>
            <a:endParaRPr lang="en-US" altLang="en-US" sz="2000" dirty="0"/>
          </a:p>
        </p:txBody>
      </p:sp>
      <p:grpSp>
        <p:nvGrpSpPr>
          <p:cNvPr id="370" name="group 37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455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456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372" name="group 372"/>
          <p:cNvGrpSpPr/>
          <p:nvPr/>
        </p:nvGrpSpPr>
        <p:grpSpPr>
          <a:xfrm rot="21600000">
            <a:off x="9851390" y="3438144"/>
            <a:ext cx="587044" cy="313944"/>
            <a:chOff x="0" y="0"/>
            <a:chExt cx="587044" cy="313944"/>
          </a:xfrm>
        </p:grpSpPr>
        <p:pic>
          <p:nvPicPr>
            <p:cNvPr id="2457" name="picture 245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587044" cy="313944"/>
            </a:xfrm>
            <a:prstGeom prst="rect">
              <a:avLst/>
            </a:prstGeom>
          </p:spPr>
        </p:pic>
        <p:sp>
          <p:nvSpPr>
            <p:cNvPr id="2458" name="textbox 2458"/>
            <p:cNvSpPr/>
            <p:nvPr/>
          </p:nvSpPr>
          <p:spPr>
            <a:xfrm>
              <a:off x="-12700" y="-12700"/>
              <a:ext cx="612775" cy="3460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7000"/>
                </a:lnSpc>
              </a:pPr>
              <a:endParaRPr lang="en-US" altLang="en-US" sz="1000" dirty="0"/>
            </a:p>
            <a:p>
              <a:pPr marL="526415" algn="l" rtl="0" eaLnBrk="0">
                <a:lnSpc>
                  <a:spcPct val="95000"/>
                </a:lnSpc>
                <a:spcBef>
                  <a:spcPts val="0"/>
                </a:spcBef>
              </a:pPr>
              <a:r>
                <a:rPr sz="400" spc="20" dirty="0">
                  <a:solidFill>
                    <a:srgbClr val="59595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。</a:t>
              </a:r>
              <a:endParaRPr lang="en-US" altLang="en-US" sz="400" dirty="0"/>
            </a:p>
          </p:txBody>
        </p:sp>
      </p:grpSp>
      <p:pic>
        <p:nvPicPr>
          <p:cNvPr id="2459" name="picture 24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textbox 2460"/>
          <p:cNvSpPr/>
          <p:nvPr/>
        </p:nvSpPr>
        <p:spPr>
          <a:xfrm>
            <a:off x="5363157" y="2240458"/>
            <a:ext cx="1605280" cy="38430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lang="en-US" altLang="en-US" sz="100" dirty="0"/>
          </a:p>
          <a:p>
            <a:pPr marL="27305" algn="l" rtl="0" eaLnBrk="0">
              <a:lnSpc>
                <a:spcPct val="92000"/>
              </a:lnSpc>
            </a:pPr>
            <a:r>
              <a:rPr sz="32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</a:t>
            </a:r>
            <a:r>
              <a:rPr sz="320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32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</a:t>
            </a:r>
            <a:endParaRPr lang="en-US" altLang="en-US" sz="3200" dirty="0"/>
          </a:p>
          <a:p>
            <a:pPr marL="12700" algn="l" rtl="0" eaLnBrk="0">
              <a:lnSpc>
                <a:spcPts val="1840"/>
              </a:lnSpc>
              <a:spcBef>
                <a:spcPts val="157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插入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据</a:t>
            </a:r>
            <a:endParaRPr lang="en-US" altLang="en-US" sz="15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60"/>
              </a:lnSpc>
              <a:spcBef>
                <a:spcPts val="45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主键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3000"/>
              </a:lnSpc>
              <a:spcBef>
                <a:spcPts val="460"/>
              </a:spcBef>
            </a:pP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order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4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3000"/>
              </a:lnSpc>
              <a:spcBef>
                <a:spcPts val="450"/>
              </a:spcBef>
            </a:pPr>
            <a:r>
              <a:rPr sz="1500" spc="8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8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group</a:t>
            </a:r>
            <a:r>
              <a:rPr sz="150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</a:t>
            </a:r>
            <a:r>
              <a:rPr sz="150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45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70"/>
              </a:lnSpc>
              <a:spcBef>
                <a:spcPts val="460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limit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3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70"/>
              </a:lnSpc>
              <a:spcBef>
                <a:spcPts val="460"/>
              </a:spcBef>
            </a:pP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count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29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4000"/>
              </a:lnSpc>
              <a:spcBef>
                <a:spcPts val="5"/>
              </a:spcBef>
            </a:pP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update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</p:txBody>
      </p:sp>
      <p:grpSp>
        <p:nvGrpSpPr>
          <p:cNvPr id="374" name="group 374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2461" name="picture 246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2462" name="textbox 2462"/>
            <p:cNvSpPr/>
            <p:nvPr/>
          </p:nvSpPr>
          <p:spPr>
            <a:xfrm>
              <a:off x="-12700" y="-12700"/>
              <a:ext cx="1437005" cy="14579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marL="744855" algn="l" rtl="0" eaLnBrk="0">
                <a:lnSpc>
                  <a:spcPct val="86000"/>
                </a:lnSpc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63" name="table 2463"/>
          <p:cNvGraphicFramePr>
            <a:graphicFrameLocks noGrp="1"/>
          </p:cNvGraphicFramePr>
          <p:nvPr/>
        </p:nvGraphicFramePr>
        <p:xfrm>
          <a:off x="809180" y="1597088"/>
          <a:ext cx="10823575" cy="4020184"/>
        </p:xfrm>
        <a:graphic>
          <a:graphicData uri="http://schemas.openxmlformats.org/drawingml/2006/table">
            <a:tbl>
              <a:tblPr/>
              <a:tblGrid>
                <a:gridCol w="10823575"/>
              </a:tblGrid>
              <a:tr h="40170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4"/>
                    </a:solidFill>
                  </a:tcPr>
                </a:tc>
              </a:tr>
            </a:tbl>
          </a:graphicData>
        </a:graphic>
      </p:graphicFrame>
      <p:sp>
        <p:nvSpPr>
          <p:cNvPr id="2464" name="rect"/>
          <p:cNvSpPr/>
          <p:nvPr/>
        </p:nvSpPr>
        <p:spPr>
          <a:xfrm>
            <a:off x="9813035" y="6582156"/>
            <a:ext cx="2378964" cy="275841"/>
          </a:xfrm>
          <a:prstGeom prst="rect">
            <a:avLst/>
          </a:prstGeom>
          <a:solidFill>
            <a:srgbClr val="B60004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465" name="textbox 2465"/>
          <p:cNvSpPr/>
          <p:nvPr/>
        </p:nvSpPr>
        <p:spPr>
          <a:xfrm>
            <a:off x="-12700" y="5843346"/>
            <a:ext cx="12217400" cy="10515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832485" algn="l" rtl="0" eaLnBrk="0">
              <a:lnSpc>
                <a:spcPct val="97000"/>
              </a:lnSpc>
            </a:pP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在分组操作时，可以通</a:t>
            </a:r>
            <a:r>
              <a:rPr sz="15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索引来提高效率。</a:t>
            </a:r>
            <a:endParaRPr lang="en-US" altLang="en-US" sz="1500" dirty="0"/>
          </a:p>
          <a:p>
            <a:pPr algn="l" rtl="0" eaLnBrk="0">
              <a:lnSpc>
                <a:spcPct val="168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10087610" indent="-9255125" algn="l" rtl="0" eaLnBrk="0">
              <a:lnSpc>
                <a:spcPct val="97000"/>
              </a:lnSpc>
              <a:spcBef>
                <a:spcPts val="0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➢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分组操作时，索引的使用也是满足最左前缀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法则的。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                                                      </a:t>
            </a: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endParaRPr lang="en-US" altLang="en-US" sz="1500" dirty="0"/>
          </a:p>
        </p:txBody>
      </p:sp>
      <p:pic>
        <p:nvPicPr>
          <p:cNvPr id="2466" name="picture 24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582156"/>
            <a:ext cx="10052494" cy="275840"/>
          </a:xfrm>
          <a:prstGeom prst="rect">
            <a:avLst/>
          </a:prstGeom>
        </p:spPr>
      </p:pic>
      <p:sp>
        <p:nvSpPr>
          <p:cNvPr id="2467" name="textbox 2467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468" name="picture 24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01903" y="5241035"/>
            <a:ext cx="6354571" cy="275844"/>
          </a:xfrm>
          <a:prstGeom prst="rect">
            <a:avLst/>
          </a:prstGeom>
        </p:spPr>
      </p:pic>
      <p:pic>
        <p:nvPicPr>
          <p:cNvPr id="2469" name="picture 24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01903" y="3655821"/>
            <a:ext cx="5993383" cy="275844"/>
          </a:xfrm>
          <a:prstGeom prst="rect">
            <a:avLst/>
          </a:prstGeom>
        </p:spPr>
      </p:pic>
      <p:pic>
        <p:nvPicPr>
          <p:cNvPr id="2470" name="picture 24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01903" y="4447997"/>
            <a:ext cx="5953379" cy="276148"/>
          </a:xfrm>
          <a:prstGeom prst="rect">
            <a:avLst/>
          </a:prstGeom>
        </p:spPr>
      </p:pic>
      <p:pic>
        <p:nvPicPr>
          <p:cNvPr id="2471" name="picture 24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01903" y="2862961"/>
            <a:ext cx="5953379" cy="275844"/>
          </a:xfrm>
          <a:prstGeom prst="rect">
            <a:avLst/>
          </a:prstGeom>
        </p:spPr>
      </p:pic>
      <p:pic>
        <p:nvPicPr>
          <p:cNvPr id="2472" name="picture 24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473" name="picture 24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01903" y="2070480"/>
            <a:ext cx="3897757" cy="275844"/>
          </a:xfrm>
          <a:prstGeom prst="rect">
            <a:avLst/>
          </a:prstGeom>
        </p:spPr>
      </p:pic>
      <p:pic>
        <p:nvPicPr>
          <p:cNvPr id="2474" name="picture 24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01903" y="2466721"/>
            <a:ext cx="213359" cy="275844"/>
          </a:xfrm>
          <a:prstGeom prst="rect">
            <a:avLst/>
          </a:prstGeom>
        </p:spPr>
      </p:pic>
      <p:sp>
        <p:nvSpPr>
          <p:cNvPr id="2475" name="textbox 2475"/>
          <p:cNvSpPr/>
          <p:nvPr/>
        </p:nvSpPr>
        <p:spPr>
          <a:xfrm>
            <a:off x="998379" y="2521070"/>
            <a:ext cx="3181985" cy="233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400" spc="1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分组操作，根据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字段分组</a:t>
            </a:r>
            <a:endParaRPr lang="en-US" altLang="en-US" sz="1400" dirty="0"/>
          </a:p>
        </p:txBody>
      </p:sp>
      <p:pic>
        <p:nvPicPr>
          <p:cNvPr id="2476" name="picture 247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01903" y="4052061"/>
            <a:ext cx="213359" cy="275844"/>
          </a:xfrm>
          <a:prstGeom prst="rect">
            <a:avLst/>
          </a:prstGeom>
        </p:spPr>
      </p:pic>
      <p:sp>
        <p:nvSpPr>
          <p:cNvPr id="2477" name="textbox 2477"/>
          <p:cNvSpPr/>
          <p:nvPr/>
        </p:nvSpPr>
        <p:spPr>
          <a:xfrm>
            <a:off x="998379" y="4106412"/>
            <a:ext cx="3181985" cy="233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400" spc="1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分组操作，根据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字段分组</a:t>
            </a:r>
            <a:endParaRPr lang="en-US" altLang="en-US" sz="1400" dirty="0"/>
          </a:p>
        </p:txBody>
      </p:sp>
      <p:pic>
        <p:nvPicPr>
          <p:cNvPr id="2478" name="picture 24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01903" y="4844795"/>
            <a:ext cx="213359" cy="275844"/>
          </a:xfrm>
          <a:prstGeom prst="rect">
            <a:avLst/>
          </a:prstGeom>
        </p:spPr>
      </p:pic>
      <p:sp>
        <p:nvSpPr>
          <p:cNvPr id="2479" name="textbox 2479"/>
          <p:cNvSpPr/>
          <p:nvPr/>
        </p:nvSpPr>
        <p:spPr>
          <a:xfrm>
            <a:off x="998379" y="4899145"/>
            <a:ext cx="3181985" cy="233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400" spc="1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分组操作，根据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字段分组</a:t>
            </a:r>
            <a:endParaRPr lang="en-US" altLang="en-US" sz="1400" dirty="0"/>
          </a:p>
        </p:txBody>
      </p:sp>
      <p:pic>
        <p:nvPicPr>
          <p:cNvPr id="2480" name="picture 24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833116" y="1673682"/>
            <a:ext cx="1840611" cy="276148"/>
          </a:xfrm>
          <a:prstGeom prst="rect">
            <a:avLst/>
          </a:prstGeom>
        </p:spPr>
      </p:pic>
      <p:sp>
        <p:nvSpPr>
          <p:cNvPr id="2481" name="textbox 2481"/>
          <p:cNvSpPr/>
          <p:nvPr/>
        </p:nvSpPr>
        <p:spPr>
          <a:xfrm>
            <a:off x="802563" y="1112723"/>
            <a:ext cx="1625600" cy="2768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2000"/>
              </a:lnSpc>
            </a:pP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gro</a:t>
            </a:r>
            <a:r>
              <a:rPr sz="2000" spc="-1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</a:t>
            </a:r>
            <a:endParaRPr lang="en-US" altLang="en-US" sz="2000" dirty="0"/>
          </a:p>
        </p:txBody>
      </p:sp>
      <p:pic>
        <p:nvPicPr>
          <p:cNvPr id="2482" name="picture 248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01903" y="1673682"/>
            <a:ext cx="213359" cy="276148"/>
          </a:xfrm>
          <a:prstGeom prst="rect">
            <a:avLst/>
          </a:prstGeom>
        </p:spPr>
      </p:pic>
      <p:sp>
        <p:nvSpPr>
          <p:cNvPr id="2483" name="textbox 2483"/>
          <p:cNvSpPr/>
          <p:nvPr/>
        </p:nvSpPr>
        <p:spPr>
          <a:xfrm>
            <a:off x="998205" y="1728089"/>
            <a:ext cx="1809750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1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删除掉目</a:t>
            </a: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前的联合索引</a:t>
            </a:r>
            <a:endParaRPr lang="en-US" altLang="en-US" sz="1400" dirty="0"/>
          </a:p>
        </p:txBody>
      </p:sp>
      <p:grpSp>
        <p:nvGrpSpPr>
          <p:cNvPr id="376" name="group 376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484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485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486" name="picture 248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  <p:pic>
        <p:nvPicPr>
          <p:cNvPr id="2487" name="picture 24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01903" y="3259582"/>
            <a:ext cx="213359" cy="275844"/>
          </a:xfrm>
          <a:prstGeom prst="rect">
            <a:avLst/>
          </a:prstGeom>
        </p:spPr>
      </p:pic>
      <p:sp>
        <p:nvSpPr>
          <p:cNvPr id="2488" name="textbox 2488"/>
          <p:cNvSpPr/>
          <p:nvPr/>
        </p:nvSpPr>
        <p:spPr>
          <a:xfrm>
            <a:off x="998379" y="3313931"/>
            <a:ext cx="737234" cy="2349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spc="0" dirty="0">
                <a:solidFill>
                  <a:srgbClr val="92D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创建索引</a:t>
            </a:r>
            <a:endParaRPr lang="en-US" altLang="en-US" sz="1400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textbox 2489"/>
          <p:cNvSpPr/>
          <p:nvPr/>
        </p:nvSpPr>
        <p:spPr>
          <a:xfrm>
            <a:off x="5363157" y="2240458"/>
            <a:ext cx="1605280" cy="38430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lang="en-US" altLang="en-US" sz="100" dirty="0"/>
          </a:p>
          <a:p>
            <a:pPr marL="27305" algn="l" rtl="0" eaLnBrk="0">
              <a:lnSpc>
                <a:spcPct val="92000"/>
              </a:lnSpc>
            </a:pPr>
            <a:r>
              <a:rPr sz="32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</a:t>
            </a:r>
            <a:r>
              <a:rPr sz="320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sz="3200" spc="-4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</a:t>
            </a:r>
            <a:endParaRPr lang="en-US" altLang="en-US" sz="3200" dirty="0"/>
          </a:p>
          <a:p>
            <a:pPr marL="12700" algn="l" rtl="0" eaLnBrk="0">
              <a:lnSpc>
                <a:spcPts val="1840"/>
              </a:lnSpc>
              <a:spcBef>
                <a:spcPts val="157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插入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据</a:t>
            </a:r>
            <a:endParaRPr lang="en-US" altLang="en-US" sz="15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60"/>
              </a:lnSpc>
              <a:spcBef>
                <a:spcPts val="450"/>
              </a:spcBef>
            </a:pP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主键</a:t>
            </a:r>
            <a:r>
              <a:rPr sz="1500" spc="2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3000"/>
              </a:lnSpc>
              <a:spcBef>
                <a:spcPts val="460"/>
              </a:spcBef>
            </a:pP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order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4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3000"/>
              </a:lnSpc>
              <a:spcBef>
                <a:spcPts val="450"/>
              </a:spcBef>
            </a:pP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group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45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70"/>
              </a:lnSpc>
              <a:spcBef>
                <a:spcPts val="460"/>
              </a:spcBef>
            </a:pPr>
            <a:r>
              <a:rPr sz="1500" spc="6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6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limit</a:t>
            </a:r>
            <a:r>
              <a:rPr sz="15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70"/>
              </a:lnSpc>
              <a:spcBef>
                <a:spcPts val="460"/>
              </a:spcBef>
            </a:pP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count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  <a:p>
            <a:pPr algn="l" rtl="0" eaLnBrk="0">
              <a:lnSpc>
                <a:spcPct val="129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4000"/>
              </a:lnSpc>
              <a:spcBef>
                <a:spcPts val="5"/>
              </a:spcBef>
            </a:pP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update</a:t>
            </a:r>
            <a:r>
              <a:rPr sz="1500" spc="8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500" spc="5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lang="en-US" altLang="en-US" sz="1500" dirty="0"/>
          </a:p>
        </p:txBody>
      </p:sp>
      <p:grpSp>
        <p:nvGrpSpPr>
          <p:cNvPr id="378" name="group 378"/>
          <p:cNvGrpSpPr/>
          <p:nvPr/>
        </p:nvGrpSpPr>
        <p:grpSpPr>
          <a:xfrm rot="21600000">
            <a:off x="3596640" y="2337816"/>
            <a:ext cx="1411223" cy="1319783"/>
            <a:chOff x="0" y="0"/>
            <a:chExt cx="1411223" cy="1319783"/>
          </a:xfrm>
        </p:grpSpPr>
        <p:pic>
          <p:nvPicPr>
            <p:cNvPr id="2490" name="picture 249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411223" cy="1319783"/>
            </a:xfrm>
            <a:prstGeom prst="rect">
              <a:avLst/>
            </a:prstGeom>
          </p:spPr>
        </p:pic>
        <p:sp>
          <p:nvSpPr>
            <p:cNvPr id="2491" name="textbox 2491"/>
            <p:cNvSpPr/>
            <p:nvPr/>
          </p:nvSpPr>
          <p:spPr>
            <a:xfrm>
              <a:off x="-12700" y="-12700"/>
              <a:ext cx="1437005" cy="14579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marL="744855" algn="l" rtl="0" eaLnBrk="0">
                <a:lnSpc>
                  <a:spcPct val="86000"/>
                </a:lnSpc>
              </a:pPr>
              <a:r>
                <a:rPr sz="3900" spc="0" dirty="0">
                  <a:ln w="95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endParaRPr lang="en-US" altLang="en-US" sz="3900" dirty="0"/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textbox 2492"/>
          <p:cNvSpPr/>
          <p:nvPr/>
        </p:nvSpPr>
        <p:spPr>
          <a:xfrm>
            <a:off x="794500" y="1112977"/>
            <a:ext cx="10922000" cy="20447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27940" algn="l" rtl="0" eaLnBrk="0">
              <a:lnSpc>
                <a:spcPct val="93000"/>
              </a:lnSpc>
            </a:pP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lim</a:t>
            </a:r>
            <a:r>
              <a:rPr sz="2000" spc="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it</a:t>
            </a:r>
            <a:r>
              <a:rPr sz="2000" spc="-20" dirty="0">
                <a:solidFill>
                  <a:srgbClr val="AD2A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</a:t>
            </a:r>
            <a:endParaRPr lang="en-US" altLang="en-US" sz="2000" dirty="0"/>
          </a:p>
          <a:p>
            <a:pPr algn="l" rtl="0" eaLnBrk="0">
              <a:lnSpc>
                <a:spcPct val="144000"/>
              </a:lnSpc>
            </a:pPr>
            <a:endParaRPr lang="en-US" altLang="en-US" sz="1000" dirty="0"/>
          </a:p>
          <a:p>
            <a:pPr marL="28575" indent="-10160" algn="l" rtl="0" eaLnBrk="0">
              <a:lnSpc>
                <a:spcPct val="159000"/>
              </a:lnSpc>
              <a:spcBef>
                <a:spcPts val="460"/>
              </a:spcBef>
            </a:pP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一个常见又非常头疼的问题就是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limit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2000000,10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，此时需要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排序前2000010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6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记录，仅仅返回200000</a:t>
            </a:r>
            <a:r>
              <a:rPr sz="1500" spc="4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2000010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的记录，其他记录丢弃，查询排序的代价非常大</a:t>
            </a:r>
            <a:r>
              <a:rPr sz="1500" spc="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500" dirty="0"/>
          </a:p>
          <a:p>
            <a:pPr algn="l" rtl="0" eaLnBrk="0">
              <a:lnSpc>
                <a:spcPct val="148000"/>
              </a:lnSpc>
            </a:pPr>
            <a:endParaRPr lang="en-US" altLang="en-US" sz="1000" dirty="0"/>
          </a:p>
          <a:p>
            <a:pPr algn="l" rtl="0" eaLnBrk="0">
              <a:lnSpc>
                <a:spcPct val="148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</a:pP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优化思路: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一般分页查询时，通过创建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覆盖索引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7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能够比较好地提高性能，可以通过覆盖索引加子查询形式进行优化</a:t>
            </a:r>
            <a:r>
              <a:rPr sz="1500" spc="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500" dirty="0"/>
          </a:p>
        </p:txBody>
      </p:sp>
      <p:graphicFrame>
        <p:nvGraphicFramePr>
          <p:cNvPr id="2493" name="table 2493"/>
          <p:cNvGraphicFramePr>
            <a:graphicFrameLocks noGrp="1"/>
          </p:cNvGraphicFramePr>
          <p:nvPr/>
        </p:nvGraphicFramePr>
        <p:xfrm>
          <a:off x="774128" y="3549332"/>
          <a:ext cx="10637519" cy="419100"/>
        </p:xfrm>
        <a:graphic>
          <a:graphicData uri="http://schemas.openxmlformats.org/drawingml/2006/table">
            <a:tbl>
              <a:tblPr/>
              <a:tblGrid>
                <a:gridCol w="10637519"/>
              </a:tblGrid>
              <a:tr h="4159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1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94" name="picture 24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75716" y="3550920"/>
            <a:ext cx="10634471" cy="416051"/>
          </a:xfrm>
          <a:prstGeom prst="rect">
            <a:avLst/>
          </a:prstGeom>
        </p:spPr>
      </p:pic>
      <p:pic>
        <p:nvPicPr>
          <p:cNvPr id="2495" name="picture 24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582156"/>
            <a:ext cx="10047731" cy="275840"/>
          </a:xfrm>
          <a:prstGeom prst="rect">
            <a:avLst/>
          </a:prstGeom>
        </p:spPr>
      </p:pic>
      <p:sp>
        <p:nvSpPr>
          <p:cNvPr id="2496" name="textbox 2496"/>
          <p:cNvSpPr/>
          <p:nvPr/>
        </p:nvSpPr>
        <p:spPr>
          <a:xfrm>
            <a:off x="4629022" y="325373"/>
            <a:ext cx="7129144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100" spc="-7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多一句没有，少一句不行，用最短时间，教会最实用的技</a:t>
            </a:r>
            <a:r>
              <a:rPr sz="2100" spc="-1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术</a:t>
            </a:r>
            <a:r>
              <a:rPr sz="2100" spc="0" dirty="0">
                <a:solidFill>
                  <a:srgbClr val="49504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！</a:t>
            </a:r>
            <a:endParaRPr lang="en-US" altLang="en-US" sz="2100" dirty="0"/>
          </a:p>
        </p:txBody>
      </p:sp>
      <p:pic>
        <p:nvPicPr>
          <p:cNvPr id="2497" name="picture 24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6324" y="163068"/>
            <a:ext cx="2031491" cy="592835"/>
          </a:xfrm>
          <a:prstGeom prst="rect">
            <a:avLst/>
          </a:prstGeom>
        </p:spPr>
      </p:pic>
      <p:pic>
        <p:nvPicPr>
          <p:cNvPr id="2498" name="picture 24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773989"/>
            <a:ext cx="10052494" cy="84007"/>
          </a:xfrm>
          <a:prstGeom prst="rect">
            <a:avLst/>
          </a:prstGeom>
        </p:spPr>
      </p:pic>
      <p:sp>
        <p:nvSpPr>
          <p:cNvPr id="2499" name="textbox 2499"/>
          <p:cNvSpPr/>
          <p:nvPr/>
        </p:nvSpPr>
        <p:spPr>
          <a:xfrm>
            <a:off x="9813035" y="6582156"/>
            <a:ext cx="2379345" cy="300354"/>
          </a:xfrm>
          <a:prstGeom prst="rect">
            <a:avLst/>
          </a:prstGeom>
          <a:solidFill>
            <a:srgbClr val="B6000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</a:pPr>
            <a:endParaRPr lang="en-US" altLang="en-US" sz="100" dirty="0"/>
          </a:p>
          <a:p>
            <a:pPr marL="261620" algn="l" rtl="0" eaLnBrk="0">
              <a:lnSpc>
                <a:spcPct val="99000"/>
              </a:lnSpc>
              <a:spcBef>
                <a:spcPts val="0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高级软件人才培训</a:t>
            </a:r>
            <a:r>
              <a:rPr sz="1500" spc="7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</a:t>
            </a:r>
            <a:endParaRPr lang="en-US" altLang="en-US" sz="1500" dirty="0"/>
          </a:p>
        </p:txBody>
      </p:sp>
      <p:grpSp>
        <p:nvGrpSpPr>
          <p:cNvPr id="380" name="group 380"/>
          <p:cNvGrpSpPr/>
          <p:nvPr/>
        </p:nvGrpSpPr>
        <p:grpSpPr>
          <a:xfrm rot="21600000">
            <a:off x="2566416" y="719328"/>
            <a:ext cx="9078466" cy="21335"/>
            <a:chOff x="0" y="0"/>
            <a:chExt cx="9078466" cy="21335"/>
          </a:xfrm>
        </p:grpSpPr>
        <p:sp>
          <p:nvSpPr>
            <p:cNvPr id="2500" name="path"/>
            <p:cNvSpPr/>
            <p:nvPr/>
          </p:nvSpPr>
          <p:spPr>
            <a:xfrm>
              <a:off x="0" y="0"/>
              <a:ext cx="7024116" cy="21335"/>
            </a:xfrm>
            <a:custGeom>
              <a:avLst/>
              <a:gdLst/>
              <a:ahLst/>
              <a:cxnLst/>
              <a:rect l="0" t="0" r="0" b="0"/>
              <a:pathLst>
                <a:path w="11061" h="33">
                  <a:moveTo>
                    <a:pt x="0" y="33"/>
                  </a:moveTo>
                  <a:lnTo>
                    <a:pt x="11061" y="33"/>
                  </a:lnTo>
                  <a:lnTo>
                    <a:pt x="1106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950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501" name="path"/>
            <p:cNvSpPr/>
            <p:nvPr/>
          </p:nvSpPr>
          <p:spPr>
            <a:xfrm>
              <a:off x="6915911" y="0"/>
              <a:ext cx="2162555" cy="21335"/>
            </a:xfrm>
            <a:custGeom>
              <a:avLst/>
              <a:gdLst/>
              <a:ahLst/>
              <a:cxnLst/>
              <a:rect l="0" t="0" r="0" b="0"/>
              <a:pathLst>
                <a:path w="3405" h="33">
                  <a:moveTo>
                    <a:pt x="0" y="33"/>
                  </a:moveTo>
                  <a:lnTo>
                    <a:pt x="3405" y="33"/>
                  </a:lnTo>
                  <a:lnTo>
                    <a:pt x="340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6000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502" name="picture 25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72212" cy="103479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e8808e36-5593-401c-92ba-d0143fc51132}"/>
</p:tagLst>
</file>

<file path=ppt/tags/tag2.xml><?xml version="1.0" encoding="utf-8"?>
<p:tagLst xmlns:p="http://schemas.openxmlformats.org/presentationml/2006/main">
  <p:tag name="KSO_WM_UNIT_TABLE_BEAUTIFY" val="smartTable{8274ed1f-f319-4b65-96aa-ab8a4cbb16b6}"/>
</p:tagLst>
</file>

<file path=ppt/tags/tag3.xml><?xml version="1.0" encoding="utf-8"?>
<p:tagLst xmlns:p="http://schemas.openxmlformats.org/presentationml/2006/main">
  <p:tag name="COMMONDATA" val="eyJoZGlkIjoiMWNmOGI4MzcxMGNjZGE0NGNhZDNmNzQ3N2I4NDU4MTMifQ==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43313</Words>
  <Application>WPS 演示</Application>
  <PresentationFormat/>
  <Paragraphs>6338</Paragraphs>
  <Slides>227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227</vt:i4>
      </vt:variant>
    </vt:vector>
  </HeadingPairs>
  <TitlesOfParts>
    <vt:vector size="243" baseType="lpstr">
      <vt:lpstr>Arial</vt:lpstr>
      <vt:lpstr>宋体</vt:lpstr>
      <vt:lpstr>Wingdings</vt:lpstr>
      <vt:lpstr>微软雅黑</vt:lpstr>
      <vt:lpstr>Verdana</vt:lpstr>
      <vt:lpstr>Arial</vt:lpstr>
      <vt:lpstr>楷体</vt:lpstr>
      <vt:lpstr>Segoe UI Symbol</vt:lpstr>
      <vt:lpstr>黑体</vt:lpstr>
      <vt:lpstr>Arial Unicode MS</vt:lpstr>
      <vt:lpstr>Calibri</vt:lpstr>
      <vt:lpstr>Calibri</vt:lpstr>
      <vt:lpstr>Courier New</vt:lpstr>
      <vt:lpstr>Microsoft JhengHei</vt:lpstr>
      <vt:lpstr>Tahoma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味気ない世の中と嘆く悲観</cp:lastModifiedBy>
  <cp:revision>13</cp:revision>
  <dcterms:created xsi:type="dcterms:W3CDTF">2022-07-30T12:32:00Z</dcterms:created>
  <dcterms:modified xsi:type="dcterms:W3CDTF">2022-07-31T08:07:55Z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wqlLaW5nc29mdCBQREYgdG8gV1BTIDgw</vt:lpwstr>
  </property>
  <property fmtid="{D5CDD505-2E9C-101B-9397-08002B2CF9AE}" pid="3" name="Created">
    <vt:filetime>2022-07-31T04:31:58Z</vt:filetime>
  </property>
  <property fmtid="{D5CDD505-2E9C-101B-9397-08002B2CF9AE}" pid="4" name="ICV">
    <vt:lpwstr>E69C04A15710460F837E295740D38158</vt:lpwstr>
  </property>
  <property fmtid="{D5CDD505-2E9C-101B-9397-08002B2CF9AE}" pid="5" name="KSOProductBuildVer">
    <vt:lpwstr>2052-11.1.0.11875</vt:lpwstr>
  </property>
</Properties>
</file>